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925" r:id="rId2"/>
    <p:sldId id="910" r:id="rId3"/>
    <p:sldId id="926" r:id="rId4"/>
    <p:sldId id="911" r:id="rId5"/>
    <p:sldId id="912" r:id="rId6"/>
    <p:sldId id="916" r:id="rId7"/>
    <p:sldId id="918" r:id="rId8"/>
    <p:sldId id="919" r:id="rId9"/>
    <p:sldId id="897" r:id="rId10"/>
    <p:sldId id="898" r:id="rId11"/>
    <p:sldId id="920" r:id="rId12"/>
    <p:sldId id="929" r:id="rId13"/>
    <p:sldId id="924" r:id="rId14"/>
    <p:sldId id="892" r:id="rId15"/>
    <p:sldId id="894" r:id="rId16"/>
    <p:sldId id="907" r:id="rId17"/>
    <p:sldId id="893" r:id="rId18"/>
    <p:sldId id="794" r:id="rId19"/>
    <p:sldId id="899" r:id="rId20"/>
    <p:sldId id="900" r:id="rId21"/>
    <p:sldId id="901" r:id="rId22"/>
    <p:sldId id="902" r:id="rId23"/>
    <p:sldId id="903" r:id="rId24"/>
    <p:sldId id="905" r:id="rId25"/>
    <p:sldId id="909" r:id="rId26"/>
    <p:sldId id="906" r:id="rId27"/>
    <p:sldId id="908" r:id="rId28"/>
    <p:sldId id="914" r:id="rId29"/>
    <p:sldId id="913" r:id="rId30"/>
    <p:sldId id="915" r:id="rId31"/>
    <p:sldId id="927" r:id="rId32"/>
    <p:sldId id="928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EFB"/>
    <a:srgbClr val="9FD4E7"/>
    <a:srgbClr val="000000"/>
    <a:srgbClr val="EBF1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2" autoAdjust="0"/>
    <p:restoredTop sz="95854" autoAdjust="0"/>
  </p:normalViewPr>
  <p:slideViewPr>
    <p:cSldViewPr snapToGrid="0">
      <p:cViewPr varScale="1">
        <p:scale>
          <a:sx n="73" d="100"/>
          <a:sy n="73" d="100"/>
        </p:scale>
        <p:origin x="1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EBEDA-0D2C-4ECF-AC06-0B8F45F32275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C3232-BB6A-411C-ADB9-B5B441967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44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E5B67-C7FF-2042-9D8C-7594F2C1A80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29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200" b="1" u="sng" dirty="0">
                <a:solidFill>
                  <a:srgbClr val="000000"/>
                </a:solidFill>
                <a:latin typeface="Avenir Next LT Pro Light"/>
              </a:rPr>
              <a:t>Contenu des Commissions RI, RC et Tertiaire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000000"/>
              </a:solidFill>
              <a:latin typeface="Avenir Next LT Pro Light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Actualités, Marché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Synthèse et suivi des travaux des </a:t>
            </a:r>
            <a:r>
              <a:rPr lang="fr-FR" sz="1200" dirty="0" err="1">
                <a:solidFill>
                  <a:srgbClr val="000000"/>
                </a:solidFill>
                <a:latin typeface="Avenir Next LT Pro Light"/>
              </a:rPr>
              <a:t>GTs</a:t>
            </a: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 thématiques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Identification des sujets à traiter / feuilles de routes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Création et gestion des GT thématiques / Identification des pilotes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000000"/>
              </a:solidFill>
              <a:latin typeface="Avenir Next LT Pro Ligh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200" i="1" dirty="0">
                <a:solidFill>
                  <a:srgbClr val="000000"/>
                </a:solidFill>
                <a:latin typeface="Avenir Next LT Pro Light"/>
              </a:rPr>
              <a:t>Ex de sujets/GT thématiques 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200" i="1" dirty="0">
                <a:solidFill>
                  <a:srgbClr val="000000"/>
                </a:solidFill>
                <a:latin typeface="Avenir Next LT Pro Light"/>
              </a:rPr>
              <a:t>Technologies (ex </a:t>
            </a:r>
            <a:r>
              <a:rPr lang="fr-FR" sz="1200" i="1" dirty="0" err="1">
                <a:solidFill>
                  <a:srgbClr val="000000"/>
                </a:solidFill>
                <a:latin typeface="Avenir Next LT Pro Light"/>
              </a:rPr>
              <a:t>Pac</a:t>
            </a:r>
            <a:r>
              <a:rPr lang="fr-FR" sz="1200" i="1" dirty="0">
                <a:solidFill>
                  <a:srgbClr val="000000"/>
                </a:solidFill>
                <a:latin typeface="Avenir Next LT Pro Light"/>
              </a:rPr>
              <a:t> A/A, PAC Hybrides,…); Métiers (maintenance, qualité,…) Technique (ex acoustique)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200" i="1" dirty="0">
              <a:solidFill>
                <a:srgbClr val="000000"/>
              </a:solidFill>
              <a:latin typeface="Avenir Next LT Pro Ligh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200" b="1" u="sng" dirty="0">
                <a:solidFill>
                  <a:srgbClr val="000000"/>
                </a:solidFill>
                <a:latin typeface="Avenir Next LT Pro Light"/>
              </a:rPr>
              <a:t>Organisation des gt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200" b="1" u="sng" dirty="0">
              <a:solidFill>
                <a:srgbClr val="000000"/>
              </a:solidFill>
              <a:latin typeface="Avenir Next LT Pro Light"/>
            </a:endParaRP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1sujet=1GT, limité dans le temps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Planification annuelle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Présentiel a minima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Avenir Next LT Pro Light"/>
              </a:rPr>
              <a:t>ODJ,CR,KPI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Avenir Next LT Pro Light"/>
              </a:rPr>
              <a:t>Synthèse des travaux des Commissions « marchés » en CA par le permanent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Avenir Next LT Pro Light"/>
              </a:rPr>
              <a:t>Production des ODJ/ CR des GT thématiques par le permanent en appui des pilotes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200" i="1" dirty="0">
              <a:solidFill>
                <a:srgbClr val="000000"/>
              </a:solidFill>
              <a:latin typeface="Avenir Next LT Pro Ligh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C3232-BB6A-411C-ADB9-B5B44196786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7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B5FE-D984-6E8F-FD5C-83D97F8B6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689CCF-F6FC-C66D-449B-ECFB098E5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91CE2A-BB4A-2059-7CBF-331AC321B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1D8ED4-2780-F19C-DF4F-0BD0F95DC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E5B67-C7FF-2042-9D8C-7594F2C1A80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6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E5B67-C7FF-2042-9D8C-7594F2C1A80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5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30 réponses venus d’adhérents au profil varié : industriels, énergéticiens, centres techniques, organisations professionnelles, distributeurs… taux de participation d’environ 50%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C3232-BB6A-411C-ADB9-B5B44196786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850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Top 3 : plus de 50% des sondés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C3232-BB6A-411C-ADB9-B5B44196786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62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voit  que parmi les solutions potentielles aucune ne se détache particulièrement, d’où un approfondissement du sujet en sous-GT (brainstorming)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C3232-BB6A-411C-ADB9-B5B44196786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8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30 réponses venus d’adhérents au profil varié : industriels, énergéticiens, centres techniques, organisations professionnelles, distributeurs… taux de participation d’environ 30%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C3232-BB6A-411C-ADB9-B5B44196786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94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eur-seul.ai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330" y="-546153"/>
            <a:ext cx="7199995" cy="6696820"/>
          </a:xfrm>
          <a:prstGeom prst="rect">
            <a:avLst/>
          </a:prstGeom>
        </p:spPr>
      </p:pic>
      <p:pic>
        <p:nvPicPr>
          <p:cNvPr id="11" name="Image 10" descr="logo-AFPA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075" y="5705488"/>
            <a:ext cx="1466979" cy="566401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733">
                <a:solidFill>
                  <a:srgbClr val="042C71"/>
                </a:solidFill>
              </a:defRPr>
            </a:lvl1pPr>
            <a:lvl2pPr marL="1219170" indent="-609585">
              <a:buFont typeface="Arial"/>
              <a:buChar char="•"/>
              <a:defRPr sz="3200">
                <a:solidFill>
                  <a:srgbClr val="042C71"/>
                </a:solidFill>
              </a:defRPr>
            </a:lvl2pPr>
            <a:lvl3pPr>
              <a:defRPr sz="2667">
                <a:solidFill>
                  <a:srgbClr val="042C7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B2999A-87DD-43E3-9F78-C5AFD55A3B95}"/>
              </a:ext>
            </a:extLst>
          </p:cNvPr>
          <p:cNvSpPr/>
          <p:nvPr userDrawn="1"/>
        </p:nvSpPr>
        <p:spPr>
          <a:xfrm>
            <a:off x="-1" y="6512107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2C30F04-0CFF-4616-A6F8-FD7E330A627C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</p:spTree>
    <p:extLst>
      <p:ext uri="{BB962C8B-B14F-4D97-AF65-F5344CB8AC3E}">
        <p14:creationId xmlns:p14="http://schemas.microsoft.com/office/powerpoint/2010/main" val="24571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4821BF-DCD3-4261-93EE-CFD36B998395}"/>
              </a:ext>
            </a:extLst>
          </p:cNvPr>
          <p:cNvSpPr/>
          <p:nvPr userDrawn="1"/>
        </p:nvSpPr>
        <p:spPr>
          <a:xfrm>
            <a:off x="-1" y="6512107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87BB5E-3BEA-4879-AAE3-79EE4DE5F8E4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</p:spTree>
    <p:extLst>
      <p:ext uri="{BB962C8B-B14F-4D97-AF65-F5344CB8AC3E}">
        <p14:creationId xmlns:p14="http://schemas.microsoft.com/office/powerpoint/2010/main" val="18236235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483" y="273221"/>
            <a:ext cx="10494243" cy="56224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95484" y="1599672"/>
            <a:ext cx="11001035" cy="424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595483" y="902047"/>
            <a:ext cx="10508723" cy="3246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632" b="0" i="1" baseline="0">
                <a:solidFill>
                  <a:schemeClr val="accent1"/>
                </a:solidFill>
                <a:latin typeface="Arial" pitchFamily="34" charset="0"/>
              </a:defRPr>
            </a:lvl1pPr>
            <a:lvl2pPr>
              <a:buFontTx/>
              <a:buNone/>
              <a:defRPr sz="1632" b="0" i="1" baseline="0">
                <a:solidFill>
                  <a:schemeClr val="accent1"/>
                </a:solidFill>
                <a:latin typeface="Arial" pitchFamily="34" charset="0"/>
              </a:defRPr>
            </a:lvl2pPr>
            <a:lvl3pPr>
              <a:buFontTx/>
              <a:buNone/>
              <a:defRPr sz="1632" b="0" i="1" baseline="0">
                <a:solidFill>
                  <a:schemeClr val="accent1"/>
                </a:solidFill>
                <a:latin typeface="Arial" pitchFamily="34" charset="0"/>
              </a:defRPr>
            </a:lvl3pPr>
            <a:lvl4pPr>
              <a:buFontTx/>
              <a:buNone/>
              <a:defRPr sz="1632" b="0" i="1" baseline="0">
                <a:solidFill>
                  <a:schemeClr val="accent1"/>
                </a:solidFill>
                <a:latin typeface="Arial" pitchFamily="34" charset="0"/>
              </a:defRPr>
            </a:lvl4pPr>
            <a:lvl5pPr>
              <a:buFontTx/>
              <a:buNone/>
              <a:defRPr sz="1632" b="0" i="1" baseline="0">
                <a:solidFill>
                  <a:schemeClr val="accent1"/>
                </a:solidFill>
                <a:latin typeface="Arial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A0798-A92A-42A2-A15B-CE6508EB17FA}"/>
              </a:ext>
            </a:extLst>
          </p:cNvPr>
          <p:cNvSpPr/>
          <p:nvPr userDrawn="1"/>
        </p:nvSpPr>
        <p:spPr>
          <a:xfrm>
            <a:off x="-1" y="6512107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1A26461-F678-4F63-AF5B-FAE46A2BB733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</p:spTree>
    <p:extLst>
      <p:ext uri="{BB962C8B-B14F-4D97-AF65-F5344CB8AC3E}">
        <p14:creationId xmlns:p14="http://schemas.microsoft.com/office/powerpoint/2010/main" val="84881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eur-seul.ai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330" y="-546151"/>
            <a:ext cx="7199995" cy="669682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" y="6489161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267" dirty="0"/>
          </a:p>
        </p:txBody>
      </p:sp>
      <p:pic>
        <p:nvPicPr>
          <p:cNvPr id="11" name="Image 10" descr="logo-AFPA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075" y="5705489"/>
            <a:ext cx="1466979" cy="566401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>
            <a:lvl1pPr algn="l">
              <a:defRPr sz="3733" b="1">
                <a:solidFill>
                  <a:srgbClr val="042C7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733"/>
            </a:lvl1pPr>
            <a:lvl2pPr marL="1219184" indent="-609593">
              <a:buFont typeface="Arial"/>
              <a:buChar char="•"/>
              <a:defRPr sz="3200"/>
            </a:lvl2pPr>
            <a:lvl3pPr>
              <a:defRPr sz="2667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20412E7-B040-4664-A77A-E0DC6FA89A9F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D6E52E2D-DB45-4556-881A-AE81E8668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0253" y="65136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6A7967-D078-472B-B058-1133A14FDA29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0476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2667000" y="473274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9054548" y="6564238"/>
            <a:ext cx="2870637" cy="2142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23A3D-7EF4-4231-9DD7-A25496F2CF03}"/>
              </a:ext>
            </a:extLst>
          </p:cNvPr>
          <p:cNvSpPr/>
          <p:nvPr userDrawn="1"/>
        </p:nvSpPr>
        <p:spPr>
          <a:xfrm>
            <a:off x="-1" y="6512107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DFBCDB3-EA84-443D-A653-879557E4297F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</p:spTree>
    <p:extLst>
      <p:ext uri="{BB962C8B-B14F-4D97-AF65-F5344CB8AC3E}">
        <p14:creationId xmlns:p14="http://schemas.microsoft.com/office/powerpoint/2010/main" val="314761404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eur-seul.ai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330" y="-546153"/>
            <a:ext cx="7199995" cy="669682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98C534-3433-490E-B1B4-CAF99C9E3089}"/>
              </a:ext>
            </a:extLst>
          </p:cNvPr>
          <p:cNvSpPr txBox="1"/>
          <p:nvPr userDrawn="1"/>
        </p:nvSpPr>
        <p:spPr>
          <a:xfrm>
            <a:off x="7039898" y="6507901"/>
            <a:ext cx="417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solidFill>
                  <a:schemeClr val="bg1"/>
                </a:solidFill>
              </a:rPr>
              <a:t>Assemblée Générale du 28 mars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D286A-C5F2-4DA1-8D88-E96A5CA696E2}"/>
              </a:ext>
            </a:extLst>
          </p:cNvPr>
          <p:cNvSpPr/>
          <p:nvPr userDrawn="1"/>
        </p:nvSpPr>
        <p:spPr>
          <a:xfrm>
            <a:off x="-1" y="6512107"/>
            <a:ext cx="12192001" cy="382587"/>
          </a:xfrm>
          <a:prstGeom prst="rect">
            <a:avLst/>
          </a:prstGeom>
          <a:solidFill>
            <a:srgbClr val="092E6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A7344C7-C833-4AD8-A3CE-2060D2AD6D6A}"/>
              </a:ext>
            </a:extLst>
          </p:cNvPr>
          <p:cNvSpPr txBox="1">
            <a:spLocks/>
          </p:cNvSpPr>
          <p:nvPr userDrawn="1"/>
        </p:nvSpPr>
        <p:spPr>
          <a:xfrm>
            <a:off x="1" y="6513664"/>
            <a:ext cx="1166495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/>
              <a:t>L’AFPAC, </a:t>
            </a:r>
            <a:r>
              <a:rPr lang="fr-FR" sz="1600" b="1" dirty="0">
                <a:solidFill>
                  <a:srgbClr val="EA7621"/>
                </a:solidFill>
              </a:rPr>
              <a:t>une filière mobilisée pour la transition énergétique et la décarbonation </a:t>
            </a:r>
          </a:p>
        </p:txBody>
      </p:sp>
    </p:spTree>
    <p:extLst>
      <p:ext uri="{BB962C8B-B14F-4D97-AF65-F5344CB8AC3E}">
        <p14:creationId xmlns:p14="http://schemas.microsoft.com/office/powerpoint/2010/main" val="420113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6A7967-D078-472B-B058-1133A14FDA2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03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klaxoon.com/join/MVJUGB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klaxoon.com/join/MVJUGB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ZoneTexte 3"/>
          <p:cNvSpPr txBox="1"/>
          <p:nvPr/>
        </p:nvSpPr>
        <p:spPr>
          <a:xfrm>
            <a:off x="781003" y="4756391"/>
            <a:ext cx="6643040" cy="444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321460" eaLnBrk="0" fontAlgn="base" hangingPunct="0">
              <a:spcBef>
                <a:spcPts val="1100"/>
              </a:spcBef>
              <a:spcAft>
                <a:spcPct val="0"/>
              </a:spcAft>
              <a:defRPr sz="4000">
                <a:solidFill>
                  <a:srgbClr val="FF942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>
                <a:solidFill>
                  <a:srgbClr val="FF942E"/>
                </a:solidFill>
                <a:latin typeface="Arial"/>
                <a:cs typeface="Arial"/>
                <a:sym typeface="Arial"/>
              </a:rPr>
              <a:t>L’AFPAC</a:t>
            </a:r>
            <a:r>
              <a:rPr lang="fr-FR" sz="1400" b="1" dirty="0">
                <a:solidFill>
                  <a:srgbClr val="FF942E"/>
                </a:solidFill>
                <a:latin typeface="Arial"/>
                <a:cs typeface="Arial"/>
                <a:sym typeface="Arial"/>
              </a:rPr>
              <a:t> </a:t>
            </a:r>
            <a:endParaRPr lang="fr-FR" sz="1400" dirty="0">
              <a:solidFill>
                <a:srgbClr val="FF942E"/>
              </a:solidFill>
              <a:latin typeface="Arial"/>
              <a:cs typeface="Arial"/>
              <a:sym typeface="Arial"/>
            </a:endParaRPr>
          </a:p>
          <a:p>
            <a:pPr defTabSz="321460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fr-FR" sz="14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321460"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4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Filière mobilisée pour la transition énergétique et la décarbonation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9FD6B39-FB33-4545-8775-D79FFB3C8F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AF01591-CD8D-4533-AA9B-7836FD0F7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729" y="2096332"/>
            <a:ext cx="1419494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1CA8F-F4C5-3AD6-C100-1D26856D9F8A}"/>
              </a:ext>
            </a:extLst>
          </p:cNvPr>
          <p:cNvSpPr/>
          <p:nvPr/>
        </p:nvSpPr>
        <p:spPr>
          <a:xfrm>
            <a:off x="1" y="4204525"/>
            <a:ext cx="5762388" cy="2294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626A033-3189-D505-1EB8-8F17B62D0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3" y="4913103"/>
            <a:ext cx="3504348" cy="1362051"/>
          </a:xfrm>
          <a:prstGeom prst="rect">
            <a:avLst/>
          </a:prstGeom>
        </p:spPr>
      </p:pic>
      <p:pic>
        <p:nvPicPr>
          <p:cNvPr id="5" name="Image 4" descr="Une image contenant bâtiment, plein air, fenêtre, acier&#10;&#10;Description générée automatiquement">
            <a:extLst>
              <a:ext uri="{FF2B5EF4-FFF2-40B4-BE49-F238E27FC236}">
                <a16:creationId xmlns:a16="http://schemas.microsoft.com/office/drawing/2014/main" id="{4B29C618-55C7-7AED-9F74-B1774719BC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5318"/>
            <a:ext cx="12191999" cy="7656953"/>
          </a:xfrm>
          <a:prstGeom prst="rect">
            <a:avLst/>
          </a:prstGeom>
        </p:spPr>
      </p:pic>
      <p:sp>
        <p:nvSpPr>
          <p:cNvPr id="6" name="Titre 24">
            <a:extLst>
              <a:ext uri="{FF2B5EF4-FFF2-40B4-BE49-F238E27FC236}">
                <a16:creationId xmlns:a16="http://schemas.microsoft.com/office/drawing/2014/main" id="{38D8CFA0-6536-58D8-1C85-11232085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02" y="5471706"/>
            <a:ext cx="6734194" cy="532934"/>
          </a:xfrm>
        </p:spPr>
        <p:txBody>
          <a:bodyPr/>
          <a:lstStyle/>
          <a:p>
            <a:pPr algn="l"/>
            <a:r>
              <a:rPr lang="fr-FR" sz="2800" b="1" dirty="0">
                <a:solidFill>
                  <a:srgbClr val="002060"/>
                </a:solidFill>
                <a:latin typeface="Brown" panose="020B0604020202020204" charset="0"/>
              </a:rPr>
              <a:t>Commission Résidentiel collectif</a:t>
            </a:r>
            <a:br>
              <a:rPr lang="fr-FR" sz="2800" b="1" dirty="0">
                <a:solidFill>
                  <a:srgbClr val="002060"/>
                </a:solidFill>
                <a:latin typeface="Avenir Next LT Pro" panose="020B0504020202020204" pitchFamily="34" charset="77"/>
              </a:rPr>
            </a:br>
            <a:r>
              <a:rPr lang="fr-FR" sz="2400" dirty="0">
                <a:solidFill>
                  <a:srgbClr val="002060"/>
                </a:solidFill>
                <a:latin typeface="BROWN-LIGHT" charset="0"/>
              </a:rPr>
              <a:t>Réunion de lancement</a:t>
            </a:r>
            <a:br>
              <a:rPr lang="fr-FR" sz="2400" dirty="0">
                <a:solidFill>
                  <a:srgbClr val="002060"/>
                </a:solidFill>
                <a:latin typeface="Avenir Next LT Pro" panose="020B0504020202020204" pitchFamily="34" charset="77"/>
              </a:rPr>
            </a:br>
            <a:r>
              <a:rPr lang="fr-FR" sz="1200" dirty="0">
                <a:solidFill>
                  <a:srgbClr val="002060"/>
                </a:solidFill>
                <a:latin typeface="BROWN-LIGHT" charset="0"/>
              </a:rPr>
              <a:t>Paris, 23 octobre 2024</a:t>
            </a:r>
          </a:p>
        </p:txBody>
      </p:sp>
    </p:spTree>
    <p:extLst>
      <p:ext uri="{BB962C8B-B14F-4D97-AF65-F5344CB8AC3E}">
        <p14:creationId xmlns:p14="http://schemas.microsoft.com/office/powerpoint/2010/main" val="1052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D21C4-2B93-A974-8D62-24ADFB60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E5A3ECE1-D570-28C1-4447-2E625A53222B}"/>
              </a:ext>
            </a:extLst>
          </p:cNvPr>
          <p:cNvSpPr txBox="1"/>
          <p:nvPr/>
        </p:nvSpPr>
        <p:spPr>
          <a:xfrm>
            <a:off x="8982587" y="5006417"/>
            <a:ext cx="2743200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70C0"/>
                </a:solidFill>
                <a:latin typeface="Avenir Next LT Pro" panose="020B0504020202020204" pitchFamily="34" charset="77"/>
              </a:rPr>
              <a:t>Gain énergétique : 40 à 60 %</a:t>
            </a:r>
            <a:endParaRPr kumimoji="0" lang="fr-FR" sz="120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venir Next LT Pro" panose="020B0504020202020204" pitchFamily="34" charset="77"/>
              <a:ea typeface="Verdana"/>
              <a:cs typeface="Verdana"/>
              <a:sym typeface="Verdana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3ECCC1A-9223-E093-5E0C-ED2FEC77866D}"/>
              </a:ext>
            </a:extLst>
          </p:cNvPr>
          <p:cNvSpPr txBox="1"/>
          <p:nvPr/>
        </p:nvSpPr>
        <p:spPr>
          <a:xfrm>
            <a:off x="9031726" y="3904247"/>
            <a:ext cx="2644923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70C0"/>
                </a:solidFill>
                <a:latin typeface="Avenir Next LT Pro" panose="020B0504020202020204" pitchFamily="34" charset="77"/>
              </a:rPr>
              <a:t>Gain énergétique : 25 à 50 %</a:t>
            </a:r>
            <a:endParaRPr kumimoji="0" lang="fr-FR" sz="120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venir Next LT Pro" panose="020B0504020202020204" pitchFamily="34" charset="77"/>
              <a:ea typeface="Verdana"/>
              <a:cs typeface="Verdana"/>
              <a:sym typeface="Verdana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423CAFA-6433-9309-2D35-D313D1BD3909}"/>
              </a:ext>
            </a:extLst>
          </p:cNvPr>
          <p:cNvSpPr txBox="1"/>
          <p:nvPr/>
        </p:nvSpPr>
        <p:spPr>
          <a:xfrm>
            <a:off x="8982587" y="2059570"/>
            <a:ext cx="2406855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70C0"/>
                </a:solidFill>
                <a:latin typeface="Avenir Next LT Pro" panose="020B0504020202020204" pitchFamily="34" charset="77"/>
              </a:rPr>
              <a:t>Gain énergétique : 40 %</a:t>
            </a:r>
            <a:endParaRPr kumimoji="0" lang="fr-FR" sz="120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venir Next LT Pro" panose="020B0504020202020204" pitchFamily="34" charset="77"/>
              <a:ea typeface="Verdana"/>
              <a:cs typeface="Verdana"/>
              <a:sym typeface="Verdana"/>
            </a:endParaRPr>
          </a:p>
        </p:txBody>
      </p:sp>
      <p:pic>
        <p:nvPicPr>
          <p:cNvPr id="2" name="Image 1" descr="Une image contenant plein air, ciel, bâtiment, nuage&#10;&#10;Description générée automatiquement">
            <a:extLst>
              <a:ext uri="{FF2B5EF4-FFF2-40B4-BE49-F238E27FC236}">
                <a16:creationId xmlns:a16="http://schemas.microsoft.com/office/drawing/2014/main" id="{E10E3CE1-4E54-5654-C0B6-97D3A572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5008" y="942447"/>
            <a:ext cx="5457497" cy="5457497"/>
          </a:xfrm>
          <a:prstGeom prst="ellipse">
            <a:avLst/>
          </a:prstGeom>
          <a:effectLst>
            <a:softEdge rad="903194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AFB2BF5-A70F-DAD4-AFAA-26BD9595622F}"/>
              </a:ext>
            </a:extLst>
          </p:cNvPr>
          <p:cNvSpPr txBox="1"/>
          <p:nvPr/>
        </p:nvSpPr>
        <p:spPr>
          <a:xfrm>
            <a:off x="377594" y="3505034"/>
            <a:ext cx="774232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Appartements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C36150-9627-D393-1C67-F928C83AF454}"/>
              </a:ext>
            </a:extLst>
          </p:cNvPr>
          <p:cNvSpPr txBox="1"/>
          <p:nvPr/>
        </p:nvSpPr>
        <p:spPr>
          <a:xfrm>
            <a:off x="377594" y="1146457"/>
            <a:ext cx="774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Maisons individuelles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9A76D8-11B8-6E90-3092-1BD1DF8D2963}"/>
              </a:ext>
            </a:extLst>
          </p:cNvPr>
          <p:cNvSpPr txBox="1"/>
          <p:nvPr/>
        </p:nvSpPr>
        <p:spPr>
          <a:xfrm>
            <a:off x="399392" y="238919"/>
            <a:ext cx="877613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LES ENJEUX DE LA RÉNOVATION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B82CFB4-8ABB-9C22-DDB9-CB28A08B0AB7}"/>
              </a:ext>
            </a:extLst>
          </p:cNvPr>
          <p:cNvCxnSpPr>
            <a:cxnSpLocks/>
          </p:cNvCxnSpPr>
          <p:nvPr/>
        </p:nvCxnSpPr>
        <p:spPr>
          <a:xfrm flipV="1">
            <a:off x="6498304" y="4345609"/>
            <a:ext cx="1279356" cy="36585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D4C0C7E-C8C9-8714-6D38-88161A6007C4}"/>
              </a:ext>
            </a:extLst>
          </p:cNvPr>
          <p:cNvCxnSpPr>
            <a:cxnSpLocks/>
          </p:cNvCxnSpPr>
          <p:nvPr/>
        </p:nvCxnSpPr>
        <p:spPr>
          <a:xfrm>
            <a:off x="6542232" y="4711462"/>
            <a:ext cx="1235428" cy="525271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1E59ABA-DFCC-9BD2-1003-0804B0E378F6}"/>
              </a:ext>
            </a:extLst>
          </p:cNvPr>
          <p:cNvSpPr txBox="1"/>
          <p:nvPr/>
        </p:nvSpPr>
        <p:spPr>
          <a:xfrm>
            <a:off x="9031726" y="3644013"/>
            <a:ext cx="2952443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solidFill>
                  <a:srgbClr val="0070C0"/>
                </a:solidFill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7,7</a:t>
            </a:r>
            <a:r>
              <a:rPr kumimoji="0" lang="fr-FR" sz="140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 M de logements / Copro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EDE5A4-FF2A-5589-3551-E0ED5797CE31}"/>
              </a:ext>
            </a:extLst>
          </p:cNvPr>
          <p:cNvSpPr txBox="1"/>
          <p:nvPr/>
        </p:nvSpPr>
        <p:spPr>
          <a:xfrm>
            <a:off x="9089014" y="4784458"/>
            <a:ext cx="2406855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solidFill>
                  <a:srgbClr val="0070C0"/>
                </a:solidFill>
                <a:latin typeface="Avenir Next LT Pro" panose="020B0504020202020204" pitchFamily="34" charset="77"/>
              </a:rPr>
              <a:t>5,3 </a:t>
            </a:r>
            <a:r>
              <a:rPr kumimoji="0" lang="fr-FR" sz="140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M de logements BS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69B2A8-9BD1-9615-2A46-7DE33953BC36}"/>
              </a:ext>
            </a:extLst>
          </p:cNvPr>
          <p:cNvSpPr txBox="1"/>
          <p:nvPr/>
        </p:nvSpPr>
        <p:spPr>
          <a:xfrm>
            <a:off x="2551072" y="840701"/>
            <a:ext cx="5620714" cy="713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solidFill>
                  <a:srgbClr val="FFAF53"/>
                </a:solidFill>
                <a:latin typeface="Verdana"/>
                <a:ea typeface="Verdana"/>
                <a:cs typeface="Verdana"/>
                <a:sym typeface="Verdana"/>
              </a:rPr>
              <a:t>16,5 </a:t>
            </a:r>
            <a:r>
              <a:rPr kumimoji="0" lang="fr-FR" b="1" i="0" u="none" strike="noStrike" cap="none" spc="0" normalizeH="0" baseline="0" dirty="0">
                <a:ln>
                  <a:noFill/>
                </a:ln>
                <a:solidFill>
                  <a:srgbClr val="FFAF53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t>M en résidence principale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6712942-D920-24D9-1167-46E244785C06}"/>
              </a:ext>
            </a:extLst>
          </p:cNvPr>
          <p:cNvCxnSpPr>
            <a:cxnSpLocks/>
          </p:cNvCxnSpPr>
          <p:nvPr/>
        </p:nvCxnSpPr>
        <p:spPr>
          <a:xfrm>
            <a:off x="6647850" y="2523166"/>
            <a:ext cx="1281230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CC93C9E-FD85-A450-4919-B2CB6D31D1D5}"/>
              </a:ext>
            </a:extLst>
          </p:cNvPr>
          <p:cNvSpPr txBox="1"/>
          <p:nvPr/>
        </p:nvSpPr>
        <p:spPr>
          <a:xfrm>
            <a:off x="9187689" y="1815641"/>
            <a:ext cx="2918501" cy="658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solidFill>
                  <a:srgbClr val="0070C0"/>
                </a:solidFill>
                <a:latin typeface="Avenir Next LT Pro" panose="020B0504020202020204" pitchFamily="34" charset="77"/>
              </a:rPr>
              <a:t>16,5 M </a:t>
            </a:r>
            <a:r>
              <a:rPr kumimoji="0" lang="fr-FR" sz="140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de résidences principales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309C07A-799D-AA59-F30A-5C82FD89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066" y="5112643"/>
            <a:ext cx="1062056" cy="10620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0260767-6A21-CD37-71D5-0CA21039A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70" y="3794178"/>
            <a:ext cx="1062056" cy="1062056"/>
          </a:xfrm>
          <a:prstGeom prst="rect">
            <a:avLst/>
          </a:prstGeom>
        </p:spPr>
      </p:pic>
      <p:pic>
        <p:nvPicPr>
          <p:cNvPr id="28" name="Image 27" descr="Une image contenant Graphique, Police, graphisme, capture d’écran&#10;&#10;Description générée automatiquement">
            <a:extLst>
              <a:ext uri="{FF2B5EF4-FFF2-40B4-BE49-F238E27FC236}">
                <a16:creationId xmlns:a16="http://schemas.microsoft.com/office/drawing/2014/main" id="{ADC19685-F61D-1BCE-CE16-B60C637B6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1" y="4271103"/>
            <a:ext cx="6200429" cy="82672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D28CFBD-A122-F1AA-1D69-1B7EE2155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1" y="1996553"/>
            <a:ext cx="6239301" cy="70996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7162416-DF01-CFE8-09F2-E8EE0C40E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14" y="1877036"/>
            <a:ext cx="1003300" cy="939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5DB57E-F369-67B5-3290-A7E10604CE2D}"/>
              </a:ext>
            </a:extLst>
          </p:cNvPr>
          <p:cNvSpPr txBox="1"/>
          <p:nvPr/>
        </p:nvSpPr>
        <p:spPr>
          <a:xfrm>
            <a:off x="2082228" y="3190595"/>
            <a:ext cx="1578663" cy="713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FFAF53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t>13,5 M</a:t>
            </a:r>
          </a:p>
        </p:txBody>
      </p:sp>
    </p:spTree>
    <p:extLst>
      <p:ext uri="{BB962C8B-B14F-4D97-AF65-F5344CB8AC3E}">
        <p14:creationId xmlns:p14="http://schemas.microsoft.com/office/powerpoint/2010/main" val="18721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681-3ADE-22D8-0113-892E60B4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lein air, ciel, bâtiment, nuage&#10;&#10;Description générée automatiquement">
            <a:extLst>
              <a:ext uri="{FF2B5EF4-FFF2-40B4-BE49-F238E27FC236}">
                <a16:creationId xmlns:a16="http://schemas.microsoft.com/office/drawing/2014/main" id="{FAEAFA80-4CFD-6F8E-CC8E-E1259734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5008" y="942447"/>
            <a:ext cx="5457497" cy="5457497"/>
          </a:xfrm>
          <a:prstGeom prst="ellipse">
            <a:avLst/>
          </a:prstGeom>
          <a:effectLst>
            <a:softEdge rad="903194"/>
          </a:effec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A4D9923-199A-7A02-44C5-0F4890C3512F}"/>
              </a:ext>
            </a:extLst>
          </p:cNvPr>
          <p:cNvCxnSpPr>
            <a:cxnSpLocks/>
          </p:cNvCxnSpPr>
          <p:nvPr/>
        </p:nvCxnSpPr>
        <p:spPr>
          <a:xfrm flipV="1">
            <a:off x="6781719" y="2698026"/>
            <a:ext cx="1333969" cy="56232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4D3A961-912D-B3A9-BBD7-DB9BB6868275}"/>
              </a:ext>
            </a:extLst>
          </p:cNvPr>
          <p:cNvCxnSpPr>
            <a:cxnSpLocks/>
          </p:cNvCxnSpPr>
          <p:nvPr/>
        </p:nvCxnSpPr>
        <p:spPr>
          <a:xfrm>
            <a:off x="6814376" y="3260349"/>
            <a:ext cx="1153967" cy="81611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17F85AD-7C23-A166-71C1-4320D2BA090A}"/>
              </a:ext>
            </a:extLst>
          </p:cNvPr>
          <p:cNvSpPr txBox="1"/>
          <p:nvPr/>
        </p:nvSpPr>
        <p:spPr>
          <a:xfrm>
            <a:off x="561924" y="1758282"/>
            <a:ext cx="774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Appartements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8B3DBD-C575-55DC-6FB4-267B8102A0A2}"/>
              </a:ext>
            </a:extLst>
          </p:cNvPr>
          <p:cNvSpPr txBox="1"/>
          <p:nvPr/>
        </p:nvSpPr>
        <p:spPr>
          <a:xfrm>
            <a:off x="2266558" y="1443843"/>
            <a:ext cx="1578663" cy="713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FFAF53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t>13,5 M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AA3393C-AFF4-2EE3-4C6F-18BB01945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52" y="3920706"/>
            <a:ext cx="1062056" cy="10620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B8FF374-D708-05FC-7D2C-D65F51161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75" y="2133857"/>
            <a:ext cx="1062056" cy="1062056"/>
          </a:xfrm>
          <a:prstGeom prst="rect">
            <a:avLst/>
          </a:prstGeom>
        </p:spPr>
      </p:pic>
      <p:pic>
        <p:nvPicPr>
          <p:cNvPr id="28" name="Image 27" descr="Une image contenant Graphique, Police, graphisme, capture d’écran&#10;&#10;Description générée automatiquement">
            <a:extLst>
              <a:ext uri="{FF2B5EF4-FFF2-40B4-BE49-F238E27FC236}">
                <a16:creationId xmlns:a16="http://schemas.microsoft.com/office/drawing/2014/main" id="{93DDBF54-C3BE-DC65-8B98-B891EC808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1" y="2524351"/>
            <a:ext cx="6200429" cy="8267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4CF24B-0A10-9D6F-A9DA-8FF3A9850C13}"/>
              </a:ext>
            </a:extLst>
          </p:cNvPr>
          <p:cNvSpPr txBox="1"/>
          <p:nvPr/>
        </p:nvSpPr>
        <p:spPr>
          <a:xfrm>
            <a:off x="9145348" y="1636906"/>
            <a:ext cx="2952443" cy="1630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t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b="1" dirty="0">
                <a:solidFill>
                  <a:srgbClr val="002060"/>
                </a:solidFill>
                <a:latin typeface="Avenir Next LT Pro" panose="020B0504020202020204" pitchFamily="34" charset="77"/>
              </a:rPr>
              <a:t>Chauffage centralisé* </a:t>
            </a:r>
          </a:p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2060"/>
                </a:solidFill>
                <a:latin typeface="Avenir Next LT Pro" panose="020B0504020202020204" pitchFamily="34" charset="77"/>
              </a:rPr>
              <a:t>Gaz = 3,5 M</a:t>
            </a:r>
            <a:r>
              <a:rPr kumimoji="0" lang="fr-FR" sz="1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 de logements</a:t>
            </a:r>
          </a:p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2060"/>
                </a:solidFill>
                <a:latin typeface="Avenir Next LT Pro" panose="020B0504020202020204" pitchFamily="34" charset="77"/>
                <a:ea typeface="Verdana"/>
                <a:sym typeface="Verdana"/>
              </a:rPr>
              <a:t>Fioul = 0,5M logements</a:t>
            </a:r>
            <a:endParaRPr kumimoji="0" lang="fr-FR" sz="120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venir Next LT Pro" panose="020B0504020202020204" pitchFamily="34" charset="77"/>
              <a:ea typeface="Verdana"/>
              <a:cs typeface="Verdana"/>
              <a:sym typeface="Verdan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5B52D6-09DD-DAA4-1E5A-297065658EF2}"/>
              </a:ext>
            </a:extLst>
          </p:cNvPr>
          <p:cNvSpPr txBox="1"/>
          <p:nvPr/>
        </p:nvSpPr>
        <p:spPr>
          <a:xfrm>
            <a:off x="9175531" y="3434378"/>
            <a:ext cx="2952443" cy="1630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5" tIns="71435" rIns="71435" bIns="71435" numCol="1" spcCol="38100" rtlCol="0" anchor="ctr">
            <a:spAutoFit/>
          </a:bodyPr>
          <a:lstStyle/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b="1" dirty="0">
                <a:solidFill>
                  <a:srgbClr val="002060"/>
                </a:solidFill>
                <a:latin typeface="Avenir Next LT Pro" panose="020B0504020202020204" pitchFamily="34" charset="77"/>
              </a:rPr>
              <a:t>Chauffage individuel *</a:t>
            </a:r>
          </a:p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2060"/>
                </a:solidFill>
                <a:latin typeface="Avenir Next LT Pro" panose="020B0504020202020204" pitchFamily="34" charset="77"/>
              </a:rPr>
              <a:t>Gaz = 3,6</a:t>
            </a:r>
            <a:r>
              <a:rPr kumimoji="0" lang="fr-FR" sz="1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M de logements</a:t>
            </a:r>
          </a:p>
          <a:p>
            <a:pPr marL="0" marR="0" indent="6350" algn="ctr" defTabSz="821529" rtl="0" fontAlgn="auto" latinLnBrk="0" hangingPunct="0">
              <a:lnSpc>
                <a:spcPct val="6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Elec = </a:t>
            </a:r>
            <a:r>
              <a:rPr lang="fr-FR" sz="1200" dirty="0">
                <a:solidFill>
                  <a:srgbClr val="002060"/>
                </a:solidFill>
                <a:latin typeface="Avenir Next LT Pro" panose="020B0504020202020204" pitchFamily="34" charset="77"/>
                <a:ea typeface="Verdana"/>
                <a:sym typeface="Verdana"/>
              </a:rPr>
              <a:t>4M d</a:t>
            </a:r>
            <a:r>
              <a:rPr kumimoji="0" lang="fr-FR" sz="120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venir Next LT Pro" panose="020B0504020202020204" pitchFamily="34" charset="77"/>
                <a:ea typeface="Verdana"/>
                <a:cs typeface="Verdana"/>
                <a:sym typeface="Verdana"/>
              </a:rPr>
              <a:t>e logements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993E93-672E-3ACB-0872-663F1DAE7FB8}"/>
              </a:ext>
            </a:extLst>
          </p:cNvPr>
          <p:cNvSpPr/>
          <p:nvPr/>
        </p:nvSpPr>
        <p:spPr>
          <a:xfrm>
            <a:off x="9448800" y="1817914"/>
            <a:ext cx="2449286" cy="1611086"/>
          </a:xfrm>
          <a:prstGeom prst="round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04503AE-DDD8-D2DF-8B14-81FC98A77682}"/>
              </a:ext>
            </a:extLst>
          </p:cNvPr>
          <p:cNvSpPr/>
          <p:nvPr/>
        </p:nvSpPr>
        <p:spPr>
          <a:xfrm>
            <a:off x="9457806" y="3579253"/>
            <a:ext cx="2449286" cy="1611086"/>
          </a:xfrm>
          <a:prstGeom prst="round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2F5A2B-727C-E267-F709-DE6D184A8FE3}"/>
              </a:ext>
            </a:extLst>
          </p:cNvPr>
          <p:cNvSpPr txBox="1"/>
          <p:nvPr/>
        </p:nvSpPr>
        <p:spPr>
          <a:xfrm>
            <a:off x="399392" y="238919"/>
            <a:ext cx="877613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LES ENJEUX DE LA RÉNOVATION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5BF334-9B51-B57A-7065-4E15A569E8B9}"/>
              </a:ext>
            </a:extLst>
          </p:cNvPr>
          <p:cNvSpPr txBox="1"/>
          <p:nvPr/>
        </p:nvSpPr>
        <p:spPr>
          <a:xfrm>
            <a:off x="9448800" y="5335214"/>
            <a:ext cx="4360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rgbClr val="002060"/>
                </a:solidFill>
              </a:rPr>
              <a:t>* Différentiel : 1.4 M logements en RCU, Bois, … </a:t>
            </a:r>
          </a:p>
        </p:txBody>
      </p:sp>
    </p:spTree>
    <p:extLst>
      <p:ext uri="{BB962C8B-B14F-4D97-AF65-F5344CB8AC3E}">
        <p14:creationId xmlns:p14="http://schemas.microsoft.com/office/powerpoint/2010/main" val="24059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B09EA-5505-24DB-EAE9-B483F0F9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4">
            <a:extLst>
              <a:ext uri="{FF2B5EF4-FFF2-40B4-BE49-F238E27FC236}">
                <a16:creationId xmlns:a16="http://schemas.microsoft.com/office/drawing/2014/main" id="{5CD85B49-3686-4C73-D802-8E789489CC2A}"/>
              </a:ext>
            </a:extLst>
          </p:cNvPr>
          <p:cNvSpPr txBox="1">
            <a:spLocks/>
          </p:cNvSpPr>
          <p:nvPr/>
        </p:nvSpPr>
        <p:spPr>
          <a:xfrm>
            <a:off x="612475" y="446195"/>
            <a:ext cx="10893364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800" b="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LES TECHNOLOGIES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779F961-CF31-953A-219F-F6E754A9C092}"/>
              </a:ext>
            </a:extLst>
          </p:cNvPr>
          <p:cNvSpPr/>
          <p:nvPr/>
        </p:nvSpPr>
        <p:spPr>
          <a:xfrm>
            <a:off x="640074" y="4871558"/>
            <a:ext cx="3025709" cy="4418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662C92-591F-FA4F-3D88-608EA8A3627E}"/>
              </a:ext>
            </a:extLst>
          </p:cNvPr>
          <p:cNvSpPr/>
          <p:nvPr/>
        </p:nvSpPr>
        <p:spPr>
          <a:xfrm>
            <a:off x="4352814" y="4877022"/>
            <a:ext cx="3250756" cy="4418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A5E2A0-6CB8-7CD5-B995-45B3B375135A}"/>
              </a:ext>
            </a:extLst>
          </p:cNvPr>
          <p:cNvSpPr/>
          <p:nvPr/>
        </p:nvSpPr>
        <p:spPr>
          <a:xfrm>
            <a:off x="8374886" y="4871558"/>
            <a:ext cx="3026565" cy="4418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C0C675-328F-5BFF-C2A7-6BB2DAD93CEB}"/>
              </a:ext>
            </a:extLst>
          </p:cNvPr>
          <p:cNvSpPr txBox="1"/>
          <p:nvPr/>
        </p:nvSpPr>
        <p:spPr>
          <a:xfrm>
            <a:off x="8374885" y="4907402"/>
            <a:ext cx="3026566" cy="369332"/>
          </a:xfrm>
          <a:prstGeom prst="rect">
            <a:avLst/>
          </a:prstGeom>
          <a:noFill/>
        </p:spPr>
        <p:txBody>
          <a:bodyPr wrap="square" lIns="90000" anchor="ctr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Géothermie</a:t>
            </a:r>
            <a:endParaRPr lang="fr-FR" b="1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F3EB9B-61F6-1D91-3CE2-6DC096204B9A}"/>
              </a:ext>
            </a:extLst>
          </p:cNvPr>
          <p:cNvSpPr txBox="1"/>
          <p:nvPr/>
        </p:nvSpPr>
        <p:spPr>
          <a:xfrm>
            <a:off x="639217" y="4907402"/>
            <a:ext cx="302656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PAC Air / Air</a:t>
            </a:r>
            <a:endParaRPr lang="fr-FR" b="1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259135-689E-969D-1437-245351958728}"/>
              </a:ext>
            </a:extLst>
          </p:cNvPr>
          <p:cNvSpPr txBox="1"/>
          <p:nvPr/>
        </p:nvSpPr>
        <p:spPr>
          <a:xfrm>
            <a:off x="4374902" y="4912466"/>
            <a:ext cx="3250756" cy="369332"/>
          </a:xfrm>
          <a:prstGeom prst="rect">
            <a:avLst/>
          </a:prstGeom>
          <a:noFill/>
        </p:spPr>
        <p:txBody>
          <a:bodyPr wrap="square" lIns="90000" anchor="ctr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PAC Air / Eau </a:t>
            </a:r>
            <a:endParaRPr lang="fr-FR" b="1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14" name="Image 13" descr="Une image contenant diagramme, Plan, ligne, Dessin technique&#10;&#10;Description générée automatiquement">
            <a:extLst>
              <a:ext uri="{FF2B5EF4-FFF2-40B4-BE49-F238E27FC236}">
                <a16:creationId xmlns:a16="http://schemas.microsoft.com/office/drawing/2014/main" id="{DA24EA70-E588-1C16-1570-3336242CD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>
          <a:xfrm>
            <a:off x="4347528" y="1285329"/>
            <a:ext cx="3345474" cy="3314079"/>
          </a:xfrm>
          <a:prstGeom prst="ellipse">
            <a:avLst/>
          </a:prstGeom>
        </p:spPr>
      </p:pic>
      <p:pic>
        <p:nvPicPr>
          <p:cNvPr id="40" name="Image 39" descr="Une image contenant clipart, diagramme, conception, Graphique&#10;&#10;Description générée automatiquement">
            <a:extLst>
              <a:ext uri="{FF2B5EF4-FFF2-40B4-BE49-F238E27FC236}">
                <a16:creationId xmlns:a16="http://schemas.microsoft.com/office/drawing/2014/main" id="{EFEE4963-A24C-049C-96EE-093972D02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r="10059" b="11269"/>
          <a:stretch/>
        </p:blipFill>
        <p:spPr>
          <a:xfrm>
            <a:off x="591516" y="1792936"/>
            <a:ext cx="3301663" cy="2929582"/>
          </a:xfrm>
          <a:prstGeom prst="ellipse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5251E931-4B9B-063F-77E7-CAB941973075}"/>
              </a:ext>
            </a:extLst>
          </p:cNvPr>
          <p:cNvSpPr/>
          <p:nvPr/>
        </p:nvSpPr>
        <p:spPr>
          <a:xfrm>
            <a:off x="506546" y="1408439"/>
            <a:ext cx="3471604" cy="3314079"/>
          </a:xfrm>
          <a:prstGeom prst="ellipse">
            <a:avLst/>
          </a:prstGeom>
          <a:noFill/>
          <a:ln w="41275">
            <a:gradFill>
              <a:gsLst>
                <a:gs pos="8000">
                  <a:schemeClr val="accent1">
                    <a:lumMod val="5000"/>
                    <a:lumOff val="95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7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3716798-ED23-7590-7E49-0D5EAB761C58}"/>
              </a:ext>
            </a:extLst>
          </p:cNvPr>
          <p:cNvSpPr/>
          <p:nvPr/>
        </p:nvSpPr>
        <p:spPr>
          <a:xfrm>
            <a:off x="4347528" y="1408439"/>
            <a:ext cx="3471604" cy="3314079"/>
          </a:xfrm>
          <a:prstGeom prst="ellipse">
            <a:avLst/>
          </a:prstGeom>
          <a:noFill/>
          <a:ln w="41275">
            <a:gradFill>
              <a:gsLst>
                <a:gs pos="8000">
                  <a:schemeClr val="accent1">
                    <a:lumMod val="5000"/>
                    <a:lumOff val="95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7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1E199F0-787F-BD12-A221-5D31849B9086}"/>
              </a:ext>
            </a:extLst>
          </p:cNvPr>
          <p:cNvSpPr/>
          <p:nvPr/>
        </p:nvSpPr>
        <p:spPr>
          <a:xfrm>
            <a:off x="8351331" y="1408438"/>
            <a:ext cx="3471604" cy="3314079"/>
          </a:xfrm>
          <a:prstGeom prst="ellipse">
            <a:avLst/>
          </a:prstGeom>
          <a:noFill/>
          <a:ln w="41275">
            <a:gradFill>
              <a:gsLst>
                <a:gs pos="8000">
                  <a:schemeClr val="accent1">
                    <a:lumMod val="5000"/>
                    <a:lumOff val="95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7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 descr="Une image contenant maison, conception, illustration&#10;&#10;Description générée automatiquement">
            <a:extLst>
              <a:ext uri="{FF2B5EF4-FFF2-40B4-BE49-F238E27FC236}">
                <a16:creationId xmlns:a16="http://schemas.microsoft.com/office/drawing/2014/main" id="{EF5FB58B-A23F-6C7D-1197-EB18F4180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1833"/>
          <a:stretch/>
        </p:blipFill>
        <p:spPr>
          <a:xfrm>
            <a:off x="8393799" y="1479108"/>
            <a:ext cx="3311911" cy="32434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89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B09EA-5505-24DB-EAE9-B483F0F9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4">
            <a:extLst>
              <a:ext uri="{FF2B5EF4-FFF2-40B4-BE49-F238E27FC236}">
                <a16:creationId xmlns:a16="http://schemas.microsoft.com/office/drawing/2014/main" id="{5CD85B49-3686-4C73-D802-8E789489CC2A}"/>
              </a:ext>
            </a:extLst>
          </p:cNvPr>
          <p:cNvSpPr txBox="1">
            <a:spLocks/>
          </p:cNvSpPr>
          <p:nvPr/>
        </p:nvSpPr>
        <p:spPr>
          <a:xfrm>
            <a:off x="612475" y="446195"/>
            <a:ext cx="10893364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800" b="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UNE DIVERSITÉ DE SOLUTIONS DISPONIBLES POUR L’HABITAT COLLECTIF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7D39BC-7012-80EF-979D-BB6F03EFD439}"/>
              </a:ext>
            </a:extLst>
          </p:cNvPr>
          <p:cNvSpPr/>
          <p:nvPr/>
        </p:nvSpPr>
        <p:spPr>
          <a:xfrm>
            <a:off x="8118502" y="1216153"/>
            <a:ext cx="3713333" cy="4609418"/>
          </a:xfrm>
          <a:prstGeom prst="rect">
            <a:avLst/>
          </a:prstGeom>
          <a:solidFill>
            <a:schemeClr val="accent2">
              <a:lumMod val="20000"/>
              <a:lumOff val="8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0C03E-4508-AF43-12B6-51735ABC9083}"/>
              </a:ext>
            </a:extLst>
          </p:cNvPr>
          <p:cNvSpPr/>
          <p:nvPr/>
        </p:nvSpPr>
        <p:spPr>
          <a:xfrm>
            <a:off x="4439397" y="1223783"/>
            <a:ext cx="3684410" cy="4601787"/>
          </a:xfrm>
          <a:prstGeom prst="rect">
            <a:avLst/>
          </a:prstGeom>
          <a:solidFill>
            <a:srgbClr val="CAEE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C80B04-9239-A8BE-4393-70C0AFED08D6}"/>
              </a:ext>
            </a:extLst>
          </p:cNvPr>
          <p:cNvSpPr/>
          <p:nvPr/>
        </p:nvSpPr>
        <p:spPr>
          <a:xfrm>
            <a:off x="415863" y="1216152"/>
            <a:ext cx="4023534" cy="4601787"/>
          </a:xfrm>
          <a:prstGeom prst="rect">
            <a:avLst/>
          </a:prstGeom>
          <a:solidFill>
            <a:srgbClr val="B4E5A2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BEB519-BE71-B466-6513-88D3ECF9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44" y="3074862"/>
            <a:ext cx="1154641" cy="926656"/>
          </a:xfrm>
          <a:prstGeom prst="rect">
            <a:avLst/>
          </a:prstGeom>
        </p:spPr>
      </p:pic>
      <p:pic>
        <p:nvPicPr>
          <p:cNvPr id="6" name="Graphique 5" descr="Flocon de neige contour">
            <a:extLst>
              <a:ext uri="{FF2B5EF4-FFF2-40B4-BE49-F238E27FC236}">
                <a16:creationId xmlns:a16="http://schemas.microsoft.com/office/drawing/2014/main" id="{DBB64B1A-F85F-FAF4-3E6A-2EEA46A2C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807" y="3700931"/>
            <a:ext cx="254283" cy="2542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324453-F565-211B-F602-50CF5D882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57">
            <a:off x="10377638" y="3918272"/>
            <a:ext cx="1652200" cy="23369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8817070-0E11-3754-3370-9C9E3B58B7D4}"/>
              </a:ext>
            </a:extLst>
          </p:cNvPr>
          <p:cNvSpPr txBox="1"/>
          <p:nvPr/>
        </p:nvSpPr>
        <p:spPr>
          <a:xfrm>
            <a:off x="663973" y="1410966"/>
            <a:ext cx="2736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Brown" pitchFamily="2" charset="77"/>
                <a:ea typeface="+mj-ea"/>
                <a:cs typeface="+mj-cs"/>
              </a:rPr>
              <a:t>Solutions collectives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18492E-7DFA-D970-BB37-9954DF053B3C}"/>
              </a:ext>
            </a:extLst>
          </p:cNvPr>
          <p:cNvSpPr txBox="1"/>
          <p:nvPr/>
        </p:nvSpPr>
        <p:spPr>
          <a:xfrm>
            <a:off x="4488093" y="1974027"/>
            <a:ext cx="2021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450" lvl="0" indent="-171450" algn="l" fontAlgn="b">
              <a:buFont typeface="Arial" panose="020B0604020202020204" pitchFamily="34" charset="0"/>
              <a:buChar char="•"/>
            </a:pPr>
            <a:r>
              <a:rPr lang="fr-FR" sz="1400" b="0" kern="1200" dirty="0">
                <a:solidFill>
                  <a:srgbClr val="5B1E74"/>
                </a:solidFill>
                <a:latin typeface="BROWN-LIGHT" pitchFamily="2" charset="77"/>
                <a:ea typeface="+mn-ea"/>
                <a:cs typeface="+mn-cs"/>
              </a:rPr>
              <a:t>CET Air extrait/Eau</a:t>
            </a:r>
          </a:p>
          <a:p>
            <a:pPr marL="243450" lvl="0" indent="-171450" algn="l" fontAlgn="b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CET Air/Eau</a:t>
            </a:r>
            <a:endParaRPr lang="fr-FR" sz="1400" b="0" kern="1200" dirty="0">
              <a:solidFill>
                <a:srgbClr val="5B1E74"/>
              </a:solidFill>
              <a:latin typeface="BROWN-LIGHT" pitchFamily="2" charset="77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A75BF8-C3E6-DF4F-A875-01B550EB17E7}"/>
              </a:ext>
            </a:extLst>
          </p:cNvPr>
          <p:cNvSpPr txBox="1"/>
          <p:nvPr/>
        </p:nvSpPr>
        <p:spPr>
          <a:xfrm>
            <a:off x="4502039" y="2791952"/>
            <a:ext cx="1783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450" indent="-171450" fontAlgn="b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/ Air </a:t>
            </a:r>
            <a:r>
              <a:rPr lang="fr-FR" sz="1400" dirty="0" err="1">
                <a:solidFill>
                  <a:srgbClr val="5B1E74"/>
                </a:solidFill>
                <a:latin typeface="BROWN-LIGHT" pitchFamily="2" charset="77"/>
              </a:rPr>
              <a:t>monosplit</a:t>
            </a: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 et </a:t>
            </a:r>
            <a:r>
              <a:rPr lang="fr-FR" sz="1400" dirty="0" err="1">
                <a:solidFill>
                  <a:srgbClr val="5B1E74"/>
                </a:solidFill>
                <a:latin typeface="BROWN-LIGHT" pitchFamily="2" charset="77"/>
              </a:rPr>
              <a:t>multisplit</a:t>
            </a:r>
            <a:endParaRPr lang="fr-FR" sz="1400" dirty="0">
              <a:solidFill>
                <a:srgbClr val="5B1E74"/>
              </a:solidFill>
              <a:latin typeface="BROWN-LIGHT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5F7A46-2F75-7FA3-EE4D-682836767FE1}"/>
              </a:ext>
            </a:extLst>
          </p:cNvPr>
          <p:cNvSpPr txBox="1"/>
          <p:nvPr/>
        </p:nvSpPr>
        <p:spPr>
          <a:xfrm>
            <a:off x="4606720" y="1398876"/>
            <a:ext cx="2979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Brown" pitchFamily="2" charset="77"/>
                <a:ea typeface="+mj-ea"/>
                <a:cs typeface="+mj-cs"/>
              </a:rPr>
              <a:t>Solutions individuelles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1A97C67-A0C9-F480-1D76-2B151204C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68" y="1809921"/>
            <a:ext cx="956873" cy="106068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9F1FD61-A294-8D86-0EE8-22EFDF38D86D}"/>
              </a:ext>
            </a:extLst>
          </p:cNvPr>
          <p:cNvSpPr txBox="1"/>
          <p:nvPr/>
        </p:nvSpPr>
        <p:spPr>
          <a:xfrm>
            <a:off x="542703" y="1908059"/>
            <a:ext cx="23792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750" lvl="0" indent="-285750" algn="l" fontAlgn="b">
              <a:buFont typeface="Arial" panose="020B0604020202020204" pitchFamily="34" charset="0"/>
              <a:buChar char="•"/>
            </a:pPr>
            <a:r>
              <a:rPr lang="fr-FR" sz="1400" b="0" kern="1200" dirty="0">
                <a:solidFill>
                  <a:srgbClr val="5B1E74"/>
                </a:solidFill>
                <a:latin typeface="BROWN-LIGHT" pitchFamily="2" charset="77"/>
                <a:ea typeface="+mn-ea"/>
                <a:cs typeface="+mn-cs"/>
              </a:rPr>
              <a:t>PAC Air/eau</a:t>
            </a:r>
          </a:p>
          <a:p>
            <a:pPr marL="357750" lvl="0" indent="-285750" algn="l" fontAlgn="b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Eaux grises/eau</a:t>
            </a:r>
          </a:p>
          <a:p>
            <a:pPr marL="357750" lvl="0" indent="-285750" algn="l" fontAlgn="b">
              <a:buFont typeface="Arial" panose="020B0604020202020204" pitchFamily="34" charset="0"/>
              <a:buChar char="•"/>
            </a:pPr>
            <a:r>
              <a:rPr lang="fr-FR" sz="1400" b="0" kern="1200" dirty="0">
                <a:solidFill>
                  <a:srgbClr val="5B1E74"/>
                </a:solidFill>
                <a:latin typeface="BROWN-LIGHT" pitchFamily="2" charset="77"/>
                <a:ea typeface="+mn-ea"/>
                <a:cs typeface="+mn-cs"/>
              </a:rPr>
              <a:t>PAC sur capteur solaire</a:t>
            </a:r>
          </a:p>
          <a:p>
            <a:pPr marL="357750" lvl="0" indent="-285750" algn="l" fontAlgn="b">
              <a:buFont typeface="Arial" panose="020B0604020202020204" pitchFamily="34" charset="0"/>
              <a:buChar char="•"/>
            </a:pPr>
            <a:r>
              <a:rPr lang="fr-FR" sz="1400" b="0" kern="1200" dirty="0">
                <a:solidFill>
                  <a:srgbClr val="5B1E74"/>
                </a:solidFill>
                <a:latin typeface="BROWN-LIGHT" pitchFamily="2" charset="77"/>
                <a:ea typeface="+mn-ea"/>
                <a:cs typeface="+mn-cs"/>
              </a:rPr>
              <a:t>Solution hybride : PAC + chaudière</a:t>
            </a:r>
            <a:endParaRPr lang="fr-FR" sz="1400" dirty="0">
              <a:solidFill>
                <a:srgbClr val="5B1E74"/>
              </a:solidFill>
              <a:latin typeface="BROWN-LIGHT" pitchFamily="2" charset="77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1A7F375-E1B0-0ACB-4A31-D5FA4264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52" y="2704936"/>
            <a:ext cx="805349" cy="6463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0F782FF-E9A8-FE8B-C274-7502D28E2D9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85" y="3701913"/>
            <a:ext cx="269562" cy="29862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BCCF839-5C23-D430-DA0A-32E8E1D54CDE}"/>
              </a:ext>
            </a:extLst>
          </p:cNvPr>
          <p:cNvSpPr txBox="1"/>
          <p:nvPr/>
        </p:nvSpPr>
        <p:spPr>
          <a:xfrm>
            <a:off x="4606720" y="4032964"/>
            <a:ext cx="2677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/ 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/ Air gainable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extrait / 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EE70ACB-E008-CFDB-D4CE-533FF489F0D7}"/>
              </a:ext>
            </a:extLst>
          </p:cNvPr>
          <p:cNvSpPr txBox="1"/>
          <p:nvPr/>
        </p:nvSpPr>
        <p:spPr>
          <a:xfrm>
            <a:off x="8131756" y="1914788"/>
            <a:ext cx="21123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individuelle sur boucle d’eau tempérée collective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CET individuel sur retour de boucle chauffage collectif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F7BE0A-7FC5-D32B-DA22-BE208C12E41F}"/>
              </a:ext>
            </a:extLst>
          </p:cNvPr>
          <p:cNvSpPr txBox="1"/>
          <p:nvPr/>
        </p:nvSpPr>
        <p:spPr>
          <a:xfrm>
            <a:off x="8208889" y="1405528"/>
            <a:ext cx="223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Brown" pitchFamily="2" charset="77"/>
                <a:ea typeface="+mj-ea"/>
                <a:cs typeface="+mj-cs"/>
              </a:rPr>
              <a:t>Solutions mixtes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AEDCDA-E77D-D86A-7923-E5361B1046F0}"/>
              </a:ext>
            </a:extLst>
          </p:cNvPr>
          <p:cNvSpPr txBox="1"/>
          <p:nvPr/>
        </p:nvSpPr>
        <p:spPr>
          <a:xfrm>
            <a:off x="3112001" y="2578010"/>
            <a:ext cx="651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ECS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B747E6-6E13-7B8A-A30C-B26ED37E5D31}"/>
              </a:ext>
            </a:extLst>
          </p:cNvPr>
          <p:cNvSpPr txBox="1"/>
          <p:nvPr/>
        </p:nvSpPr>
        <p:spPr>
          <a:xfrm>
            <a:off x="598054" y="3350324"/>
            <a:ext cx="25073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Eau / Eau géothermique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/ Eau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Air / Air (DRV)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PAC absorption gaz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Solution hybride : PAC + chaudière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1E74"/>
                </a:solidFill>
                <a:latin typeface="BROWN-LIGHT" pitchFamily="2" charset="77"/>
              </a:rPr>
              <a:t>…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1F528AD-A557-E9AE-8E52-B3641BB28A85}"/>
              </a:ext>
            </a:extLst>
          </p:cNvPr>
          <p:cNvSpPr txBox="1"/>
          <p:nvPr/>
        </p:nvSpPr>
        <p:spPr>
          <a:xfrm>
            <a:off x="2819696" y="3788244"/>
            <a:ext cx="15113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Chauffage,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double ou triple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service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B26A7E8-5578-A7E7-8000-24784AC9ADBB}"/>
              </a:ext>
            </a:extLst>
          </p:cNvPr>
          <p:cNvSpPr txBox="1"/>
          <p:nvPr/>
        </p:nvSpPr>
        <p:spPr>
          <a:xfrm>
            <a:off x="6475924" y="3188228"/>
            <a:ext cx="15045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Chauffage et froid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BFDA207-704E-B578-8143-0392FB9D8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28" y="1733720"/>
            <a:ext cx="956873" cy="106068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DD1C811-5440-D666-7FDC-797C7FA87957}"/>
              </a:ext>
            </a:extLst>
          </p:cNvPr>
          <p:cNvSpPr txBox="1"/>
          <p:nvPr/>
        </p:nvSpPr>
        <p:spPr>
          <a:xfrm>
            <a:off x="6708161" y="2501809"/>
            <a:ext cx="651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ECS</a:t>
            </a:r>
          </a:p>
        </p:txBody>
      </p:sp>
      <p:pic>
        <p:nvPicPr>
          <p:cNvPr id="33" name="Graphique 32" descr="Flocon de neige contour">
            <a:extLst>
              <a:ext uri="{FF2B5EF4-FFF2-40B4-BE49-F238E27FC236}">
                <a16:creationId xmlns:a16="http://schemas.microsoft.com/office/drawing/2014/main" id="{EC5DEEDF-0FFF-71D8-DA79-ADBCD8F6E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9107" y="2778569"/>
            <a:ext cx="488595" cy="4885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25087E6-F1AF-34B1-293A-9C83A208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24" y="3585155"/>
            <a:ext cx="1154641" cy="926656"/>
          </a:xfrm>
          <a:prstGeom prst="rect">
            <a:avLst/>
          </a:prstGeom>
        </p:spPr>
      </p:pic>
      <p:pic>
        <p:nvPicPr>
          <p:cNvPr id="35" name="Graphique 34" descr="Flocon de neige contour">
            <a:extLst>
              <a:ext uri="{FF2B5EF4-FFF2-40B4-BE49-F238E27FC236}">
                <a16:creationId xmlns:a16="http://schemas.microsoft.com/office/drawing/2014/main" id="{B5860D96-8EBC-2280-E10C-65219573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387" y="4211224"/>
            <a:ext cx="254283" cy="25428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1841C6F-BA3B-13D0-E312-A2A39D886E7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65" y="4212206"/>
            <a:ext cx="269562" cy="29862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A8732034-488C-C67B-5E30-D9A779FF2539}"/>
              </a:ext>
            </a:extLst>
          </p:cNvPr>
          <p:cNvSpPr txBox="1"/>
          <p:nvPr/>
        </p:nvSpPr>
        <p:spPr>
          <a:xfrm>
            <a:off x="6422276" y="4298537"/>
            <a:ext cx="15113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Chauffage,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double ou triple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service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3EF697B4-E2DC-095C-6098-695C868B71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92" y="1642006"/>
            <a:ext cx="1154641" cy="92665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96497C72-55E5-26E4-615E-4F03FB65BE62}"/>
              </a:ext>
            </a:extLst>
          </p:cNvPr>
          <p:cNvSpPr txBox="1"/>
          <p:nvPr/>
        </p:nvSpPr>
        <p:spPr>
          <a:xfrm>
            <a:off x="9957044" y="2355388"/>
            <a:ext cx="15113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Chauffage,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double ou triple</a:t>
            </a:r>
          </a:p>
          <a:p>
            <a:pPr algn="ctr"/>
            <a:r>
              <a:rPr lang="fr-FR" sz="1100" i="1" dirty="0">
                <a:solidFill>
                  <a:srgbClr val="5B1E74"/>
                </a:solidFill>
                <a:latin typeface="BROWN-LIGHT" pitchFamily="2" charset="77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5822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8" y="1151929"/>
            <a:ext cx="7996082" cy="2321720"/>
          </a:xfrm>
        </p:spPr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TRAVAUX EN COURS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8690379-81F9-A239-737C-A4E96866DC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/>
              <a:t>Arnaud MEYER, Délégué aux affaires techniques</a:t>
            </a:r>
          </a:p>
        </p:txBody>
      </p:sp>
    </p:spTree>
    <p:extLst>
      <p:ext uri="{BB962C8B-B14F-4D97-AF65-F5344CB8AC3E}">
        <p14:creationId xmlns:p14="http://schemas.microsoft.com/office/powerpoint/2010/main" val="23884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6FB3B73-9F7E-4BDE-E4BF-8E4E672501B2}"/>
              </a:ext>
            </a:extLst>
          </p:cNvPr>
          <p:cNvSpPr txBox="1">
            <a:spLocks/>
          </p:cNvSpPr>
          <p:nvPr/>
        </p:nvSpPr>
        <p:spPr>
          <a:xfrm>
            <a:off x="612475" y="1102419"/>
            <a:ext cx="7839186" cy="234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BROWN-LIGHT" charset="0"/>
              </a:rPr>
              <a:t>Signature en novembre 2023 du plan PAC en logement collectif</a:t>
            </a:r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0ACCF2C4-627C-9B18-A4CE-691542AB129D}"/>
              </a:ext>
            </a:extLst>
          </p:cNvPr>
          <p:cNvSpPr txBox="1">
            <a:spLocks/>
          </p:cNvSpPr>
          <p:nvPr/>
        </p:nvSpPr>
        <p:spPr>
          <a:xfrm>
            <a:off x="612475" y="446195"/>
            <a:ext cx="10893364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800" b="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L’AFPAC, PARTENAIRE DE L’ADEME POUR LE LOGEMENT COLLECTIF</a:t>
            </a:r>
          </a:p>
        </p:txBody>
      </p:sp>
      <p:pic>
        <p:nvPicPr>
          <p:cNvPr id="9" name="Image 8" descr="Une image contenant texte, capture d’écran, logo, Graphique&#10;&#10;Description générée automatiquement">
            <a:extLst>
              <a:ext uri="{FF2B5EF4-FFF2-40B4-BE49-F238E27FC236}">
                <a16:creationId xmlns:a16="http://schemas.microsoft.com/office/drawing/2014/main" id="{D6A571C7-F7BD-8CD5-8ED4-CCBE7800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2182" y="2131447"/>
            <a:ext cx="1220556" cy="1632492"/>
          </a:xfrm>
          <a:prstGeom prst="rect">
            <a:avLst/>
          </a:prstGeom>
        </p:spPr>
      </p:pic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902409F-BC32-BA4F-A881-ADD5E0C65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35" y="4409776"/>
            <a:ext cx="4795554" cy="1943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E266FF-6502-FA1B-C541-D25CD6D14A4C}"/>
              </a:ext>
            </a:extLst>
          </p:cNvPr>
          <p:cNvSpPr/>
          <p:nvPr/>
        </p:nvSpPr>
        <p:spPr>
          <a:xfrm>
            <a:off x="967093" y="2040377"/>
            <a:ext cx="2312894" cy="32272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A17BDF-828F-6201-62E2-C8E4655C5FD1}"/>
              </a:ext>
            </a:extLst>
          </p:cNvPr>
          <p:cNvSpPr/>
          <p:nvPr/>
        </p:nvSpPr>
        <p:spPr>
          <a:xfrm>
            <a:off x="1119493" y="2192777"/>
            <a:ext cx="2312894" cy="3227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E755F5-E5D4-0D76-9AE0-86DD4A17A832}"/>
              </a:ext>
            </a:extLst>
          </p:cNvPr>
          <p:cNvSpPr/>
          <p:nvPr/>
        </p:nvSpPr>
        <p:spPr>
          <a:xfrm>
            <a:off x="1271893" y="2345177"/>
            <a:ext cx="2312894" cy="3227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EA6E0-8BB0-4A25-E925-9D050FF8BB55}"/>
              </a:ext>
            </a:extLst>
          </p:cNvPr>
          <p:cNvSpPr/>
          <p:nvPr/>
        </p:nvSpPr>
        <p:spPr>
          <a:xfrm>
            <a:off x="1424293" y="2497577"/>
            <a:ext cx="2312894" cy="3227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4C5313-D62C-FC6A-6C12-E77D11B02CA2}"/>
              </a:ext>
            </a:extLst>
          </p:cNvPr>
          <p:cNvSpPr/>
          <p:nvPr/>
        </p:nvSpPr>
        <p:spPr>
          <a:xfrm>
            <a:off x="1576693" y="2649977"/>
            <a:ext cx="2312894" cy="3227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B1F068-B457-9206-C131-8B38794962E9}"/>
              </a:ext>
            </a:extLst>
          </p:cNvPr>
          <p:cNvSpPr txBox="1"/>
          <p:nvPr/>
        </p:nvSpPr>
        <p:spPr>
          <a:xfrm>
            <a:off x="4498056" y="2154982"/>
            <a:ext cx="390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1  </a:t>
            </a:r>
            <a:r>
              <a:rPr lang="fr-FR" dirty="0"/>
              <a:t>Notions de base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8A4AB8-C941-0AC8-4C31-11A131D7D47D}"/>
              </a:ext>
            </a:extLst>
          </p:cNvPr>
          <p:cNvSpPr txBox="1"/>
          <p:nvPr/>
        </p:nvSpPr>
        <p:spPr>
          <a:xfrm>
            <a:off x="4486573" y="2506815"/>
            <a:ext cx="3261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2  </a:t>
            </a:r>
            <a:r>
              <a:rPr lang="fr-FR" dirty="0"/>
              <a:t>Dimensionnement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3C4315B-B1BA-0A9C-1355-99A83A413789}"/>
              </a:ext>
            </a:extLst>
          </p:cNvPr>
          <p:cNvSpPr txBox="1"/>
          <p:nvPr/>
        </p:nvSpPr>
        <p:spPr>
          <a:xfrm>
            <a:off x="4498057" y="2857632"/>
            <a:ext cx="4344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3  </a:t>
            </a:r>
            <a:r>
              <a:rPr lang="fr-FR" dirty="0"/>
              <a:t>Raccordement électrique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BC02BF-C5A7-9E81-3CE4-78E098820858}"/>
              </a:ext>
            </a:extLst>
          </p:cNvPr>
          <p:cNvSpPr txBox="1"/>
          <p:nvPr/>
        </p:nvSpPr>
        <p:spPr>
          <a:xfrm>
            <a:off x="4509541" y="3191096"/>
            <a:ext cx="343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4  </a:t>
            </a:r>
            <a:r>
              <a:rPr lang="fr-FR" dirty="0"/>
              <a:t>Intégration acoustique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B416C2F-18C8-717C-A9F9-8D5D535ED5CC}"/>
              </a:ext>
            </a:extLst>
          </p:cNvPr>
          <p:cNvSpPr txBox="1"/>
          <p:nvPr/>
        </p:nvSpPr>
        <p:spPr>
          <a:xfrm>
            <a:off x="4509541" y="3556820"/>
            <a:ext cx="38967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5  </a:t>
            </a:r>
            <a:r>
              <a:rPr lang="fr-FR" dirty="0"/>
              <a:t>Intégration architecturale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B170117-2429-9B0C-D2B4-57EA04AB276B}"/>
              </a:ext>
            </a:extLst>
          </p:cNvPr>
          <p:cNvSpPr txBox="1"/>
          <p:nvPr/>
        </p:nvSpPr>
        <p:spPr>
          <a:xfrm>
            <a:off x="4509541" y="3952167"/>
            <a:ext cx="343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Tome 6  </a:t>
            </a:r>
            <a:r>
              <a:rPr lang="fr-FR" dirty="0"/>
              <a:t>Qualité des installations</a:t>
            </a:r>
          </a:p>
        </p:txBody>
      </p:sp>
      <p:sp>
        <p:nvSpPr>
          <p:cNvPr id="24" name="Signe Plus 23">
            <a:extLst>
              <a:ext uri="{FF2B5EF4-FFF2-40B4-BE49-F238E27FC236}">
                <a16:creationId xmlns:a16="http://schemas.microsoft.com/office/drawing/2014/main" id="{1915CDE9-6C64-7250-6632-B3D9D6E0556E}"/>
              </a:ext>
            </a:extLst>
          </p:cNvPr>
          <p:cNvSpPr/>
          <p:nvPr/>
        </p:nvSpPr>
        <p:spPr>
          <a:xfrm>
            <a:off x="4137621" y="3616008"/>
            <a:ext cx="246663" cy="25408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29055D0-85B9-E64F-1847-CC07EC3A1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12" y="2667851"/>
            <a:ext cx="2284208" cy="32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4">
            <a:extLst>
              <a:ext uri="{FF2B5EF4-FFF2-40B4-BE49-F238E27FC236}">
                <a16:creationId xmlns:a16="http://schemas.microsoft.com/office/drawing/2014/main" id="{0ACCF2C4-627C-9B18-A4CE-691542AB129D}"/>
              </a:ext>
            </a:extLst>
          </p:cNvPr>
          <p:cNvSpPr txBox="1">
            <a:spLocks/>
          </p:cNvSpPr>
          <p:nvPr/>
        </p:nvSpPr>
        <p:spPr>
          <a:xfrm>
            <a:off x="612475" y="272849"/>
            <a:ext cx="10893364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800" b="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APPEL À CONTRIBUTIONS: RETOURS D’EXPÉRIENCES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3BBA81-FDD8-8E8E-35EF-B1559893F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69" y="1717732"/>
            <a:ext cx="3088819" cy="29440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568AD1-8F09-3758-A275-463716B10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9" y="732558"/>
            <a:ext cx="3781030" cy="19703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DCFCD0-570D-DE5A-4830-AD8CAA48E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9" y="1863577"/>
            <a:ext cx="3775605" cy="434687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655B7F6-4A26-1C31-3543-C1905D649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24" y="1768657"/>
            <a:ext cx="3775604" cy="46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8" y="1151929"/>
            <a:ext cx="7996082" cy="2321720"/>
          </a:xfrm>
        </p:spPr>
        <p:txBody>
          <a:bodyPr/>
          <a:lstStyle/>
          <a:p>
            <a:r>
              <a:rPr lang="fr-FR" sz="4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SYNTHÈSE DES RÉPONSES AU QUESTIONNAIRE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8690379-81F9-A239-737C-A4E96866DC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>
                <a:latin typeface="BROWN-LIGHT" charset="0"/>
              </a:rPr>
              <a:t>Arnaud MEYER</a:t>
            </a:r>
          </a:p>
        </p:txBody>
      </p:sp>
    </p:spTree>
    <p:extLst>
      <p:ext uri="{BB962C8B-B14F-4D97-AF65-F5344CB8AC3E}">
        <p14:creationId xmlns:p14="http://schemas.microsoft.com/office/powerpoint/2010/main" val="39413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8" y="343584"/>
            <a:ext cx="11070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1. CONNAISSANCE DU MARCHÉ ET DES SOLUTIONS DE POMPES À CHALEUR</a:t>
            </a:r>
          </a:p>
        </p:txBody>
      </p:sp>
      <p:pic>
        <p:nvPicPr>
          <p:cNvPr id="1030" name="Picture 6" descr="Tableau des réponses au formulaire Forms. Titre de la question : Avez-vous une bonne connaissance des solutions de pompes à chaleur pour le chauffage et la production d&amp;apos;eau chaude en logement collectif ?. Nombre de réponses : 29 réponses.">
            <a:extLst>
              <a:ext uri="{FF2B5EF4-FFF2-40B4-BE49-F238E27FC236}">
                <a16:creationId xmlns:a16="http://schemas.microsoft.com/office/drawing/2014/main" id="{B8EA7F91-89C9-77FA-2701-00BDF1D0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" y="1455041"/>
            <a:ext cx="6035966" cy="27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8FD0084-31A9-19A8-0816-BF851744AB92}"/>
              </a:ext>
            </a:extLst>
          </p:cNvPr>
          <p:cNvCxnSpPr/>
          <p:nvPr/>
        </p:nvCxnSpPr>
        <p:spPr>
          <a:xfrm>
            <a:off x="6096000" y="1427148"/>
            <a:ext cx="34183" cy="4721551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Tableau des réponses au formulaire Forms. Titre de la question : Selon vous, quelles sont les principales raisons de l’adoption encore limitée des PAC en logement collectif ? (Plusieurs réponses possibles). Nombre de réponses : 14 réponses.">
            <a:extLst>
              <a:ext uri="{FF2B5EF4-FFF2-40B4-BE49-F238E27FC236}">
                <a16:creationId xmlns:a16="http://schemas.microsoft.com/office/drawing/2014/main" id="{3125AA00-1D50-530B-82F1-9DC2952FD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26" y="1427148"/>
            <a:ext cx="5917245" cy="30038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CDF8F07-CA99-6EF8-0EF6-7B29E6487655}"/>
              </a:ext>
            </a:extLst>
          </p:cNvPr>
          <p:cNvSpPr txBox="1"/>
          <p:nvPr/>
        </p:nvSpPr>
        <p:spPr>
          <a:xfrm>
            <a:off x="478564" y="4524998"/>
            <a:ext cx="450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Des solutions bien identifiées pour le chauffage et l’ECS en logement collectif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4932C0-CC12-CBC4-2D58-A8F19D008D58}"/>
              </a:ext>
            </a:extLst>
          </p:cNvPr>
          <p:cNvSpPr txBox="1"/>
          <p:nvPr/>
        </p:nvSpPr>
        <p:spPr>
          <a:xfrm>
            <a:off x="6339554" y="4523574"/>
            <a:ext cx="5242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Une adoption encore limitée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Complexité des installations techniques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initial élevé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d’information et sensibilisation</a:t>
            </a:r>
          </a:p>
        </p:txBody>
      </p:sp>
    </p:spTree>
    <p:extLst>
      <p:ext uri="{BB962C8B-B14F-4D97-AF65-F5344CB8AC3E}">
        <p14:creationId xmlns:p14="http://schemas.microsoft.com/office/powerpoint/2010/main" val="4433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8" y="343584"/>
            <a:ext cx="11070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2. OBSTACLES TECHNIQUES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8FD0084-31A9-19A8-0816-BF851744AB92}"/>
              </a:ext>
            </a:extLst>
          </p:cNvPr>
          <p:cNvCxnSpPr/>
          <p:nvPr/>
        </p:nvCxnSpPr>
        <p:spPr>
          <a:xfrm>
            <a:off x="6096000" y="1427148"/>
            <a:ext cx="34183" cy="4721551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Tableau des réponses au formulaire Forms. Titre de la question : Pensez-vous que les contraintes techniques liées à l’installation de PAC freinent leur développement dans le collectif ?. Nombre de réponses : 30 réponses.">
            <a:extLst>
              <a:ext uri="{FF2B5EF4-FFF2-40B4-BE49-F238E27FC236}">
                <a16:creationId xmlns:a16="http://schemas.microsoft.com/office/drawing/2014/main" id="{A17C16C0-41CF-07FF-BABF-93E958DF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4" y="1427147"/>
            <a:ext cx="6008535" cy="27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bleau des réponses au formulaire Forms. Titre de la question : Quelles sont, selon vous, les principales contraintes techniques ? (Plusieurs réponses possibles). Nombre de réponses : 30 réponses.">
            <a:extLst>
              <a:ext uri="{FF2B5EF4-FFF2-40B4-BE49-F238E27FC236}">
                <a16:creationId xmlns:a16="http://schemas.microsoft.com/office/drawing/2014/main" id="{E9344BBC-FAE3-4CD6-97C3-88DE1010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18" y="1427147"/>
            <a:ext cx="5943852" cy="28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8896FDD-3A30-DBBF-9775-627FBF6CE984}"/>
              </a:ext>
            </a:extLst>
          </p:cNvPr>
          <p:cNvSpPr txBox="1"/>
          <p:nvPr/>
        </p:nvSpPr>
        <p:spPr>
          <a:xfrm>
            <a:off x="478563" y="4524998"/>
            <a:ext cx="518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Les contraintes techniques liées à l’installation de PAC freinent leur développement dans le collectif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8C0D7B-19DF-38C4-6622-6625DAEC5BDC}"/>
              </a:ext>
            </a:extLst>
          </p:cNvPr>
          <p:cNvSpPr txBox="1"/>
          <p:nvPr/>
        </p:nvSpPr>
        <p:spPr>
          <a:xfrm>
            <a:off x="6339555" y="4242870"/>
            <a:ext cx="5242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Principales contraintes techniques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d’espace pour l’unité extérieure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Contraintes acoustiques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Contraintes esthétiques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Problèmes d’intégration au réseau de chauffage existant, nécessité d'adaptation du système de distribution</a:t>
            </a:r>
          </a:p>
        </p:txBody>
      </p:sp>
    </p:spTree>
    <p:extLst>
      <p:ext uri="{BB962C8B-B14F-4D97-AF65-F5344CB8AC3E}">
        <p14:creationId xmlns:p14="http://schemas.microsoft.com/office/powerpoint/2010/main" val="4070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4">
            <a:extLst>
              <a:ext uri="{FF2B5EF4-FFF2-40B4-BE49-F238E27FC236}">
                <a16:creationId xmlns:a16="http://schemas.microsoft.com/office/drawing/2014/main" id="{76396204-46E3-B636-BC9A-46EC330AB844}"/>
              </a:ext>
            </a:extLst>
          </p:cNvPr>
          <p:cNvSpPr txBox="1">
            <a:spLocks/>
          </p:cNvSpPr>
          <p:nvPr/>
        </p:nvSpPr>
        <p:spPr>
          <a:xfrm>
            <a:off x="612475" y="446195"/>
            <a:ext cx="10893364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800" b="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" name="Espace réservé du contenu 26">
            <a:extLst>
              <a:ext uri="{FF2B5EF4-FFF2-40B4-BE49-F238E27FC236}">
                <a16:creationId xmlns:a16="http://schemas.microsoft.com/office/drawing/2014/main" id="{EA065145-A611-CBB0-E0C5-AF92C6ABAA42}"/>
              </a:ext>
            </a:extLst>
          </p:cNvPr>
          <p:cNvSpPr txBox="1">
            <a:spLocks/>
          </p:cNvSpPr>
          <p:nvPr/>
        </p:nvSpPr>
        <p:spPr>
          <a:xfrm>
            <a:off x="944880" y="1399758"/>
            <a:ext cx="4470399" cy="4787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⁻"/>
              <a:defRPr sz="12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Introduction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François DEROCHE, Président de l’AFPAC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B0F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Commission Résidentiel collectif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Éric BAUDRY, Président de la commission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B0F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Travaux en cours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Arnaud MEYER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Synthèse du questionnaire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fr-FR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Arnaud MEYER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Pause</a:t>
            </a:r>
          </a:p>
        </p:txBody>
      </p:sp>
      <p:sp>
        <p:nvSpPr>
          <p:cNvPr id="3" name="Espace réservé du contenu 26">
            <a:extLst>
              <a:ext uri="{FF2B5EF4-FFF2-40B4-BE49-F238E27FC236}">
                <a16:creationId xmlns:a16="http://schemas.microsoft.com/office/drawing/2014/main" id="{EE0EE0EA-981C-6527-0919-F84F31435118}"/>
              </a:ext>
            </a:extLst>
          </p:cNvPr>
          <p:cNvSpPr txBox="1">
            <a:spLocks/>
          </p:cNvSpPr>
          <p:nvPr/>
        </p:nvSpPr>
        <p:spPr>
          <a:xfrm>
            <a:off x="6776723" y="1399758"/>
            <a:ext cx="4470399" cy="4787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⁻"/>
              <a:defRPr sz="12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 err="1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Brainstoming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 en sous-groupes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3 groupes présents / 2 groupes à distance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Synthèse </a:t>
            </a:r>
            <a:r>
              <a:rPr lang="fr-FR" sz="1800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endParaRPr lang="fr-FR" sz="800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28600" lvl="1">
              <a:lnSpc>
                <a:spcPct val="100000"/>
              </a:lnSpc>
              <a:buFontTx/>
              <a:buBlip>
                <a:blip r:embed="rId3"/>
              </a:buBlip>
            </a:pPr>
            <a:endParaRPr lang="fr-FR" sz="800" b="1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800" b="1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Vote par points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Identification des pilotes de GT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fr-FR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Arnaud MEYER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800" dirty="0">
              <a:solidFill>
                <a:srgbClr val="002060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Conclusion de la commission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i="1" dirty="0">
                <a:solidFill>
                  <a:srgbClr val="EFA809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i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Éric BAUDRY, Président de la commission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b="1" dirty="0">
                <a:solidFill>
                  <a:srgbClr val="00B0F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E531EE-96A6-FEAF-2ED8-41CB6D95F951}"/>
              </a:ext>
            </a:extLst>
          </p:cNvPr>
          <p:cNvSpPr txBox="1"/>
          <p:nvPr/>
        </p:nvSpPr>
        <p:spPr>
          <a:xfrm>
            <a:off x="6776723" y="5458242"/>
            <a:ext cx="4947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100000"/>
              </a:lnSpc>
            </a:pPr>
            <a:r>
              <a:rPr lang="fr-FR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Moment de convivialité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20C6F5D-0615-1A96-82B0-69A12E359F63}"/>
              </a:ext>
            </a:extLst>
          </p:cNvPr>
          <p:cNvSpPr/>
          <p:nvPr/>
        </p:nvSpPr>
        <p:spPr>
          <a:xfrm>
            <a:off x="6683706" y="1487424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51ABAC0-26C0-6FD7-279D-4610A6CA6F15}"/>
              </a:ext>
            </a:extLst>
          </p:cNvPr>
          <p:cNvSpPr/>
          <p:nvPr/>
        </p:nvSpPr>
        <p:spPr>
          <a:xfrm>
            <a:off x="6683706" y="2328672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DA1D69-7220-FBEA-42F5-A8D09B8B12ED}"/>
              </a:ext>
            </a:extLst>
          </p:cNvPr>
          <p:cNvSpPr/>
          <p:nvPr/>
        </p:nvSpPr>
        <p:spPr>
          <a:xfrm>
            <a:off x="6683706" y="3052209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D4A548-717A-FBC6-4450-8B39679D2944}"/>
              </a:ext>
            </a:extLst>
          </p:cNvPr>
          <p:cNvSpPr/>
          <p:nvPr/>
        </p:nvSpPr>
        <p:spPr>
          <a:xfrm>
            <a:off x="6683706" y="3710577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70BB9F-EA48-96A3-7E5E-9C10ACA7E3FA}"/>
              </a:ext>
            </a:extLst>
          </p:cNvPr>
          <p:cNvSpPr/>
          <p:nvPr/>
        </p:nvSpPr>
        <p:spPr>
          <a:xfrm>
            <a:off x="6683706" y="4551825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5C4E97E-6DA6-E825-BC08-FDE61E96573F}"/>
              </a:ext>
            </a:extLst>
          </p:cNvPr>
          <p:cNvSpPr/>
          <p:nvPr/>
        </p:nvSpPr>
        <p:spPr>
          <a:xfrm>
            <a:off x="851861" y="1487424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FA8353-15C4-AC34-D415-9E02C16BFDB7}"/>
              </a:ext>
            </a:extLst>
          </p:cNvPr>
          <p:cNvSpPr/>
          <p:nvPr/>
        </p:nvSpPr>
        <p:spPr>
          <a:xfrm>
            <a:off x="851860" y="2328672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1D1140-C6C9-58C4-2094-3B858E28C05A}"/>
              </a:ext>
            </a:extLst>
          </p:cNvPr>
          <p:cNvSpPr/>
          <p:nvPr/>
        </p:nvSpPr>
        <p:spPr>
          <a:xfrm>
            <a:off x="851859" y="3169920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27D788-F02F-B079-7CFA-282AED7D6BC9}"/>
              </a:ext>
            </a:extLst>
          </p:cNvPr>
          <p:cNvSpPr/>
          <p:nvPr/>
        </p:nvSpPr>
        <p:spPr>
          <a:xfrm>
            <a:off x="851858" y="4011168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9B65110-20CB-8ED2-F896-828F8EB23989}"/>
              </a:ext>
            </a:extLst>
          </p:cNvPr>
          <p:cNvSpPr/>
          <p:nvPr/>
        </p:nvSpPr>
        <p:spPr>
          <a:xfrm>
            <a:off x="851858" y="4925568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FA8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8" y="343584"/>
            <a:ext cx="11070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3. FREINS ÉCONOMIQUES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8FD0084-31A9-19A8-0816-BF851744AB92}"/>
              </a:ext>
            </a:extLst>
          </p:cNvPr>
          <p:cNvCxnSpPr/>
          <p:nvPr/>
        </p:nvCxnSpPr>
        <p:spPr>
          <a:xfrm>
            <a:off x="6096000" y="1427148"/>
            <a:ext cx="34183" cy="4721551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Tableau des réponses au formulaire Forms. Titre de la question : Estimez-vous que le coût d&amp;apos;installation est un frein majeur au développement des PAC dans le collectif ?. Nombre de réponses : 30 réponses.">
            <a:extLst>
              <a:ext uri="{FF2B5EF4-FFF2-40B4-BE49-F238E27FC236}">
                <a16:creationId xmlns:a16="http://schemas.microsoft.com/office/drawing/2014/main" id="{D6FDD7B5-F18A-A277-5062-4C02E3E1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47"/>
            <a:ext cx="6064865" cy="27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bleau des réponses au formulaire Forms. Titre de la question : Si oui, qu’est-ce qui rend ces coûts particulièrement élevés selon vous ?  (Plusieurs réponses possibles). Nombre de réponses : 25 réponses.">
            <a:extLst>
              <a:ext uri="{FF2B5EF4-FFF2-40B4-BE49-F238E27FC236}">
                <a16:creationId xmlns:a16="http://schemas.microsoft.com/office/drawing/2014/main" id="{7AECC4D3-CA8E-0315-1C87-ABBE68A5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18" y="1427147"/>
            <a:ext cx="6007607" cy="30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DF1791-C0C0-16C2-F628-B856BF608978}"/>
              </a:ext>
            </a:extLst>
          </p:cNvPr>
          <p:cNvSpPr txBox="1"/>
          <p:nvPr/>
        </p:nvSpPr>
        <p:spPr>
          <a:xfrm>
            <a:off x="478563" y="4524998"/>
            <a:ext cx="518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Le coût d'installation est un frein majeur au développement des PAC dans le collectif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2D1CB-0C5C-4997-B6A2-DBF78DB8FAE6}"/>
              </a:ext>
            </a:extLst>
          </p:cNvPr>
          <p:cNvSpPr txBox="1"/>
          <p:nvPr/>
        </p:nvSpPr>
        <p:spPr>
          <a:xfrm>
            <a:off x="6339554" y="4523574"/>
            <a:ext cx="5242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ce qui rend ces coûts particulièrement élevés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 l’équipement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des travaux d’adaptation (réseau de chauffage, émetteurs)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 la pose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Absence d’aides financières suffisantes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7" y="343584"/>
            <a:ext cx="11540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4.  DISPOSITIFS D’AIDES ACTUELS POUR L’INSTALLATION DE PAC EN LOGEMENT COLLECTIF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8FD0084-31A9-19A8-0816-BF851744AB92}"/>
              </a:ext>
            </a:extLst>
          </p:cNvPr>
          <p:cNvCxnSpPr>
            <a:cxnSpLocks/>
          </p:cNvCxnSpPr>
          <p:nvPr/>
        </p:nvCxnSpPr>
        <p:spPr>
          <a:xfrm>
            <a:off x="6096000" y="1427148"/>
            <a:ext cx="0" cy="476438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Tableau des réponses au formulaire Forms. Titre de la question : Pensez-vous que les dispositifs d’aides actuels (subventions, crédits d’impôts) sont suffisants pour soutenir l’installation de PAC dans le collectif ?. Nombre de réponses : 29 réponses.">
            <a:extLst>
              <a:ext uri="{FF2B5EF4-FFF2-40B4-BE49-F238E27FC236}">
                <a16:creationId xmlns:a16="http://schemas.microsoft.com/office/drawing/2014/main" id="{1D245C3E-3081-B02C-9EE5-4AF9DA2E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3" y="937300"/>
            <a:ext cx="4183173" cy="189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bleau des réponses au formulaire Forms. Titre de la question : Le montant des aides est-il suffisant ?. Nombre de réponses : 28 réponses.">
            <a:extLst>
              <a:ext uri="{FF2B5EF4-FFF2-40B4-BE49-F238E27FC236}">
                <a16:creationId xmlns:a16="http://schemas.microsoft.com/office/drawing/2014/main" id="{7A3A003B-6048-96D2-20F3-D997F453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3" y="2832255"/>
            <a:ext cx="4183174" cy="17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ableau des réponses au formulaire Forms. Titre de la question : Les critères techniques à respecter pour obtenir les aides sont-ils clairs et compréhensibles ?. Nombre de réponses : 27 réponses.">
            <a:extLst>
              <a:ext uri="{FF2B5EF4-FFF2-40B4-BE49-F238E27FC236}">
                <a16:creationId xmlns:a16="http://schemas.microsoft.com/office/drawing/2014/main" id="{ACC2CFAC-E096-3048-D8EA-FDF50C62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3" y="4589951"/>
            <a:ext cx="4148990" cy="1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ableau des réponses au formulaire Forms. Titre de la question : Avez-vous rencontré des obstacles administratifs pour bénéficier des aides ?. Nombre de réponses : 21 réponses.">
            <a:extLst>
              <a:ext uri="{FF2B5EF4-FFF2-40B4-BE49-F238E27FC236}">
                <a16:creationId xmlns:a16="http://schemas.microsoft.com/office/drawing/2014/main" id="{867EFC8C-69CE-E0BF-B014-868D120A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72" y="1003259"/>
            <a:ext cx="5569008" cy="2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ableau des réponses au formulaire Forms. Titre de la question : Manquez-vous d’informations sur les aides disponibles ?. Nombre de réponses : 28 réponses.">
            <a:extLst>
              <a:ext uri="{FF2B5EF4-FFF2-40B4-BE49-F238E27FC236}">
                <a16:creationId xmlns:a16="http://schemas.microsoft.com/office/drawing/2014/main" id="{562E32A8-FB70-3F2A-DFC2-529EF9E4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73" y="3133882"/>
            <a:ext cx="5569007" cy="2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BDA23E-7158-8DEF-7FC1-7684C57830BC}"/>
              </a:ext>
            </a:extLst>
          </p:cNvPr>
          <p:cNvSpPr txBox="1"/>
          <p:nvPr/>
        </p:nvSpPr>
        <p:spPr>
          <a:xfrm>
            <a:off x="6324957" y="5562353"/>
            <a:ext cx="5649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Autre: Mieux connaitre les aides pour les bailleurs sociaux et les bailleurs privés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A00164-969B-F55A-81C1-A7EEBC06C5DE}"/>
              </a:ext>
            </a:extLst>
          </p:cNvPr>
          <p:cNvSpPr txBox="1"/>
          <p:nvPr/>
        </p:nvSpPr>
        <p:spPr>
          <a:xfrm>
            <a:off x="3149338" y="2280191"/>
            <a:ext cx="2872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Des dispositifs d’aides jugés insuffisants:</a:t>
            </a:r>
          </a:p>
          <a:p>
            <a:pPr marL="742950" lvl="1" indent="-285750">
              <a:buFontTx/>
              <a:buChar char="-"/>
            </a:pPr>
            <a:r>
              <a:rPr lang="fr-FR" i="1" dirty="0">
                <a:solidFill>
                  <a:srgbClr val="00B0F0"/>
                </a:solidFill>
              </a:rPr>
              <a:t>Montant insuffisant</a:t>
            </a:r>
          </a:p>
          <a:p>
            <a:pPr marL="742950" lvl="1" indent="-285750">
              <a:buFontTx/>
              <a:buChar char="-"/>
            </a:pPr>
            <a:r>
              <a:rPr lang="fr-FR" i="1" dirty="0">
                <a:solidFill>
                  <a:srgbClr val="00B0F0"/>
                </a:solidFill>
              </a:rPr>
              <a:t>Critères techniques à respecter peu compréhensibles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4ED200-864E-BF44-B154-8B40BF8EDBDF}"/>
              </a:ext>
            </a:extLst>
          </p:cNvPr>
          <p:cNvSpPr txBox="1"/>
          <p:nvPr/>
        </p:nvSpPr>
        <p:spPr>
          <a:xfrm>
            <a:off x="8922483" y="4338601"/>
            <a:ext cx="2947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Manque d’information sur les aides disponibles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7AFD44-AC43-7544-8A8F-53E04185CC01}"/>
              </a:ext>
            </a:extLst>
          </p:cNvPr>
          <p:cNvSpPr txBox="1"/>
          <p:nvPr/>
        </p:nvSpPr>
        <p:spPr>
          <a:xfrm>
            <a:off x="9325598" y="2206855"/>
            <a:ext cx="2767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Peu d’obstacles administratifs rencontrés</a:t>
            </a:r>
          </a:p>
        </p:txBody>
      </p:sp>
    </p:spTree>
    <p:extLst>
      <p:ext uri="{BB962C8B-B14F-4D97-AF65-F5344CB8AC3E}">
        <p14:creationId xmlns:p14="http://schemas.microsoft.com/office/powerpoint/2010/main" val="35272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7" y="343584"/>
            <a:ext cx="11540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5. ORGANISATION ET PRISE DE DÉCISION EN COPROPRIÉTÉ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8FD0084-31A9-19A8-0816-BF851744AB92}"/>
              </a:ext>
            </a:extLst>
          </p:cNvPr>
          <p:cNvCxnSpPr/>
          <p:nvPr/>
        </p:nvCxnSpPr>
        <p:spPr>
          <a:xfrm>
            <a:off x="6096000" y="1427148"/>
            <a:ext cx="34183" cy="4721551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Tableau des réponses au formulaire Forms. Titre de la question : Dans le cadre d&amp;apos;une copropriété, pensez-vous que les démarches administratives pour installer une PAC sont complexes ?. Nombre de réponses : 29 réponses.">
            <a:extLst>
              <a:ext uri="{FF2B5EF4-FFF2-40B4-BE49-F238E27FC236}">
                <a16:creationId xmlns:a16="http://schemas.microsoft.com/office/drawing/2014/main" id="{16516929-AC3C-1C63-1268-411B192C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4" y="1367855"/>
            <a:ext cx="5648935" cy="25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ableau des réponses au formulaire Forms. Titre de la question : Selon vous, quelles sont les principales difficultés pour faire adopter un projet PAC en copropriété ? (Plusieurs réponses possibles). Nombre de réponses : 30 réponses.">
            <a:extLst>
              <a:ext uri="{FF2B5EF4-FFF2-40B4-BE49-F238E27FC236}">
                <a16:creationId xmlns:a16="http://schemas.microsoft.com/office/drawing/2014/main" id="{1E17B997-6FF3-53FE-C3A2-F6BE6903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05" y="1367855"/>
            <a:ext cx="5685802" cy="28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14A97D-2582-0117-7CE6-D14B711D0EEE}"/>
              </a:ext>
            </a:extLst>
          </p:cNvPr>
          <p:cNvSpPr txBox="1"/>
          <p:nvPr/>
        </p:nvSpPr>
        <p:spPr>
          <a:xfrm>
            <a:off x="478563" y="4524998"/>
            <a:ext cx="518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Des démarches complexes administrativement en </a:t>
            </a:r>
            <a:r>
              <a:rPr lang="fr-FR" i="1" dirty="0" err="1">
                <a:solidFill>
                  <a:schemeClr val="accent6">
                    <a:lumMod val="75000"/>
                  </a:schemeClr>
                </a:solidFill>
              </a:rPr>
              <a:t>co-propropriété</a:t>
            </a: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26B786-E5A0-48AB-CBBD-BA1393BC69A3}"/>
              </a:ext>
            </a:extLst>
          </p:cNvPr>
          <p:cNvSpPr txBox="1"/>
          <p:nvPr/>
        </p:nvSpPr>
        <p:spPr>
          <a:xfrm>
            <a:off x="6339554" y="4523574"/>
            <a:ext cx="5242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Difficultés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Inertie ou réticence des copropriétaires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de consensus entre copropriétaires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de clarté sur les économies réalisables et autres bénéfices</a:t>
            </a:r>
          </a:p>
        </p:txBody>
      </p:sp>
    </p:spTree>
    <p:extLst>
      <p:ext uri="{BB962C8B-B14F-4D97-AF65-F5344CB8AC3E}">
        <p14:creationId xmlns:p14="http://schemas.microsoft.com/office/powerpoint/2010/main" val="5765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7" y="343584"/>
            <a:ext cx="115400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6. ENJEUX ET SOLUTIONS POUR FAVORISER LE DÉVELOPPEMENT DES PAC EN LOGEMENT COLLECTIF</a:t>
            </a:r>
          </a:p>
        </p:txBody>
      </p:sp>
      <p:pic>
        <p:nvPicPr>
          <p:cNvPr id="9218" name="Picture 2" descr="Tableau des réponses au formulaire Forms. Titre de la question : Quels freins de marché identifiez-vous en logement collectif ?   (Plusieurs réponses possibles). Nombre de réponses : 29 réponses.">
            <a:extLst>
              <a:ext uri="{FF2B5EF4-FFF2-40B4-BE49-F238E27FC236}">
                <a16:creationId xmlns:a16="http://schemas.microsoft.com/office/drawing/2014/main" id="{371ECFDE-8420-0FBC-B23B-3B687885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2" y="1160257"/>
            <a:ext cx="5944801" cy="28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400305C-2DAA-C420-A92D-2A751ACCE95A}"/>
              </a:ext>
            </a:extLst>
          </p:cNvPr>
          <p:cNvCxnSpPr>
            <a:cxnSpLocks/>
          </p:cNvCxnSpPr>
          <p:nvPr/>
        </p:nvCxnSpPr>
        <p:spPr>
          <a:xfrm>
            <a:off x="6096000" y="1427148"/>
            <a:ext cx="0" cy="476194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Tableau des réponses au formulaire Forms. Titre de la question : Quelles solutions pourraient, selon vous, favoriser le développement des PAC en logement collectif ? (Plusieurs réponses possibles). Nombre de réponses : 30 réponses.">
            <a:extLst>
              <a:ext uri="{FF2B5EF4-FFF2-40B4-BE49-F238E27FC236}">
                <a16:creationId xmlns:a16="http://schemas.microsoft.com/office/drawing/2014/main" id="{513A082D-C0D7-C528-50E5-FDAD3CEF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38" y="1174581"/>
            <a:ext cx="6079595" cy="30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F539C6-7001-5E2B-231D-FA4AC95ABC3C}"/>
              </a:ext>
            </a:extLst>
          </p:cNvPr>
          <p:cNvSpPr txBox="1"/>
          <p:nvPr/>
        </p:nvSpPr>
        <p:spPr>
          <a:xfrm>
            <a:off x="478563" y="3937128"/>
            <a:ext cx="5183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Freins de marché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trop élevé par rapport aux solutions concurrentes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Complexité d’installation : manque de compétences spécialisées chez les installateurs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Grande diversité de configurations de bâtiments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E37D37-14B1-3DE6-7961-E851C47511C4}"/>
              </a:ext>
            </a:extLst>
          </p:cNvPr>
          <p:cNvSpPr txBox="1"/>
          <p:nvPr/>
        </p:nvSpPr>
        <p:spPr>
          <a:xfrm>
            <a:off x="6339555" y="3982489"/>
            <a:ext cx="52428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Solutions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Formation et information aux bureaux d’études, installateurs et professionnels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Sensibilisation et information des copropriétaires/bailleurs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Innovations technologiques pour faciliter l’intégration des PAC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Aides financières renforcées et ciblées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7" y="343584"/>
            <a:ext cx="11540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7. CONCLUSION</a:t>
            </a:r>
          </a:p>
        </p:txBody>
      </p:sp>
      <p:pic>
        <p:nvPicPr>
          <p:cNvPr id="11266" name="Picture 2" descr="Tableau des réponses au formulaire Forms. Titre de la question : Selon vous, quel est l&amp;apos;obstacle majeur au développement des PAC dans les logements collectifs ?  (Plusieurs réponses possibles). Nombre de réponses : 29 réponses.">
            <a:extLst>
              <a:ext uri="{FF2B5EF4-FFF2-40B4-BE49-F238E27FC236}">
                <a16:creationId xmlns:a16="http://schemas.microsoft.com/office/drawing/2014/main" id="{727258DB-635D-1306-AC3D-7300EAB9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508"/>
            <a:ext cx="6083371" cy="30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17A1781-5527-4BE7-AC9C-A3532918C349}"/>
              </a:ext>
            </a:extLst>
          </p:cNvPr>
          <p:cNvCxnSpPr>
            <a:cxnSpLocks/>
          </p:cNvCxnSpPr>
          <p:nvPr/>
        </p:nvCxnSpPr>
        <p:spPr>
          <a:xfrm>
            <a:off x="6096000" y="1427148"/>
            <a:ext cx="0" cy="4738643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C731AEE1-6C42-C9D2-43BF-817AB99C80F4}"/>
              </a:ext>
            </a:extLst>
          </p:cNvPr>
          <p:cNvSpPr txBox="1"/>
          <p:nvPr/>
        </p:nvSpPr>
        <p:spPr>
          <a:xfrm>
            <a:off x="6168460" y="826200"/>
            <a:ext cx="582416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Brown" panose="020B0604020202020204" charset="0"/>
              </a:rPr>
              <a:t>Autres suggestions, propositions ou remarques sur le développement du marché des PAC dans le logement collectif :</a:t>
            </a:r>
          </a:p>
          <a:p>
            <a:endParaRPr lang="fr-FR" sz="1600" b="1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Prioriser la rénovation des bâtiments bien isolés : meilleur dimensionnement, plus petites puissances, moins onéreux,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S’inspirer de ce qui a été fait pour la filière solaire thermique ces 15 dernières années : croissance forte puis constat de manque de performance, puis marché qui s'écroule puis émergence de nouvelles offres plus attentives à la performance réelles des installations (suivi de performance systématique, AMO dédié solaire, règles de conception...</a:t>
            </a:r>
            <a:r>
              <a:rPr lang="fr-FR" sz="1600" dirty="0" err="1">
                <a:latin typeface="BROWN-LIGHT" charset="0"/>
              </a:rPr>
              <a:t>etc</a:t>
            </a:r>
            <a:r>
              <a:rPr lang="fr-FR" sz="1600" dirty="0">
                <a:latin typeface="BROWN-LIGHT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Motiver les différents acteurs du marché à être plus « offensifs » </a:t>
            </a:r>
          </a:p>
          <a:p>
            <a:endParaRPr lang="fr-FR" sz="1600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Volatilité des prix de l’énergie.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Construire un simulateur de gain en efficacité et en € capex/</a:t>
            </a:r>
            <a:r>
              <a:rPr lang="fr-FR" sz="1600" dirty="0" err="1">
                <a:latin typeface="BROWN-LIGHT" charset="0"/>
              </a:rPr>
              <a:t>opex</a:t>
            </a:r>
            <a:r>
              <a:rPr lang="fr-FR" sz="1600" dirty="0">
                <a:latin typeface="BROWN-LIGHT" charset="0"/>
              </a:rPr>
              <a:t> (ROI de l'investissement).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ROWN-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ROWN-LIGHT" charset="0"/>
              </a:rPr>
              <a:t>bien différencier les solutions individuelles et les solutions collectives.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2A9AFB-9C85-E92F-672C-A93D8887F8B0}"/>
              </a:ext>
            </a:extLst>
          </p:cNvPr>
          <p:cNvSpPr txBox="1"/>
          <p:nvPr/>
        </p:nvSpPr>
        <p:spPr>
          <a:xfrm>
            <a:off x="478563" y="4524998"/>
            <a:ext cx="5183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CONTRAINTES FINANCIÈRES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CONTRAINTES TECHNIQUES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MANQUE D’INFORMATION ET SENSIBILISATION</a:t>
            </a:r>
          </a:p>
        </p:txBody>
      </p:sp>
    </p:spTree>
    <p:extLst>
      <p:ext uri="{BB962C8B-B14F-4D97-AF65-F5344CB8AC3E}">
        <p14:creationId xmlns:p14="http://schemas.microsoft.com/office/powerpoint/2010/main" val="36736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20DCD0-DE1C-4EA2-AF8B-0B42133629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>
                <a:latin typeface="Calibri" panose="020F0502020204030204" pitchFamily="34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F58279-1255-3FF4-C0D0-937AAAADD43D}"/>
              </a:ext>
            </a:extLst>
          </p:cNvPr>
          <p:cNvSpPr txBox="1"/>
          <p:nvPr/>
        </p:nvSpPr>
        <p:spPr>
          <a:xfrm>
            <a:off x="398447" y="343584"/>
            <a:ext cx="11540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7. SYNTHÈSE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CE124F-6B25-EFAA-EAC8-8CC601A8BECD}"/>
              </a:ext>
            </a:extLst>
          </p:cNvPr>
          <p:cNvSpPr txBox="1"/>
          <p:nvPr/>
        </p:nvSpPr>
        <p:spPr>
          <a:xfrm>
            <a:off x="3667921" y="2006053"/>
            <a:ext cx="3397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Principales contraintes techniques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d’espace pour l’unité extérieure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Contraintes acoustiques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Contraintes esthétiques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Problèmes d’intégration au réseau de chauffage existant, nécessité d'adaptation du système de distribution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9938C4-7E15-9EEF-EACA-3DE6150DA4A0}"/>
              </a:ext>
            </a:extLst>
          </p:cNvPr>
          <p:cNvSpPr txBox="1"/>
          <p:nvPr/>
        </p:nvSpPr>
        <p:spPr>
          <a:xfrm>
            <a:off x="3751009" y="1098920"/>
            <a:ext cx="3063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CONTRAINTES TECHNIQUES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CF4381-03CF-8822-CBA3-DAE8ABE233E1}"/>
              </a:ext>
            </a:extLst>
          </p:cNvPr>
          <p:cNvSpPr txBox="1"/>
          <p:nvPr/>
        </p:nvSpPr>
        <p:spPr>
          <a:xfrm>
            <a:off x="9805930" y="1082723"/>
            <a:ext cx="2106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MANQUE D’INFORMATION ET SENSIBILISATION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BC6FA5-148E-0B48-8EDE-BD13AA941F01}"/>
              </a:ext>
            </a:extLst>
          </p:cNvPr>
          <p:cNvSpPr txBox="1"/>
          <p:nvPr/>
        </p:nvSpPr>
        <p:spPr>
          <a:xfrm>
            <a:off x="350274" y="1104780"/>
            <a:ext cx="2997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CONTRAINTES FINANCIÈRES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A75BE5-E042-4B07-C1C6-D2F76EF04F58}"/>
              </a:ext>
            </a:extLst>
          </p:cNvPr>
          <p:cNvSpPr txBox="1"/>
          <p:nvPr/>
        </p:nvSpPr>
        <p:spPr>
          <a:xfrm>
            <a:off x="77318" y="2006053"/>
            <a:ext cx="34938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Le coût d'installation est un frein majeur au développement des PAC dans le collectif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29DC74-2515-F1C2-1A1C-480569A3549D}"/>
              </a:ext>
            </a:extLst>
          </p:cNvPr>
          <p:cNvSpPr txBox="1"/>
          <p:nvPr/>
        </p:nvSpPr>
        <p:spPr>
          <a:xfrm>
            <a:off x="77318" y="2929383"/>
            <a:ext cx="34938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ce qui rend ces coûts particulièrement élevés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 l’équipement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des travaux d’adaptation (réseau de chauffage, émetteurs)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Coût de la pose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Absence d’aides financières suffisantes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78C8D7A-B008-BA4C-3F3F-3AB8AB39BF65}"/>
              </a:ext>
            </a:extLst>
          </p:cNvPr>
          <p:cNvCxnSpPr>
            <a:cxnSpLocks/>
          </p:cNvCxnSpPr>
          <p:nvPr/>
        </p:nvCxnSpPr>
        <p:spPr>
          <a:xfrm>
            <a:off x="3571163" y="1046807"/>
            <a:ext cx="0" cy="476438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6E59086-48EB-73C5-21A7-CA2A48B2CB1F}"/>
              </a:ext>
            </a:extLst>
          </p:cNvPr>
          <p:cNvCxnSpPr>
            <a:cxnSpLocks/>
          </p:cNvCxnSpPr>
          <p:nvPr/>
        </p:nvCxnSpPr>
        <p:spPr>
          <a:xfrm>
            <a:off x="6939885" y="1046807"/>
            <a:ext cx="0" cy="476438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8302CB2-F3BE-B8A1-51F9-9005B45F4C85}"/>
              </a:ext>
            </a:extLst>
          </p:cNvPr>
          <p:cNvCxnSpPr>
            <a:cxnSpLocks/>
          </p:cNvCxnSpPr>
          <p:nvPr/>
        </p:nvCxnSpPr>
        <p:spPr>
          <a:xfrm>
            <a:off x="9507939" y="1046807"/>
            <a:ext cx="0" cy="4764386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5512BF8-A8C9-CFE3-096C-48A82C848D95}"/>
              </a:ext>
            </a:extLst>
          </p:cNvPr>
          <p:cNvSpPr txBox="1"/>
          <p:nvPr/>
        </p:nvSpPr>
        <p:spPr>
          <a:xfrm>
            <a:off x="7091529" y="1098920"/>
            <a:ext cx="2118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FF0000"/>
                </a:solidFill>
              </a:rPr>
              <a:t>DISPOSITIFS D’AIDES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0282C59-3326-DA7B-F5F1-CD6144A8AAC7}"/>
              </a:ext>
            </a:extLst>
          </p:cNvPr>
          <p:cNvSpPr txBox="1"/>
          <p:nvPr/>
        </p:nvSpPr>
        <p:spPr>
          <a:xfrm>
            <a:off x="7002556" y="2032169"/>
            <a:ext cx="2505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Des dispositifs d’aides jugés insuffisants: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r-FR" i="1" dirty="0">
                <a:solidFill>
                  <a:srgbClr val="00B0F0"/>
                </a:solidFill>
              </a:rPr>
              <a:t>Montant insuffisant</a:t>
            </a:r>
          </a:p>
          <a:p>
            <a:pPr marL="742950" lvl="1" indent="-285750">
              <a:buFontTx/>
              <a:buChar char="-"/>
            </a:pPr>
            <a:r>
              <a:rPr lang="fr-FR" i="1" dirty="0">
                <a:solidFill>
                  <a:srgbClr val="00B0F0"/>
                </a:solidFill>
              </a:rPr>
              <a:t>Critères techniques à respecter peu compréhensibles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CDFC2FF-8AF0-C45E-24AD-05210AE55F08}"/>
              </a:ext>
            </a:extLst>
          </p:cNvPr>
          <p:cNvSpPr txBox="1"/>
          <p:nvPr/>
        </p:nvSpPr>
        <p:spPr>
          <a:xfrm>
            <a:off x="6671482" y="4709825"/>
            <a:ext cx="2586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Manque d’information sur les aides disponibles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8DBC917-4B40-6D35-93CD-A9AABF6D85F8}"/>
              </a:ext>
            </a:extLst>
          </p:cNvPr>
          <p:cNvSpPr txBox="1"/>
          <p:nvPr/>
        </p:nvSpPr>
        <p:spPr>
          <a:xfrm>
            <a:off x="9521583" y="2032169"/>
            <a:ext cx="246896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Difficultés en </a:t>
            </a:r>
            <a:r>
              <a:rPr lang="fr-FR" i="1" dirty="0" err="1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-pro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Inertie ou réticence des copropriétaires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srgbClr val="00B0F0"/>
                </a:solidFill>
              </a:rPr>
              <a:t>Manque de clarté sur les économies réalisables et autres bénéfices</a:t>
            </a:r>
          </a:p>
        </p:txBody>
      </p:sp>
    </p:spTree>
    <p:extLst>
      <p:ext uri="{BB962C8B-B14F-4D97-AF65-F5344CB8AC3E}">
        <p14:creationId xmlns:p14="http://schemas.microsoft.com/office/powerpoint/2010/main" val="5642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8" y="1151929"/>
            <a:ext cx="8192636" cy="2321720"/>
          </a:xfrm>
        </p:spPr>
        <p:txBody>
          <a:bodyPr/>
          <a:lstStyle/>
          <a:p>
            <a:r>
              <a:rPr lang="fr-FR" sz="5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  <a:ea typeface="+mn-ea"/>
                <a:cs typeface="+mn-cs"/>
              </a:rPr>
              <a:t>Merci pour vos réponses !</a:t>
            </a:r>
          </a:p>
        </p:txBody>
      </p:sp>
    </p:spTree>
    <p:extLst>
      <p:ext uri="{BB962C8B-B14F-4D97-AF65-F5344CB8AC3E}">
        <p14:creationId xmlns:p14="http://schemas.microsoft.com/office/powerpoint/2010/main" val="29414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8" y="1151929"/>
            <a:ext cx="7996082" cy="2321720"/>
          </a:xfrm>
        </p:spPr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BRAINSTORMING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8690379-81F9-A239-737C-A4E96866DC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/>
              <a:t>En </a:t>
            </a:r>
            <a:r>
              <a:rPr lang="fr-FR" dirty="0" err="1"/>
              <a:t>sous-goupes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7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96C657B-5815-3AAD-1B45-AFD0341AB525}"/>
              </a:ext>
            </a:extLst>
          </p:cNvPr>
          <p:cNvSpPr txBox="1"/>
          <p:nvPr/>
        </p:nvSpPr>
        <p:spPr>
          <a:xfrm>
            <a:off x="398447" y="343584"/>
            <a:ext cx="11540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SYNTHÈSE DU BRAINSTORMING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291AFE-5EF1-E57E-CA2A-839565A456E6}"/>
              </a:ext>
            </a:extLst>
          </p:cNvPr>
          <p:cNvSpPr txBox="1"/>
          <p:nvPr/>
        </p:nvSpPr>
        <p:spPr>
          <a:xfrm>
            <a:off x="518570" y="1201018"/>
            <a:ext cx="11077433" cy="445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1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2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3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4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5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6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7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Brown" panose="020B0604020202020204" charset="0"/>
              </a:rPr>
              <a:t>Proposition 8 : </a:t>
            </a:r>
          </a:p>
        </p:txBody>
      </p:sp>
    </p:spTree>
    <p:extLst>
      <p:ext uri="{BB962C8B-B14F-4D97-AF65-F5344CB8AC3E}">
        <p14:creationId xmlns:p14="http://schemas.microsoft.com/office/powerpoint/2010/main" val="40429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8" y="1151929"/>
            <a:ext cx="7996082" cy="2321720"/>
          </a:xfrm>
        </p:spPr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VOTE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DFE08D-DB7A-FB98-33FD-D712CC9D1B64}"/>
              </a:ext>
            </a:extLst>
          </p:cNvPr>
          <p:cNvSpPr txBox="1"/>
          <p:nvPr/>
        </p:nvSpPr>
        <p:spPr>
          <a:xfrm>
            <a:off x="10001535" y="5391989"/>
            <a:ext cx="61369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Lien </a:t>
            </a:r>
            <a:r>
              <a:rPr lang="fr-FR" sz="11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klaxoon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76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0B68D2-2DFD-AEB7-6ED6-01318CD6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/>
          <a:stretch/>
        </p:blipFill>
        <p:spPr>
          <a:xfrm>
            <a:off x="0" y="-94592"/>
            <a:ext cx="12192000" cy="5178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4B6A81-DD67-8BD3-D247-A560B1A72DDA}"/>
              </a:ext>
            </a:extLst>
          </p:cNvPr>
          <p:cNvSpPr/>
          <p:nvPr/>
        </p:nvSpPr>
        <p:spPr>
          <a:xfrm>
            <a:off x="0" y="5084303"/>
            <a:ext cx="12192000" cy="13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>
              <a:lnSpc>
                <a:spcPct val="100000"/>
              </a:lnSpc>
            </a:pPr>
            <a:r>
              <a:rPr lang="fr-FR" sz="36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Introduction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2400" i="1" dirty="0">
                <a:solidFill>
                  <a:srgbClr val="FFC00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2000" i="1" dirty="0">
                <a:solidFill>
                  <a:srgbClr val="FFC00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ROWN-LIGHT" charset="0"/>
                <a:ea typeface="Helvetica Neue Light" panose="02000403000000020004" pitchFamily="2" charset="0"/>
                <a:cs typeface="Arial" panose="020B0604020202020204" pitchFamily="34" charset="0"/>
              </a:rPr>
              <a:t>François DEROCHE, Président de l’AFPAC</a:t>
            </a:r>
          </a:p>
        </p:txBody>
      </p:sp>
    </p:spTree>
    <p:extLst>
      <p:ext uri="{BB962C8B-B14F-4D97-AF65-F5344CB8AC3E}">
        <p14:creationId xmlns:p14="http://schemas.microsoft.com/office/powerpoint/2010/main" val="18395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0DFE08D-DB7A-FB98-33FD-D712CC9D1B64}"/>
              </a:ext>
            </a:extLst>
          </p:cNvPr>
          <p:cNvSpPr txBox="1"/>
          <p:nvPr/>
        </p:nvSpPr>
        <p:spPr>
          <a:xfrm>
            <a:off x="10001535" y="5391989"/>
            <a:ext cx="61369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Lien </a:t>
            </a:r>
            <a:r>
              <a:rPr lang="fr-FR" sz="11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klaxoon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0DDA54-9C86-044F-B2D9-8A42D5ECB2C4}"/>
              </a:ext>
            </a:extLst>
          </p:cNvPr>
          <p:cNvSpPr txBox="1"/>
          <p:nvPr/>
        </p:nvSpPr>
        <p:spPr>
          <a:xfrm>
            <a:off x="398447" y="343584"/>
            <a:ext cx="11540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RESULTAT DU VOTE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E3A03E-63A3-3E4F-E00C-B172196A9702}"/>
              </a:ext>
            </a:extLst>
          </p:cNvPr>
          <p:cNvSpPr txBox="1"/>
          <p:nvPr/>
        </p:nvSpPr>
        <p:spPr>
          <a:xfrm>
            <a:off x="1453158" y="1910687"/>
            <a:ext cx="9430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800" dirty="0"/>
              <a:t>Proposition … </a:t>
            </a:r>
          </a:p>
          <a:p>
            <a:pPr marL="514350" indent="-514350">
              <a:buAutoNum type="arabicPeriod"/>
            </a:pPr>
            <a:r>
              <a:rPr lang="fr-FR" sz="2800" dirty="0"/>
              <a:t>Proposition … </a:t>
            </a:r>
          </a:p>
          <a:p>
            <a:pPr marL="514350" indent="-514350">
              <a:buAutoNum type="arabicPeriod"/>
            </a:pPr>
            <a:r>
              <a:rPr lang="fr-FR" sz="2800" dirty="0"/>
              <a:t>Proposition …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9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A085E71-748B-4E65-B551-83099A6D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86" y="1171151"/>
            <a:ext cx="5042375" cy="2321720"/>
          </a:xfrm>
        </p:spPr>
        <p:txBody>
          <a:bodyPr/>
          <a:lstStyle/>
          <a:p>
            <a:r>
              <a:rPr lang="fr-FR" sz="32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IDENTIFICATION DES PILOTES DE GT</a:t>
            </a:r>
          </a:p>
        </p:txBody>
      </p:sp>
      <p:pic>
        <p:nvPicPr>
          <p:cNvPr id="3" name="Image 2" descr="Une image contenant Visage humain, habits, personne, casque&#10;&#10;Description générée automatiquement">
            <a:extLst>
              <a:ext uri="{FF2B5EF4-FFF2-40B4-BE49-F238E27FC236}">
                <a16:creationId xmlns:a16="http://schemas.microsoft.com/office/drawing/2014/main" id="{EE3CE425-0805-123B-A74E-9B4595B88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48" y="1171151"/>
            <a:ext cx="5807342" cy="38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0B68D2-2DFD-AEB7-6ED6-01318CD6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/>
          <a:stretch/>
        </p:blipFill>
        <p:spPr>
          <a:xfrm>
            <a:off x="0" y="-94592"/>
            <a:ext cx="12192000" cy="5178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4B6A81-DD67-8BD3-D247-A560B1A72DDA}"/>
              </a:ext>
            </a:extLst>
          </p:cNvPr>
          <p:cNvSpPr/>
          <p:nvPr/>
        </p:nvSpPr>
        <p:spPr>
          <a:xfrm>
            <a:off x="0" y="5084304"/>
            <a:ext cx="12192000" cy="13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Conclusion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Next LT Pro" panose="020B0504020202020204" pitchFamily="34" charset="77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kumimoji="0" lang="fr-FR" sz="200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Next LT Pro" panose="020B0504020202020204" pitchFamily="34" charset="77"/>
                <a:ea typeface="Helvetica Neue Light" panose="02000403000000020004" pitchFamily="2" charset="0"/>
                <a:cs typeface="Arial" panose="020B0604020202020204" pitchFamily="34" charset="0"/>
              </a:rPr>
              <a:t>   </a:t>
            </a:r>
            <a:r>
              <a:rPr lang="fr-FR" sz="2000" i="1" dirty="0" err="1">
                <a:solidFill>
                  <a:srgbClr val="F79646">
                    <a:lumMod val="75000"/>
                  </a:srgbClr>
                </a:solidFill>
                <a:latin typeface="Avenir Next LT Pro" panose="020B0504020202020204" pitchFamily="34" charset="77"/>
                <a:ea typeface="Helvetica Neue Light" panose="02000403000000020004" pitchFamily="2" charset="0"/>
                <a:cs typeface="Arial" panose="020B0604020202020204" pitchFamily="34" charset="0"/>
              </a:rPr>
              <a:t>É</a:t>
            </a:r>
            <a:r>
              <a:rPr kumimoji="0" lang="fr-FR" sz="200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77"/>
                <a:ea typeface="Helvetica Neue Light" panose="02000403000000020004" pitchFamily="2" charset="0"/>
                <a:cs typeface="Arial" panose="020B0604020202020204" pitchFamily="34" charset="0"/>
              </a:rPr>
              <a:t>ric BAUDRY, Président de la commission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CA8414-9E0F-C6D0-E6E7-150A33FC1CE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83" y="3754701"/>
            <a:ext cx="3719686" cy="14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2D516DF-C49A-EFA5-DFE0-087AEC79D416}"/>
              </a:ext>
            </a:extLst>
          </p:cNvPr>
          <p:cNvGrpSpPr/>
          <p:nvPr/>
        </p:nvGrpSpPr>
        <p:grpSpPr>
          <a:xfrm>
            <a:off x="0" y="535562"/>
            <a:ext cx="1539585" cy="50422"/>
            <a:chOff x="0" y="0"/>
            <a:chExt cx="627539" cy="2055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B505E31B-F528-438E-B9D2-331FFE504C6A}"/>
                </a:ext>
              </a:extLst>
            </p:cNvPr>
            <p:cNvSpPr/>
            <p:nvPr/>
          </p:nvSpPr>
          <p:spPr>
            <a:xfrm>
              <a:off x="0" y="0"/>
              <a:ext cx="627539" cy="20552"/>
            </a:xfrm>
            <a:custGeom>
              <a:avLst/>
              <a:gdLst/>
              <a:ahLst/>
              <a:cxnLst/>
              <a:rect l="l" t="t" r="r" b="b"/>
              <a:pathLst>
                <a:path w="627539" h="20552">
                  <a:moveTo>
                    <a:pt x="0" y="0"/>
                  </a:moveTo>
                  <a:lnTo>
                    <a:pt x="627539" y="0"/>
                  </a:lnTo>
                  <a:lnTo>
                    <a:pt x="627539" y="20552"/>
                  </a:lnTo>
                  <a:lnTo>
                    <a:pt x="0" y="20552"/>
                  </a:ln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19123614-E65A-0DE4-658C-337560029E64}"/>
                </a:ext>
              </a:extLst>
            </p:cNvPr>
            <p:cNvSpPr txBox="1"/>
            <p:nvPr/>
          </p:nvSpPr>
          <p:spPr>
            <a:xfrm>
              <a:off x="0" y="-38100"/>
              <a:ext cx="627539" cy="5865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980"/>
                </a:lnSpc>
                <a:spcAft>
                  <a:spcPts val="0"/>
                </a:spcAft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EE206348-3964-07A6-116D-183BF36B8F40}"/>
              </a:ext>
            </a:extLst>
          </p:cNvPr>
          <p:cNvSpPr txBox="1"/>
          <p:nvPr/>
        </p:nvSpPr>
        <p:spPr>
          <a:xfrm>
            <a:off x="1681832" y="358969"/>
            <a:ext cx="514450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AMBITION AFPAC 2024-2025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06A7C4-51DB-B661-D811-D9FF2C61E4A7}"/>
              </a:ext>
            </a:extLst>
          </p:cNvPr>
          <p:cNvSpPr txBox="1"/>
          <p:nvPr/>
        </p:nvSpPr>
        <p:spPr>
          <a:xfrm>
            <a:off x="896886" y="873729"/>
            <a:ext cx="4144566" cy="41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6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Accompagner l'accélération du déploiement des PAC dans  les secteurs du résidentiel individuel, collectif et tertiaire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E28396E-E354-01F5-273A-8BB840A9759D}"/>
              </a:ext>
            </a:extLst>
          </p:cNvPr>
          <p:cNvSpPr txBox="1"/>
          <p:nvPr/>
        </p:nvSpPr>
        <p:spPr>
          <a:xfrm>
            <a:off x="126739" y="601265"/>
            <a:ext cx="2319697" cy="581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rown" panose="020B0604020202020204" charset="0"/>
              </a:rPr>
              <a:t>Axe 1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6C028A8-1306-71FB-CE02-2F5D1CED01DD}"/>
              </a:ext>
            </a:extLst>
          </p:cNvPr>
          <p:cNvSpPr txBox="1"/>
          <p:nvPr/>
        </p:nvSpPr>
        <p:spPr>
          <a:xfrm>
            <a:off x="126739" y="1058289"/>
            <a:ext cx="2383142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46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rown" panose="020B0604020202020204" charset="0"/>
              </a:rPr>
              <a:t>Axe 2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E7EBCC4-4BA2-4E0B-456D-71EF5EAFC46C}"/>
              </a:ext>
            </a:extLst>
          </p:cNvPr>
          <p:cNvSpPr txBox="1"/>
          <p:nvPr/>
        </p:nvSpPr>
        <p:spPr>
          <a:xfrm>
            <a:off x="896886" y="1379859"/>
            <a:ext cx="4724647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177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6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Asseoir la filière d’excellence de la PAC auprès des Pouvoirs Publics 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399B588-692E-E331-BF3A-BF8153F295AB}"/>
              </a:ext>
            </a:extLst>
          </p:cNvPr>
          <p:cNvSpPr txBox="1"/>
          <p:nvPr/>
        </p:nvSpPr>
        <p:spPr>
          <a:xfrm>
            <a:off x="126739" y="1485940"/>
            <a:ext cx="2251994" cy="572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auto">
              <a:lnSpc>
                <a:spcPts val="5346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rown" panose="020B0604020202020204" charset="0"/>
              </a:rPr>
              <a:t>Axe 3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F8663FF-4A25-25FB-22BE-D9FED49420B8}"/>
              </a:ext>
            </a:extLst>
          </p:cNvPr>
          <p:cNvSpPr txBox="1"/>
          <p:nvPr/>
        </p:nvSpPr>
        <p:spPr>
          <a:xfrm>
            <a:off x="896886" y="1738776"/>
            <a:ext cx="4574640" cy="41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1676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6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Accompagner les besoins de compétences de la filière pour son développement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9A4A2EB-39C8-7945-5097-AC7325FA4FE8}"/>
              </a:ext>
            </a:extLst>
          </p:cNvPr>
          <p:cNvSpPr txBox="1"/>
          <p:nvPr/>
        </p:nvSpPr>
        <p:spPr>
          <a:xfrm>
            <a:off x="896886" y="2257875"/>
            <a:ext cx="3893860" cy="188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162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6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Renforcer la communication de l'AFPAC 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7A02072-0D5D-900F-9618-D5297B98CCA4}"/>
              </a:ext>
            </a:extLst>
          </p:cNvPr>
          <p:cNvSpPr txBox="1"/>
          <p:nvPr/>
        </p:nvSpPr>
        <p:spPr>
          <a:xfrm>
            <a:off x="126739" y="1944922"/>
            <a:ext cx="2179378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46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rown" panose="020B0604020202020204" charset="0"/>
              </a:rPr>
              <a:t>Axe 4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A0C4FE66-FC9A-D5F5-92F1-A27EC7779B5F}"/>
              </a:ext>
            </a:extLst>
          </p:cNvPr>
          <p:cNvGrpSpPr/>
          <p:nvPr/>
        </p:nvGrpSpPr>
        <p:grpSpPr>
          <a:xfrm>
            <a:off x="4095113" y="2220682"/>
            <a:ext cx="7738033" cy="3995435"/>
            <a:chOff x="0" y="0"/>
            <a:chExt cx="2248088" cy="833206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0A0C50E5-8576-24FA-279C-6E2478840C6A}"/>
                </a:ext>
              </a:extLst>
            </p:cNvPr>
            <p:cNvSpPr/>
            <p:nvPr/>
          </p:nvSpPr>
          <p:spPr>
            <a:xfrm>
              <a:off x="0" y="0"/>
              <a:ext cx="2248088" cy="833207"/>
            </a:xfrm>
            <a:custGeom>
              <a:avLst/>
              <a:gdLst/>
              <a:ahLst/>
              <a:cxnLst/>
              <a:rect l="l" t="t" r="r" b="b"/>
              <a:pathLst>
                <a:path w="2248088" h="833207">
                  <a:moveTo>
                    <a:pt x="0" y="0"/>
                  </a:moveTo>
                  <a:lnTo>
                    <a:pt x="2248088" y="0"/>
                  </a:lnTo>
                  <a:lnTo>
                    <a:pt x="2248088" y="833207"/>
                  </a:lnTo>
                  <a:lnTo>
                    <a:pt x="0" y="833207"/>
                  </a:lnTo>
                  <a:close/>
                </a:path>
              </a:pathLst>
            </a:custGeom>
            <a:solidFill>
              <a:srgbClr val="C1FF72">
                <a:alpha val="49804"/>
              </a:srgbClr>
            </a:solidFill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244164AC-3480-4191-22D2-DA17D9FD239E}"/>
                </a:ext>
              </a:extLst>
            </p:cNvPr>
            <p:cNvSpPr txBox="1"/>
            <p:nvPr/>
          </p:nvSpPr>
          <p:spPr>
            <a:xfrm>
              <a:off x="0" y="-38100"/>
              <a:ext cx="2248088" cy="87130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980"/>
                </a:lnSpc>
                <a:spcBef>
                  <a:spcPts val="0"/>
                </a:spcBef>
                <a:spcAft>
                  <a:spcPts val="0"/>
                </a:spcAft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229CBBA5-E4A6-9E37-CC22-16539BE73544}"/>
              </a:ext>
            </a:extLst>
          </p:cNvPr>
          <p:cNvSpPr txBox="1"/>
          <p:nvPr/>
        </p:nvSpPr>
        <p:spPr>
          <a:xfrm>
            <a:off x="4395111" y="2276764"/>
            <a:ext cx="3026560" cy="66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566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46" dirty="0">
                <a:solidFill>
                  <a:srgbClr val="050A30"/>
                </a:solidFill>
                <a:latin typeface="Brown" panose="020B0604020202020204" charset="0"/>
              </a:rPr>
              <a:t>Axe 05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A1D79884-2EBC-1BF9-9F13-1EC054B80895}"/>
              </a:ext>
            </a:extLst>
          </p:cNvPr>
          <p:cNvSpPr txBox="1"/>
          <p:nvPr/>
        </p:nvSpPr>
        <p:spPr>
          <a:xfrm>
            <a:off x="6190301" y="2566350"/>
            <a:ext cx="5298487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5" spc="6" dirty="0">
                <a:solidFill>
                  <a:srgbClr val="050A30"/>
                </a:solidFill>
                <a:latin typeface="BROWN-LIGHT" charset="0"/>
              </a:rPr>
              <a:t>Développer</a:t>
            </a:r>
            <a:r>
              <a:rPr lang="en-US" sz="1605" spc="6" dirty="0">
                <a:solidFill>
                  <a:srgbClr val="050A30"/>
                </a:solidFill>
                <a:latin typeface="BROWN-LIGHT" charset="0"/>
              </a:rPr>
              <a:t> l’AFPAC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26DCCAE5-D85D-C99C-603A-3D8661100A5E}"/>
              </a:ext>
            </a:extLst>
          </p:cNvPr>
          <p:cNvSpPr txBox="1"/>
          <p:nvPr/>
        </p:nvSpPr>
        <p:spPr>
          <a:xfrm>
            <a:off x="4254083" y="3093354"/>
            <a:ext cx="7228135" cy="258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9568" lvl="1" indent="-144784" algn="just" eaLnBrk="1" fontAlgn="auto" hangingPunct="1">
              <a:lnSpc>
                <a:spcPts val="1877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41" b="1" spc="5" dirty="0">
                <a:solidFill>
                  <a:srgbClr val="050A30"/>
                </a:solidFill>
                <a:latin typeface="Brown" panose="020B0604020202020204" charset="0"/>
              </a:rPr>
              <a:t>Refondre l'animation des commissions et GT </a:t>
            </a:r>
            <a:r>
              <a:rPr lang="en-US" sz="1341" spc="5" dirty="0">
                <a:solidFill>
                  <a:srgbClr val="050A30"/>
                </a:solidFill>
                <a:latin typeface="Brown" panose="020B0604020202020204" charset="0"/>
              </a:rPr>
              <a:t>avec l’objectif de :</a:t>
            </a:r>
          </a:p>
          <a:p>
            <a:pPr marL="530646" lvl="2" indent="-176882" algn="just" eaLnBrk="1" fontAlgn="auto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Font typeface="Arial"/>
              <a:buChar char="⚬"/>
            </a:pPr>
            <a:r>
              <a:rPr lang="en-US" sz="1229" spc="5" dirty="0">
                <a:solidFill>
                  <a:srgbClr val="050A30"/>
                </a:solidFill>
                <a:latin typeface="BROWN-LIGHT" charset="0"/>
              </a:rPr>
              <a:t>Réduire le nombre de GT</a:t>
            </a:r>
          </a:p>
          <a:p>
            <a:pPr marL="530646" lvl="2" indent="-176882" algn="just" eaLnBrk="1" fontAlgn="auto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Font typeface="Arial"/>
              <a:buChar char="⚬"/>
            </a:pPr>
            <a:r>
              <a:rPr lang="en-US" sz="1229" spc="5" dirty="0">
                <a:solidFill>
                  <a:srgbClr val="050A30"/>
                </a:solidFill>
                <a:latin typeface="BROWN-LIGHT" charset="0"/>
              </a:rPr>
              <a:t>Couvrir l’ensemble des configurations et technologies de PAC </a:t>
            </a:r>
          </a:p>
          <a:p>
            <a:pPr marL="530646" lvl="2" indent="-176882" algn="just" eaLnBrk="1" fontAlgn="auto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Font typeface="Arial"/>
              <a:buChar char="⚬"/>
            </a:pPr>
            <a:r>
              <a:rPr lang="en-US" sz="1229" spc="5" dirty="0">
                <a:solidFill>
                  <a:srgbClr val="050A30"/>
                </a:solidFill>
                <a:latin typeface="BROWN-LIGHT" charset="0"/>
              </a:rPr>
              <a:t>Mieux traiter les leviers et obstacles au déploiement des PAC</a:t>
            </a:r>
          </a:p>
          <a:p>
            <a:pPr marL="289568" lvl="1" indent="-144784" algn="just" eaLnBrk="1" fontAlgn="auto" hangingPunct="1">
              <a:lnSpc>
                <a:spcPts val="1877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41" b="1" spc="5" dirty="0">
                <a:solidFill>
                  <a:srgbClr val="050A30"/>
                </a:solidFill>
                <a:latin typeface="Brown" panose="020B0604020202020204" charset="0"/>
              </a:rPr>
              <a:t>Etudier les modalités et les besoins financiers d’une “professionnalisation” de la communication externe</a:t>
            </a:r>
          </a:p>
          <a:p>
            <a:pPr marL="289568" lvl="1" indent="-144784" algn="just" eaLnBrk="1" fontAlgn="auto" hangingPunct="1">
              <a:lnSpc>
                <a:spcPts val="1877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41" b="1" spc="5" dirty="0">
                <a:solidFill>
                  <a:srgbClr val="050A30"/>
                </a:solidFill>
                <a:latin typeface="Brown" panose="020B0604020202020204" charset="0"/>
              </a:rPr>
              <a:t>Définir le positionnement de l'AFPAC sur la décarbonation de l'industrie par les PAC</a:t>
            </a:r>
          </a:p>
          <a:p>
            <a:pPr marL="289568" lvl="1" indent="-144784" algn="just" eaLnBrk="1" fontAlgn="auto" hangingPunct="1">
              <a:lnSpc>
                <a:spcPts val="1877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41" b="1" spc="5" dirty="0">
                <a:solidFill>
                  <a:srgbClr val="050A30"/>
                </a:solidFill>
                <a:latin typeface="Brown" panose="020B0604020202020204" charset="0"/>
              </a:rPr>
              <a:t>Augmenter la représentativité de l'AFPAC au sein de la filière</a:t>
            </a:r>
          </a:p>
          <a:p>
            <a:pPr marL="289568" lvl="1" indent="-144784" algn="just" eaLnBrk="1" fontAlgn="auto" hangingPunct="1">
              <a:lnSpc>
                <a:spcPts val="1877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41" b="1" spc="5" dirty="0">
                <a:solidFill>
                  <a:srgbClr val="050A30"/>
                </a:solidFill>
                <a:latin typeface="Brown" panose="020B0604020202020204" charset="0"/>
              </a:rPr>
              <a:t>Etudier un “lifting” de nos statuts et règlement intérieur pour tenir compte des évolutions récentes de l’organisation de l’AFPAC et aussi éventuellement du contexte du marché</a:t>
            </a:r>
          </a:p>
        </p:txBody>
      </p:sp>
    </p:spTree>
    <p:extLst>
      <p:ext uri="{BB962C8B-B14F-4D97-AF65-F5344CB8AC3E}">
        <p14:creationId xmlns:p14="http://schemas.microsoft.com/office/powerpoint/2010/main" val="11761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Ellipse 73">
            <a:extLst>
              <a:ext uri="{FF2B5EF4-FFF2-40B4-BE49-F238E27FC236}">
                <a16:creationId xmlns:a16="http://schemas.microsoft.com/office/drawing/2014/main" id="{9F4015E3-BA2F-5553-F45D-F069685A9043}"/>
              </a:ext>
            </a:extLst>
          </p:cNvPr>
          <p:cNvSpPr/>
          <p:nvPr/>
        </p:nvSpPr>
        <p:spPr>
          <a:xfrm>
            <a:off x="2395274" y="3344962"/>
            <a:ext cx="1962380" cy="1815153"/>
          </a:xfrm>
          <a:prstGeom prst="ellipse">
            <a:avLst/>
          </a:prstGeom>
          <a:solidFill>
            <a:srgbClr val="00B0F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Titre 4">
            <a:extLst>
              <a:ext uri="{FF2B5EF4-FFF2-40B4-BE49-F238E27FC236}">
                <a16:creationId xmlns:a16="http://schemas.microsoft.com/office/drawing/2014/main" id="{F4434BA2-149E-26B5-2338-E25C230661A0}"/>
              </a:ext>
            </a:extLst>
          </p:cNvPr>
          <p:cNvSpPr txBox="1">
            <a:spLocks/>
          </p:cNvSpPr>
          <p:nvPr/>
        </p:nvSpPr>
        <p:spPr>
          <a:xfrm>
            <a:off x="260745" y="213080"/>
            <a:ext cx="11670510" cy="4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5B1E74"/>
                </a:solidFill>
                <a:latin typeface="Brown" pitchFamily="2" charset="77"/>
                <a:ea typeface="+mj-ea"/>
                <a:cs typeface="+mj-cs"/>
              </a:defRPr>
            </a:lvl1pPr>
          </a:lstStyle>
          <a:p>
            <a:r>
              <a:rPr lang="fr-FR" sz="2400" b="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  <a:ea typeface="+mn-ea"/>
                <a:cs typeface="+mn-cs"/>
              </a:rPr>
              <a:t>RÉORGANISATION DES COMMISSIONS ET GT « TECHNIQUES »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2A7FEE-83D7-FC15-B999-DB19C08A26AF}"/>
              </a:ext>
            </a:extLst>
          </p:cNvPr>
          <p:cNvSpPr/>
          <p:nvPr/>
        </p:nvSpPr>
        <p:spPr>
          <a:xfrm>
            <a:off x="6762192" y="2026546"/>
            <a:ext cx="2264591" cy="437962"/>
          </a:xfrm>
          <a:prstGeom prst="rect">
            <a:avLst/>
          </a:prstGeom>
          <a:solidFill>
            <a:srgbClr val="FFC000"/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400" b="1" dirty="0">
                <a:solidFill>
                  <a:srgbClr val="000000"/>
                </a:solidFill>
                <a:latin typeface="Brown" panose="020B0604020202020204" charset="0"/>
              </a:rPr>
              <a:t>Bureau</a:t>
            </a:r>
            <a:endParaRPr lang="fr-FR" sz="1400" dirty="0">
              <a:solidFill>
                <a:srgbClr val="000000">
                  <a:lumMod val="75000"/>
                  <a:lumOff val="25000"/>
                </a:srgbClr>
              </a:solidFill>
              <a:latin typeface="Brown" panose="020B0604020202020204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98A7A61-4477-7890-D170-A6E99BC18203}"/>
              </a:ext>
            </a:extLst>
          </p:cNvPr>
          <p:cNvSpPr/>
          <p:nvPr/>
        </p:nvSpPr>
        <p:spPr>
          <a:xfrm>
            <a:off x="205364" y="3651613"/>
            <a:ext cx="2064010" cy="10614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100" b="1" dirty="0">
                <a:solidFill>
                  <a:srgbClr val="000000"/>
                </a:solidFill>
                <a:latin typeface="Brown" panose="020B0604020202020204" charset="0"/>
              </a:rPr>
              <a:t>Commission Résidentiel Individuel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00" dirty="0">
                <a:solidFill>
                  <a:srgbClr val="8439BD">
                    <a:lumMod val="50000"/>
                  </a:srgbClr>
                </a:solidFill>
                <a:latin typeface="Brown" panose="020B0604020202020204" charset="0"/>
              </a:rPr>
              <a:t>Roland BOUQUET</a:t>
            </a:r>
            <a:endParaRPr lang="fr-FR" sz="1100" dirty="0">
              <a:solidFill>
                <a:srgbClr val="8439BD">
                  <a:lumMod val="50000"/>
                </a:srgbClr>
              </a:solidFill>
              <a:latin typeface="Brown" panose="020B060402020202020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01A00B-CF1A-321C-E605-4B961BF044F0}"/>
              </a:ext>
            </a:extLst>
          </p:cNvPr>
          <p:cNvSpPr/>
          <p:nvPr/>
        </p:nvSpPr>
        <p:spPr>
          <a:xfrm>
            <a:off x="2683666" y="3972099"/>
            <a:ext cx="1371600" cy="548640"/>
          </a:xfrm>
          <a:prstGeom prst="rect">
            <a:avLst/>
          </a:prstGeom>
          <a:solidFill>
            <a:srgbClr val="9FD4E7"/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100" b="1" dirty="0">
                <a:solidFill>
                  <a:srgbClr val="000000"/>
                </a:solidFill>
                <a:latin typeface="Brown" panose="020B0604020202020204" charset="0"/>
              </a:rPr>
              <a:t>Commission Résidentiel Collectif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00" dirty="0" err="1">
                <a:solidFill>
                  <a:srgbClr val="8439BD">
                    <a:lumMod val="50000"/>
                  </a:srgbClr>
                </a:solidFill>
                <a:latin typeface="Brown" panose="020B0604020202020204" charset="0"/>
              </a:rPr>
              <a:t>Eric</a:t>
            </a:r>
            <a:r>
              <a:rPr lang="fr-FR" sz="1000" dirty="0">
                <a:solidFill>
                  <a:srgbClr val="8439BD">
                    <a:lumMod val="50000"/>
                  </a:srgbClr>
                </a:solidFill>
                <a:latin typeface="Brown" panose="020B0604020202020204" charset="0"/>
              </a:rPr>
              <a:t> BAUDRY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11FD4BA-3B2E-A02F-EF86-259E3919B9D5}"/>
              </a:ext>
            </a:extLst>
          </p:cNvPr>
          <p:cNvSpPr/>
          <p:nvPr/>
        </p:nvSpPr>
        <p:spPr>
          <a:xfrm>
            <a:off x="4487275" y="3667327"/>
            <a:ext cx="2365715" cy="10614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200" b="1" dirty="0">
                <a:solidFill>
                  <a:srgbClr val="000000"/>
                </a:solidFill>
                <a:latin typeface="Brown" panose="020B0604020202020204" charset="0"/>
              </a:rPr>
              <a:t>Commission Tertiaire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8439BD">
                    <a:lumMod val="50000"/>
                  </a:srgbClr>
                </a:solidFill>
                <a:latin typeface="BROWN-LIGHT" charset="0"/>
              </a:rPr>
              <a:t>Christel MOLLÉ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DB2680E-3B23-4311-2BB9-15DBEB6FE7E4}"/>
              </a:ext>
            </a:extLst>
          </p:cNvPr>
          <p:cNvSpPr/>
          <p:nvPr/>
        </p:nvSpPr>
        <p:spPr>
          <a:xfrm>
            <a:off x="7412790" y="3667327"/>
            <a:ext cx="1987375" cy="104571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100" b="1" dirty="0">
                <a:solidFill>
                  <a:srgbClr val="000000"/>
                </a:solidFill>
                <a:latin typeface="Brown" panose="020B0604020202020204" charset="0"/>
              </a:rPr>
              <a:t>Commission COMMUNICATION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BROWN-LIGHT" charset="0"/>
              </a:rPr>
              <a:t>Hugues HAENTJENS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BROWN-LIGHT" charset="0"/>
              </a:rPr>
              <a:t>Luc DE TORQUAT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B4B2E0C-5E71-58ED-9D0E-3A8AB25EE6F3}"/>
              </a:ext>
            </a:extLst>
          </p:cNvPr>
          <p:cNvSpPr/>
          <p:nvPr/>
        </p:nvSpPr>
        <p:spPr>
          <a:xfrm>
            <a:off x="10025972" y="3656855"/>
            <a:ext cx="1987374" cy="106665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100" b="1" dirty="0">
                <a:solidFill>
                  <a:srgbClr val="000000"/>
                </a:solidFill>
                <a:latin typeface="Brown" panose="020B0604020202020204" charset="0"/>
              </a:rPr>
              <a:t>Commission Attractivité Métiers, Formation</a:t>
            </a:r>
          </a:p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BROWN-LIGHT" charset="0"/>
              </a:rPr>
              <a:t>Arnaud KAUTZMANN</a:t>
            </a:r>
            <a:endParaRPr lang="fr-FR" sz="900" dirty="0">
              <a:solidFill>
                <a:srgbClr val="172DA6">
                  <a:lumMod val="50000"/>
                </a:srgbClr>
              </a:solidFill>
              <a:latin typeface="BROWN-LIGHT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08524D-DBB5-081E-0E55-BA6CFA8EF4E6}"/>
              </a:ext>
            </a:extLst>
          </p:cNvPr>
          <p:cNvSpPr/>
          <p:nvPr/>
        </p:nvSpPr>
        <p:spPr>
          <a:xfrm>
            <a:off x="6762193" y="1088877"/>
            <a:ext cx="2264591" cy="465224"/>
          </a:xfrm>
          <a:prstGeom prst="rect">
            <a:avLst/>
          </a:prstGeom>
          <a:solidFill>
            <a:srgbClr val="FF0000"/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400" b="1" dirty="0">
                <a:solidFill>
                  <a:srgbClr val="000000"/>
                </a:solidFill>
                <a:latin typeface="Brown" panose="020B0604020202020204" charset="0"/>
              </a:rPr>
              <a:t>Conseil d’administration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65FA471-09E8-5EE6-8A9E-09EAAA54A246}"/>
              </a:ext>
            </a:extLst>
          </p:cNvPr>
          <p:cNvSpPr txBox="1"/>
          <p:nvPr/>
        </p:nvSpPr>
        <p:spPr>
          <a:xfrm>
            <a:off x="1237369" y="882007"/>
            <a:ext cx="4272362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Brown" panose="020B0604020202020204" charset="0"/>
              </a:rPr>
              <a:t>Objectifs 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400" dirty="0">
              <a:solidFill>
                <a:srgbClr val="000000"/>
              </a:solidFill>
              <a:latin typeface="Brown" panose="020B060402020202020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latin typeface="BROWN-LIGHT" charset="0"/>
              </a:rPr>
              <a:t>Simplifier</a:t>
            </a:r>
            <a:r>
              <a:rPr lang="fr-FR" sz="1200" dirty="0">
                <a:solidFill>
                  <a:srgbClr val="000000"/>
                </a:solidFill>
                <a:latin typeface="BROWN-LIGHT" charset="0"/>
              </a:rPr>
              <a:t> / Mutualiser des </a:t>
            </a:r>
            <a:r>
              <a:rPr lang="fr-FR" sz="1200" dirty="0" err="1">
                <a:solidFill>
                  <a:srgbClr val="000000"/>
                </a:solidFill>
                <a:latin typeface="BROWN-LIGHT" charset="0"/>
              </a:rPr>
              <a:t>GTs</a:t>
            </a:r>
            <a:endParaRPr lang="fr-FR" sz="1200" dirty="0">
              <a:solidFill>
                <a:srgbClr val="000000"/>
              </a:solidFill>
              <a:latin typeface="BROWN-LIGHT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BROWN-LIGHT" charset="0"/>
              </a:rPr>
              <a:t>Améliorer notre capacité à engager et </a:t>
            </a:r>
            <a:r>
              <a:rPr lang="fr-FR" sz="1200" b="1" dirty="0">
                <a:solidFill>
                  <a:srgbClr val="000000"/>
                </a:solidFill>
                <a:latin typeface="BROWN-LIGHT" charset="0"/>
              </a:rPr>
              <a:t>attirer les bons profils</a:t>
            </a:r>
          </a:p>
          <a:p>
            <a:pPr marL="471488" lvl="1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0000"/>
                </a:solidFill>
                <a:latin typeface="BROWN-LIGHT" charset="0"/>
              </a:rPr>
              <a:t>Adopter une structuration plus proche de celle de nos adhérents : approche par segment de marché.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BROWN-LIGHT" charset="0"/>
              </a:rPr>
              <a:t>Partager plus largement sur </a:t>
            </a:r>
            <a:r>
              <a:rPr lang="fr-FR" sz="1200" b="1" dirty="0">
                <a:solidFill>
                  <a:srgbClr val="000000"/>
                </a:solidFill>
                <a:latin typeface="BROWN-LIGHT" charset="0"/>
              </a:rPr>
              <a:t>l’actualité et les travaux par segment de marché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D0FEC0-BAAE-6DC5-5840-EB81D4F92B97}"/>
              </a:ext>
            </a:extLst>
          </p:cNvPr>
          <p:cNvSpPr/>
          <p:nvPr/>
        </p:nvSpPr>
        <p:spPr>
          <a:xfrm>
            <a:off x="551569" y="5426758"/>
            <a:ext cx="1371600" cy="384466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BROWN-LIGHT" charset="0"/>
              </a:rPr>
              <a:t>Création de GT en fonction des besoins</a:t>
            </a:r>
            <a:endParaRPr lang="fr-FR" sz="900" dirty="0">
              <a:solidFill>
                <a:srgbClr val="8439BD">
                  <a:lumMod val="50000"/>
                </a:srgbClr>
              </a:solidFill>
              <a:latin typeface="BROWN-LIGHT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A52E857-4EFA-1A5F-E88A-6194A69460E2}"/>
              </a:ext>
            </a:extLst>
          </p:cNvPr>
          <p:cNvSpPr/>
          <p:nvPr/>
        </p:nvSpPr>
        <p:spPr>
          <a:xfrm>
            <a:off x="2690664" y="5444890"/>
            <a:ext cx="1371600" cy="384466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Avenir Next LT Pro Light"/>
              </a:rPr>
              <a:t>Création de GT en fonction des besoins</a:t>
            </a:r>
            <a:endParaRPr lang="fr-FR" sz="900" dirty="0">
              <a:solidFill>
                <a:srgbClr val="8439BD">
                  <a:lumMod val="50000"/>
                </a:srgbClr>
              </a:solidFill>
              <a:latin typeface="Avenir Next LT Pro Ligh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2A5BF37-6CF5-AC3E-0A28-1779AAE0F02A}"/>
              </a:ext>
            </a:extLst>
          </p:cNvPr>
          <p:cNvSpPr/>
          <p:nvPr/>
        </p:nvSpPr>
        <p:spPr>
          <a:xfrm>
            <a:off x="4982733" y="5433542"/>
            <a:ext cx="1371600" cy="384466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7" tIns="4287" rIns="4287" bIns="40509" numCol="1" spcCol="1270" rtlCol="0" anchor="ctr" anchorCtr="0">
            <a:noAutofit/>
            <a:flatTx/>
          </a:bodyPr>
          <a:lstStyle/>
          <a:p>
            <a:pPr algn="ctr" defTabSz="300038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fr-FR" sz="1050" dirty="0">
                <a:solidFill>
                  <a:srgbClr val="000000"/>
                </a:solidFill>
                <a:latin typeface="Avenir Next LT Pro Light"/>
              </a:rPr>
              <a:t>Création de GT en fonction des besoins</a:t>
            </a:r>
            <a:endParaRPr lang="fr-FR" sz="900" dirty="0">
              <a:solidFill>
                <a:srgbClr val="8439BD">
                  <a:lumMod val="50000"/>
                </a:srgbClr>
              </a:solidFill>
              <a:latin typeface="Avenir Next LT Pro Light"/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6C0D806-3F81-1724-6DF2-62B69E77177D}"/>
              </a:ext>
            </a:extLst>
          </p:cNvPr>
          <p:cNvCxnSpPr>
            <a:cxnSpLocks/>
            <a:stCxn id="48" idx="2"/>
            <a:endCxn id="42" idx="0"/>
          </p:cNvCxnSpPr>
          <p:nvPr/>
        </p:nvCxnSpPr>
        <p:spPr>
          <a:xfrm flipH="1">
            <a:off x="7894488" y="1554101"/>
            <a:ext cx="1" cy="472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68D5722-DFF7-0739-A9F8-80A4E30365DA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7894488" y="2464508"/>
            <a:ext cx="0" cy="607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E27D4E-A71E-D464-30CF-85CF939BD83F}"/>
              </a:ext>
            </a:extLst>
          </p:cNvPr>
          <p:cNvCxnSpPr>
            <a:cxnSpLocks/>
          </p:cNvCxnSpPr>
          <p:nvPr/>
        </p:nvCxnSpPr>
        <p:spPr>
          <a:xfrm>
            <a:off x="1237369" y="3071534"/>
            <a:ext cx="97715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894D42C-1CAB-969B-3F65-64FBB2C25088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1237369" y="3055820"/>
            <a:ext cx="0" cy="595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7A1E2E5-0BA2-0865-FFFF-1D2243FBA654}"/>
              </a:ext>
            </a:extLst>
          </p:cNvPr>
          <p:cNvCxnSpPr>
            <a:cxnSpLocks/>
          </p:cNvCxnSpPr>
          <p:nvPr/>
        </p:nvCxnSpPr>
        <p:spPr>
          <a:xfrm>
            <a:off x="5668533" y="3071534"/>
            <a:ext cx="0" cy="595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203C58A-E744-693B-C803-0513A0DAA3A8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7894488" y="1554101"/>
            <a:ext cx="0" cy="472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31CF064-3098-434C-7A93-3DD38C55F8BF}"/>
              </a:ext>
            </a:extLst>
          </p:cNvPr>
          <p:cNvCxnSpPr>
            <a:cxnSpLocks/>
          </p:cNvCxnSpPr>
          <p:nvPr/>
        </p:nvCxnSpPr>
        <p:spPr>
          <a:xfrm>
            <a:off x="8406477" y="3071534"/>
            <a:ext cx="1" cy="595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7A2D0B8-4419-FF2A-6268-DB9356D82869}"/>
              </a:ext>
            </a:extLst>
          </p:cNvPr>
          <p:cNvCxnSpPr>
            <a:cxnSpLocks/>
          </p:cNvCxnSpPr>
          <p:nvPr/>
        </p:nvCxnSpPr>
        <p:spPr>
          <a:xfrm>
            <a:off x="11019659" y="3071534"/>
            <a:ext cx="0" cy="595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A56263D-4DFD-7404-3C5A-B8FCE469EDBF}"/>
              </a:ext>
            </a:extLst>
          </p:cNvPr>
          <p:cNvCxnSpPr>
            <a:cxnSpLocks/>
            <a:stCxn id="43" idx="4"/>
            <a:endCxn id="50" idx="0"/>
          </p:cNvCxnSpPr>
          <p:nvPr/>
        </p:nvCxnSpPr>
        <p:spPr>
          <a:xfrm>
            <a:off x="1237369" y="4713043"/>
            <a:ext cx="0" cy="71371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5246D9C0-1F05-EF2D-8AA6-FC58DA1CBF1B}"/>
              </a:ext>
            </a:extLst>
          </p:cNvPr>
          <p:cNvCxnSpPr>
            <a:cxnSpLocks/>
          </p:cNvCxnSpPr>
          <p:nvPr/>
        </p:nvCxnSpPr>
        <p:spPr>
          <a:xfrm>
            <a:off x="5668533" y="4713043"/>
            <a:ext cx="158" cy="71613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F348433-588A-5FC3-EE13-61AA795BEE10}"/>
              </a:ext>
            </a:extLst>
          </p:cNvPr>
          <p:cNvCxnSpPr>
            <a:cxnSpLocks/>
            <a:stCxn id="74" idx="4"/>
            <a:endCxn id="51" idx="0"/>
          </p:cNvCxnSpPr>
          <p:nvPr/>
        </p:nvCxnSpPr>
        <p:spPr>
          <a:xfrm>
            <a:off x="3376464" y="5160115"/>
            <a:ext cx="0" cy="2847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CBE2D80F-F68A-09B3-068E-29506DB7B345}"/>
              </a:ext>
            </a:extLst>
          </p:cNvPr>
          <p:cNvSpPr txBox="1"/>
          <p:nvPr/>
        </p:nvSpPr>
        <p:spPr>
          <a:xfrm>
            <a:off x="6559871" y="5444890"/>
            <a:ext cx="5030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Les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GTs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 sont missionnés avec une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BROWN-LIGHT" charset="0"/>
              </a:rPr>
              <a:t>feuille de route claire et limitée dans le temps</a:t>
            </a:r>
            <a:endParaRPr lang="fr-FR" sz="1050" dirty="0">
              <a:solidFill>
                <a:schemeClr val="bg1">
                  <a:lumMod val="50000"/>
                </a:schemeClr>
              </a:solidFill>
              <a:latin typeface="BROWN-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7840-BB42-D8B6-5943-2706743F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FB3FC72-FC32-1878-34A4-A72EE9B2860C}"/>
              </a:ext>
            </a:extLst>
          </p:cNvPr>
          <p:cNvSpPr txBox="1"/>
          <p:nvPr/>
        </p:nvSpPr>
        <p:spPr>
          <a:xfrm>
            <a:off x="399393" y="238919"/>
            <a:ext cx="725213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100000"/>
              </a:lnSpc>
            </a:pPr>
            <a:r>
              <a:rPr lang="fr-FR" sz="32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Commission Logements collectifs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2000" i="1" dirty="0">
                <a:solidFill>
                  <a:srgbClr val="FFC00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ea typeface="Helvetica Neue Light" panose="02000403000000020004" pitchFamily="2" charset="0"/>
                <a:cs typeface="Arial" panose="020B0604020202020204" pitchFamily="34" charset="0"/>
              </a:rPr>
              <a:t>Éric BAUDRY, Président de la Commission</a:t>
            </a:r>
          </a:p>
        </p:txBody>
      </p:sp>
      <p:sp>
        <p:nvSpPr>
          <p:cNvPr id="5" name="Espace réservé du contenu 26">
            <a:extLst>
              <a:ext uri="{FF2B5EF4-FFF2-40B4-BE49-F238E27FC236}">
                <a16:creationId xmlns:a16="http://schemas.microsoft.com/office/drawing/2014/main" id="{111980CB-4D66-1CB7-F1B4-BC16954BC968}"/>
              </a:ext>
            </a:extLst>
          </p:cNvPr>
          <p:cNvSpPr txBox="1">
            <a:spLocks/>
          </p:cNvSpPr>
          <p:nvPr/>
        </p:nvSpPr>
        <p:spPr>
          <a:xfrm>
            <a:off x="6041765" y="2021134"/>
            <a:ext cx="5038449" cy="2815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⁻"/>
              <a:defRPr sz="120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fr-FR" sz="1800" b="1" dirty="0">
                <a:solidFill>
                  <a:srgbClr val="002060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fr-FR" sz="20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Émissions et poids carbone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2000" i="1" dirty="0">
                <a:solidFill>
                  <a:srgbClr val="EFA809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    </a:t>
            </a:r>
            <a:endParaRPr lang="fr-FR" sz="2000" dirty="0">
              <a:solidFill>
                <a:srgbClr val="002060"/>
              </a:solidFill>
              <a:latin typeface="Brown" panose="020B060402020202020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20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  Les enjeux de la rénovation</a:t>
            </a:r>
          </a:p>
          <a:p>
            <a:pPr marL="228600" lvl="1">
              <a:lnSpc>
                <a:spcPct val="100000"/>
              </a:lnSpc>
              <a:buFontTx/>
              <a:buBlip>
                <a:blip r:embed="rId4"/>
              </a:buBlip>
            </a:pPr>
            <a:endParaRPr lang="fr-FR" sz="2000" b="1" dirty="0">
              <a:solidFill>
                <a:srgbClr val="002060"/>
              </a:solidFill>
              <a:latin typeface="Brown" panose="020B060402020202020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20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  Le parc de logements collectifs </a:t>
            </a:r>
          </a:p>
          <a:p>
            <a:pPr marL="228600" lvl="1">
              <a:lnSpc>
                <a:spcPct val="100000"/>
              </a:lnSpc>
              <a:buFontTx/>
              <a:buBlip>
                <a:blip r:embed="rId4"/>
              </a:buBlip>
            </a:pPr>
            <a:endParaRPr lang="fr-FR" sz="2000" b="1" dirty="0">
              <a:solidFill>
                <a:srgbClr val="002060"/>
              </a:solidFill>
              <a:latin typeface="Brown" panose="020B060402020202020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2000" b="1" dirty="0">
                <a:solidFill>
                  <a:srgbClr val="002060"/>
                </a:solidFill>
                <a:latin typeface="Brown" panose="020B0604020202020204" charset="0"/>
                <a:ea typeface="Helvetica Neue Light" panose="02000403000000020004" pitchFamily="2" charset="0"/>
                <a:cs typeface="Arial" panose="020B0604020202020204" pitchFamily="34" charset="0"/>
              </a:rPr>
              <a:t>  Les technos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4423A90-D814-4743-0271-6EA696082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9902" y="1282263"/>
            <a:ext cx="5184228" cy="5184228"/>
          </a:xfrm>
          <a:prstGeom prst="ellipse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70FB3869-591A-8BB6-681F-679586DA3D28}"/>
              </a:ext>
            </a:extLst>
          </p:cNvPr>
          <p:cNvSpPr/>
          <p:nvPr/>
        </p:nvSpPr>
        <p:spPr>
          <a:xfrm>
            <a:off x="5850684" y="2148705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479B504-E179-6156-BEB2-E05D79CD28D1}"/>
              </a:ext>
            </a:extLst>
          </p:cNvPr>
          <p:cNvSpPr/>
          <p:nvPr/>
        </p:nvSpPr>
        <p:spPr>
          <a:xfrm>
            <a:off x="5850683" y="2871273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E3B12EC-F0EC-E710-5192-08C42F5D149A}"/>
              </a:ext>
            </a:extLst>
          </p:cNvPr>
          <p:cNvSpPr/>
          <p:nvPr/>
        </p:nvSpPr>
        <p:spPr>
          <a:xfrm>
            <a:off x="5850683" y="3593841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33DD384-A427-175A-0A29-ED3C203B156A}"/>
              </a:ext>
            </a:extLst>
          </p:cNvPr>
          <p:cNvSpPr/>
          <p:nvPr/>
        </p:nvSpPr>
        <p:spPr>
          <a:xfrm>
            <a:off x="5850683" y="4337517"/>
            <a:ext cx="186033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02432-2757-23E4-DC44-E6A28D07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90D797-EB83-86D2-AD27-1284670C2635}"/>
              </a:ext>
            </a:extLst>
          </p:cNvPr>
          <p:cNvSpPr txBox="1"/>
          <p:nvPr/>
        </p:nvSpPr>
        <p:spPr>
          <a:xfrm>
            <a:off x="399392" y="238919"/>
            <a:ext cx="8776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/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LE POIDS CARBONE DU BÂTIMENT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1E7213-DB9A-D40D-8A48-5682D9E8A4EA}"/>
              </a:ext>
            </a:extLst>
          </p:cNvPr>
          <p:cNvSpPr txBox="1"/>
          <p:nvPr/>
        </p:nvSpPr>
        <p:spPr>
          <a:xfrm>
            <a:off x="742963" y="844040"/>
            <a:ext cx="11002767" cy="2136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n" panose="020B0604020202020204" charset="0"/>
              </a:rPr>
              <a:t>Les émissions globales sont réparties en trois secteurs d’activité de la SNBC :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Le bâtiment</a:t>
            </a:r>
            <a:r>
              <a:rPr lang="fr-FR" sz="1400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, </a:t>
            </a:r>
            <a:r>
              <a:rPr lang="fr-FR" sz="14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pour les émissions directes (scope 1) liées aux consommations d’énergie pendant la phase d’usage des bâtiments (gaz, fioul…) et aux fuites de fluides frigorigènes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/>
            </a:endParaRP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La production de l’énergie</a:t>
            </a:r>
            <a:r>
              <a:rPr lang="fr-FR" sz="1400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, </a:t>
            </a:r>
            <a:r>
              <a:rPr lang="fr-FR" sz="14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pour les émissions indirectes (scope 2) liées à la consommation d’électricité, de chaleur ou de froid via les réseaux urbains</a:t>
            </a:r>
          </a:p>
          <a:p>
            <a:pPr lvl="1">
              <a:spcBef>
                <a:spcPts val="500"/>
              </a:spcBef>
              <a:defRPr/>
            </a:pPr>
            <a:endParaRPr lang="fr-FR" sz="500" dirty="0">
              <a:latin typeface="Avenir Next LT Pro" panose="020B0504020202020204" pitchFamily="34" charset="77"/>
            </a:endParaRP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fr-FR" sz="1400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L’industrie</a:t>
            </a:r>
            <a:r>
              <a:rPr lang="fr-FR" sz="1400" u="none" strike="noStrike" dirty="0">
                <a:effectLst/>
                <a:latin typeface="Avenir Next LT Pro" panose="020B0504020202020204" pitchFamily="34" charset="77"/>
              </a:rPr>
              <a:t>, </a:t>
            </a:r>
            <a:r>
              <a:rPr lang="fr-FR" sz="14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pour les émissions indirectes (scope 3) liées à la fabrication des matériaux et équipements mis en œuvre dans les constructions neuves ou rénovations.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ROWN-LIGHT" charset="0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247623-9F14-5A54-9388-15590C8D32F2}"/>
              </a:ext>
            </a:extLst>
          </p:cNvPr>
          <p:cNvSpPr txBox="1"/>
          <p:nvPr/>
        </p:nvSpPr>
        <p:spPr>
          <a:xfrm>
            <a:off x="220406" y="4467688"/>
            <a:ext cx="35100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u="none" strike="noStrike" dirty="0">
                <a:solidFill>
                  <a:srgbClr val="283246"/>
                </a:solidFill>
                <a:effectLst/>
                <a:highlight>
                  <a:srgbClr val="FFFFFF"/>
                </a:highlight>
                <a:latin typeface="Avenir Next LT Pro" panose="020B0504020202020204" pitchFamily="34" charset="77"/>
              </a:rPr>
              <a:t> </a:t>
            </a:r>
            <a:r>
              <a:rPr lang="fr-FR" sz="1400" u="none" strike="noStrike" dirty="0">
                <a:solidFill>
                  <a:srgbClr val="283246"/>
                </a:solidFill>
                <a:effectLst/>
                <a:latin typeface="BROWN-LIGHT" charset="0"/>
              </a:rPr>
              <a:t>Le secteur du bâtiment représente </a:t>
            </a:r>
            <a:r>
              <a:rPr lang="fr-FR" sz="1400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26%</a:t>
            </a:r>
            <a:r>
              <a:rPr lang="fr-FR" sz="1400" b="1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 </a:t>
            </a:r>
          </a:p>
          <a:p>
            <a:pPr algn="l"/>
            <a:r>
              <a:rPr lang="fr-FR" sz="1400" u="none" strike="noStrike" dirty="0">
                <a:solidFill>
                  <a:srgbClr val="283246"/>
                </a:solidFill>
                <a:effectLst/>
                <a:latin typeface="BROWN-LIGHT" charset="0"/>
              </a:rPr>
              <a:t>des émissions nationales sur ses scopes 1+2 </a:t>
            </a:r>
            <a:r>
              <a:rPr lang="fr-FR" sz="1400" u="none" strike="noStrike" dirty="0">
                <a:solidFill>
                  <a:srgbClr val="283246"/>
                </a:solidFill>
                <a:effectLst/>
                <a:highlight>
                  <a:srgbClr val="FFFFFF"/>
                </a:highlight>
                <a:latin typeface="BROWN-LIGHT" charset="0"/>
              </a:rPr>
              <a:t>soit environ </a:t>
            </a:r>
            <a:r>
              <a:rPr lang="fr-FR" sz="1400" b="1" u="none" strike="noStrike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Brown" panose="020B0604020202020204" charset="0"/>
              </a:rPr>
              <a:t>115 MtCO2</a:t>
            </a:r>
          </a:p>
          <a:p>
            <a:pPr algn="l"/>
            <a:endParaRPr lang="fr-FR" sz="800" dirty="0">
              <a:solidFill>
                <a:srgbClr val="283246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  <a:p>
            <a:pPr algn="l"/>
            <a:r>
              <a:rPr lang="fr-FR" sz="1400" dirty="0">
                <a:solidFill>
                  <a:srgbClr val="283246"/>
                </a:solidFill>
                <a:highlight>
                  <a:srgbClr val="FFFFFF"/>
                </a:highlight>
                <a:latin typeface="BROWN-LIGHT" charset="0"/>
              </a:rPr>
              <a:t>L</a:t>
            </a:r>
            <a:r>
              <a:rPr lang="fr-FR" sz="1400" u="none" strike="noStrike" dirty="0">
                <a:solidFill>
                  <a:srgbClr val="283246"/>
                </a:solidFill>
                <a:effectLst/>
                <a:highlight>
                  <a:srgbClr val="FFFFFF"/>
                </a:highlight>
                <a:latin typeface="BROWN-LIGHT" charset="0"/>
              </a:rPr>
              <a:t>a construction neuve équivaut à environ </a:t>
            </a:r>
            <a:r>
              <a:rPr lang="fr-FR" sz="1400" b="1" u="none" strike="noStrike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Brown" panose="020B0604020202020204" charset="0"/>
              </a:rPr>
              <a:t>30 MtCO2 </a:t>
            </a:r>
          </a:p>
          <a:p>
            <a:pPr algn="l"/>
            <a:endParaRPr lang="fr-FR" sz="800" b="1" dirty="0">
              <a:solidFill>
                <a:srgbClr val="002060"/>
              </a:solidFill>
              <a:highlight>
                <a:srgbClr val="FFFFFF"/>
              </a:highlight>
              <a:latin typeface="Avenir Next LT Pro" panose="020B0504020202020204" pitchFamily="34" charset="77"/>
            </a:endParaRPr>
          </a:p>
          <a:p>
            <a:pPr algn="l"/>
            <a:r>
              <a:rPr lang="fr-FR" sz="1400" u="none" strike="noStrike" dirty="0">
                <a:solidFill>
                  <a:srgbClr val="283246"/>
                </a:solidFill>
                <a:effectLst/>
                <a:highlight>
                  <a:srgbClr val="FFFFFF"/>
                </a:highlight>
                <a:latin typeface="Avenir Next LT Pro" panose="020B0504020202020204" pitchFamily="34" charset="77"/>
              </a:rPr>
              <a:t> </a:t>
            </a:r>
            <a:endParaRPr lang="fr-FR" sz="1400" dirty="0">
              <a:latin typeface="Avenir Next LT Pro" panose="020B0504020202020204" pitchFamily="34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E23D0D-223E-221F-263E-2597E108B242}"/>
              </a:ext>
            </a:extLst>
          </p:cNvPr>
          <p:cNvSpPr txBox="1"/>
          <p:nvPr/>
        </p:nvSpPr>
        <p:spPr>
          <a:xfrm>
            <a:off x="289509" y="4063243"/>
            <a:ext cx="8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dirty="0">
                <a:solidFill>
                  <a:srgbClr val="E59E3B"/>
                </a:solidFill>
                <a:latin typeface="Brown" panose="020B0604020202020204" charset="0"/>
              </a:rPr>
              <a:t>Zoom</a:t>
            </a:r>
          </a:p>
        </p:txBody>
      </p:sp>
      <p:pic>
        <p:nvPicPr>
          <p:cNvPr id="7" name="Image 6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86C84AE0-E531-86FC-94EB-943A63CF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02" y="3291195"/>
            <a:ext cx="5141143" cy="28077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1E7B39-94A3-F6DB-5DD1-0E5341A9B6B7}"/>
              </a:ext>
            </a:extLst>
          </p:cNvPr>
          <p:cNvSpPr txBox="1"/>
          <p:nvPr/>
        </p:nvSpPr>
        <p:spPr>
          <a:xfrm>
            <a:off x="5640356" y="3062423"/>
            <a:ext cx="4576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dirty="0">
                <a:solidFill>
                  <a:srgbClr val="E59E3B"/>
                </a:solidFill>
                <a:latin typeface="Brown" panose="020B0604020202020204" charset="0"/>
              </a:rPr>
              <a:t>Trajectoire carbone du parc immobilier </a:t>
            </a:r>
          </a:p>
          <a:p>
            <a:pPr algn="ctr"/>
            <a:r>
              <a:rPr lang="fr-FR" dirty="0">
                <a:solidFill>
                  <a:srgbClr val="E59E3B"/>
                </a:solidFill>
                <a:latin typeface="BROWN-LIGHT" charset="0"/>
              </a:rPr>
              <a:t>2050 selon la SNBC 2022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D2B559-E054-EFEF-E5EB-86098E6584E3}"/>
              </a:ext>
            </a:extLst>
          </p:cNvPr>
          <p:cNvSpPr/>
          <p:nvPr/>
        </p:nvSpPr>
        <p:spPr>
          <a:xfrm>
            <a:off x="-3256498" y="3708754"/>
            <a:ext cx="7924677" cy="2535513"/>
          </a:xfrm>
          <a:prstGeom prst="ellipse">
            <a:avLst/>
          </a:prstGeom>
          <a:noFill/>
          <a:ln w="53975">
            <a:solidFill>
              <a:srgbClr val="EFA8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8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BA2E4-6035-3649-2991-262E4C9CA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EA037E9-63D0-027A-3146-5E40DEC8FD91}"/>
              </a:ext>
            </a:extLst>
          </p:cNvPr>
          <p:cNvSpPr txBox="1"/>
          <p:nvPr/>
        </p:nvSpPr>
        <p:spPr>
          <a:xfrm>
            <a:off x="399392" y="238919"/>
            <a:ext cx="8776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100000"/>
              </a:lnSpc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LES ÉMISSIONS DE GES DU BÂTIMENT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8E4028-67A7-EE06-33A1-1F5B4EC6A1F0}"/>
              </a:ext>
            </a:extLst>
          </p:cNvPr>
          <p:cNvSpPr txBox="1"/>
          <p:nvPr/>
        </p:nvSpPr>
        <p:spPr>
          <a:xfrm>
            <a:off x="597460" y="1164459"/>
            <a:ext cx="7402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La contribution environnementale du bâtiment : </a:t>
            </a:r>
          </a:p>
          <a:p>
            <a:pPr algn="just"/>
            <a:endParaRPr lang="fr-FR" sz="800" dirty="0">
              <a:solidFill>
                <a:srgbClr val="002060"/>
              </a:solidFill>
              <a:latin typeface="Avenir Next LT Pro" panose="020B0504020202020204" pitchFamily="34" charset="77"/>
            </a:endParaRPr>
          </a:p>
          <a:p>
            <a:pPr algn="just"/>
            <a:r>
              <a:rPr lang="fr-FR" sz="16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Le secteur du bâtiment représente</a:t>
            </a:r>
            <a:r>
              <a:rPr lang="fr-FR" sz="1600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fr-FR" sz="1600" b="1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Brown" panose="020B0604020202020204" charset="0"/>
              </a:rPr>
              <a:t>43 % </a:t>
            </a:r>
            <a:r>
              <a:rPr lang="fr-FR" sz="16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des consommations énergétiques annuelles françaises et il génère</a:t>
            </a:r>
            <a:r>
              <a:rPr lang="fr-FR" sz="1600" b="1" u="none" strike="noStrike" dirty="0">
                <a:solidFill>
                  <a:srgbClr val="EFA809"/>
                </a:solidFill>
                <a:effectLst/>
                <a:latin typeface="BROWN-LIGHT" charset="0"/>
              </a:rPr>
              <a:t> </a:t>
            </a:r>
            <a:r>
              <a:rPr lang="fr-FR" sz="16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en France</a:t>
            </a:r>
            <a:r>
              <a:rPr lang="fr-FR" sz="1600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fr-FR" sz="1600" b="1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Brown" panose="020B0604020202020204" charset="0"/>
              </a:rPr>
              <a:t>26 % </a:t>
            </a:r>
            <a:r>
              <a:rPr lang="fr-FR" sz="16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des émissions de gaz à effet de serre/GES. L’objectif : atteindre un niveau de performance énergétique de référence dans la construction et la rénovation du bâti. </a:t>
            </a:r>
            <a:endParaRPr lang="fr-FR" dirty="0">
              <a:latin typeface="BROWN-LIGHT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4C872C-9283-273B-8D29-0E72D6EFC109}"/>
              </a:ext>
            </a:extLst>
          </p:cNvPr>
          <p:cNvSpPr txBox="1"/>
          <p:nvPr/>
        </p:nvSpPr>
        <p:spPr>
          <a:xfrm>
            <a:off x="886494" y="2874993"/>
            <a:ext cx="74025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La politique carbone du gouvernement </a:t>
            </a:r>
            <a:r>
              <a:rPr lang="fr-FR" b="1" u="none" strike="noStrike" dirty="0">
                <a:solidFill>
                  <a:srgbClr val="002060"/>
                </a:solidFill>
                <a:effectLst/>
                <a:latin typeface="Avenir Next LT Pro" panose="020B0504020202020204" pitchFamily="34" charset="77"/>
              </a:rPr>
              <a:t>: </a:t>
            </a:r>
          </a:p>
          <a:p>
            <a:pPr algn="just"/>
            <a:endParaRPr lang="fr-FR" sz="800" dirty="0">
              <a:solidFill>
                <a:srgbClr val="002060"/>
              </a:solidFill>
              <a:latin typeface="Avenir Next LT Pro" panose="020B0504020202020204" pitchFamily="34" charset="77"/>
            </a:endParaRPr>
          </a:p>
          <a:p>
            <a:pPr algn="just"/>
            <a:r>
              <a:rPr lang="fr-FR" sz="1600" u="none" strike="noStrike" dirty="0">
                <a:solidFill>
                  <a:srgbClr val="002060"/>
                </a:solidFill>
                <a:effectLst/>
                <a:latin typeface="BROWN-LIGHT" charset="0"/>
              </a:rPr>
              <a:t>Pour réduire ces taux, la France réglemente, incite et sensibilise les acteurs du secteur : Énergéticiens, Industriels, Distributeurs, Installateurs, Spécialistes de l’exploitation maintenance.</a:t>
            </a:r>
            <a:endParaRPr lang="fr-FR" dirty="0">
              <a:latin typeface="BROWN-LIGHT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EF84B6-D64D-BA86-3339-24F9B8CFCF68}"/>
              </a:ext>
            </a:extLst>
          </p:cNvPr>
          <p:cNvSpPr txBox="1"/>
          <p:nvPr/>
        </p:nvSpPr>
        <p:spPr>
          <a:xfrm>
            <a:off x="1319048" y="4233794"/>
            <a:ext cx="7252136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b="1" u="none" strike="noStrike" dirty="0">
                <a:solidFill>
                  <a:srgbClr val="002060"/>
                </a:solidFill>
                <a:effectLst/>
                <a:latin typeface="Brown" panose="020B0604020202020204" charset="0"/>
              </a:rPr>
              <a:t>Les principales actions : </a:t>
            </a:r>
          </a:p>
          <a:p>
            <a:pPr algn="just"/>
            <a:endParaRPr lang="fr-FR" sz="900" dirty="0">
              <a:solidFill>
                <a:srgbClr val="002060"/>
              </a:solidFill>
              <a:latin typeface="Avenir Next LT Pro" panose="020B0504020202020204" pitchFamily="34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ROWN-LIGHT" charset="0"/>
              </a:rPr>
              <a:t>Imposer un niveau élevé de performances énergétiques à atteindre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ROWN-LIGHT" charset="0"/>
              </a:rPr>
              <a:t>Fixer des exigences de réduction des consommations d’énergie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ROWN-LIGHT" charset="0"/>
              </a:rPr>
              <a:t>Proposer des dispositifs et des aides financières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BROWN-LIGHT" charset="0"/>
              </a:rPr>
              <a:t>Lutter contre la précarité énergétique</a:t>
            </a:r>
            <a:endParaRPr lang="fr-FR" dirty="0">
              <a:latin typeface="BROWN-LIGHT" charset="0"/>
            </a:endParaRPr>
          </a:p>
        </p:txBody>
      </p:sp>
      <p:pic>
        <p:nvPicPr>
          <p:cNvPr id="8" name="Image 7" descr="Une image contenant ciel, nuage, plein air, propriété&#10;&#10;Description générée automatiquement">
            <a:extLst>
              <a:ext uri="{FF2B5EF4-FFF2-40B4-BE49-F238E27FC236}">
                <a16:creationId xmlns:a16="http://schemas.microsoft.com/office/drawing/2014/main" id="{6D054BF4-E6B6-5D6A-46F6-C7AD37266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3529" y="658146"/>
            <a:ext cx="4933357" cy="49333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81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627C-0899-8BF6-3CFF-ECCC0155A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ciel, arbre, eau&#10;&#10;Description générée automatiquement">
            <a:extLst>
              <a:ext uri="{FF2B5EF4-FFF2-40B4-BE49-F238E27FC236}">
                <a16:creationId xmlns:a16="http://schemas.microsoft.com/office/drawing/2014/main" id="{A6189A16-F6A7-0F6F-589A-C8D6BE7E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056" y="967818"/>
            <a:ext cx="5472605" cy="5472605"/>
          </a:xfrm>
          <a:prstGeom prst="ellipse">
            <a:avLst/>
          </a:prstGeom>
          <a:effectLst>
            <a:softEdge rad="712755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930B14-DC94-4621-3874-400C4BE99F9A}"/>
              </a:ext>
            </a:extLst>
          </p:cNvPr>
          <p:cNvSpPr txBox="1"/>
          <p:nvPr/>
        </p:nvSpPr>
        <p:spPr>
          <a:xfrm>
            <a:off x="399392" y="238919"/>
            <a:ext cx="877613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Brown" panose="020B0604020202020204" charset="0"/>
              </a:rPr>
              <a:t>LE PARC DE LOGEMENTS COLLECTIFS - FRANCE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E8887007-3D65-6D26-3F30-79F22B8AF9B1}"/>
              </a:ext>
            </a:extLst>
          </p:cNvPr>
          <p:cNvSpPr txBox="1">
            <a:spLocks/>
          </p:cNvSpPr>
          <p:nvPr/>
        </p:nvSpPr>
        <p:spPr>
          <a:xfrm>
            <a:off x="9008532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F35571-3B69-7244-B659-3B69B17A4F9F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F9C1C6-BE66-600C-5E5E-D028E97AC10D}"/>
              </a:ext>
            </a:extLst>
          </p:cNvPr>
          <p:cNvSpPr txBox="1"/>
          <p:nvPr/>
        </p:nvSpPr>
        <p:spPr>
          <a:xfrm>
            <a:off x="669603" y="993894"/>
            <a:ext cx="8776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2060"/>
                </a:solidFill>
                <a:latin typeface="Brown" panose="020B0604020202020204" charset="0"/>
                <a:cs typeface="Arial"/>
              </a:rPr>
              <a:t>30 millions de logements en résidence principale dont 70% sont à rénover.</a:t>
            </a:r>
            <a:endParaRPr lang="fr-FR" dirty="0">
              <a:solidFill>
                <a:srgbClr val="002060"/>
              </a:solidFill>
              <a:latin typeface="Brown" panose="020B060402020202020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CEC058-33F8-5478-48C0-4B267AD20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1" y="1542789"/>
            <a:ext cx="5488158" cy="2476187"/>
          </a:xfrm>
          <a:prstGeom prst="rect">
            <a:avLst/>
          </a:prstGeom>
          <a:ln w="571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73353E-BCD6-734C-48EA-48542158D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24" y="4714018"/>
            <a:ext cx="2714591" cy="15726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C45F57-0AEA-57DB-1AF8-49B1D09C6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59" y="1536763"/>
            <a:ext cx="4975614" cy="15326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80A176F-53C7-8605-AF16-2848E88AD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59" y="3627914"/>
            <a:ext cx="3523609" cy="247618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F17C6D0-18A9-A1B8-1DD0-8F3FC57FAA12}"/>
              </a:ext>
            </a:extLst>
          </p:cNvPr>
          <p:cNvCxnSpPr>
            <a:cxnSpLocks/>
          </p:cNvCxnSpPr>
          <p:nvPr/>
        </p:nvCxnSpPr>
        <p:spPr>
          <a:xfrm flipH="1">
            <a:off x="3125510" y="4018976"/>
            <a:ext cx="2138113" cy="6950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A240ADF-E1CE-0FDE-1598-AB36F009C562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5869589" y="2303081"/>
            <a:ext cx="1070470" cy="47436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F7F9AE5-7569-1049-06F1-9CB290D3986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869589" y="2764510"/>
            <a:ext cx="1070470" cy="21014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1870</Words>
  <Application>Microsoft Office PowerPoint</Application>
  <PresentationFormat>Grand écran</PresentationFormat>
  <Paragraphs>338</Paragraphs>
  <Slides>32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Aptos</vt:lpstr>
      <vt:lpstr>Arial</vt:lpstr>
      <vt:lpstr>Avenir Next LT Pro</vt:lpstr>
      <vt:lpstr>Avenir Next LT Pro Light</vt:lpstr>
      <vt:lpstr>Brown</vt:lpstr>
      <vt:lpstr>BROWN-LIGHT</vt:lpstr>
      <vt:lpstr>Calibri</vt:lpstr>
      <vt:lpstr>Helvetica Neue Light</vt:lpstr>
      <vt:lpstr>Verdana</vt:lpstr>
      <vt:lpstr>Wingdings</vt:lpstr>
      <vt:lpstr>1_Thème Office</vt:lpstr>
      <vt:lpstr>Commission Résidentiel collectif Réunion de lancement Paris, 23 octobre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TRAVAUX EN COURS</vt:lpstr>
      <vt:lpstr>Présentation PowerPoint</vt:lpstr>
      <vt:lpstr>Présentation PowerPoint</vt:lpstr>
      <vt:lpstr>SYNTHÈSE DES RÉPONSES AU QUESTIONNAIRE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vos réponses !</vt:lpstr>
      <vt:lpstr>BRAINSTORMING</vt:lpstr>
      <vt:lpstr>Présentation PowerPoint</vt:lpstr>
      <vt:lpstr>VOTE</vt:lpstr>
      <vt:lpstr>Présentation PowerPoint</vt:lpstr>
      <vt:lpstr>IDENTIFICATION DES PILOTES DE GT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Arnaud Meyer</dc:creator>
  <cp:lastModifiedBy>Certex France</cp:lastModifiedBy>
  <cp:revision>40</cp:revision>
  <dcterms:created xsi:type="dcterms:W3CDTF">2024-10-16T16:31:17Z</dcterms:created>
  <dcterms:modified xsi:type="dcterms:W3CDTF">2024-10-23T11:14:12Z</dcterms:modified>
</cp:coreProperties>
</file>