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46"/>
  </p:notesMasterIdLst>
  <p:handoutMasterIdLst>
    <p:handoutMasterId r:id="rId47"/>
  </p:handoutMasterIdLst>
  <p:sldIdLst>
    <p:sldId id="256" r:id="rId2"/>
    <p:sldId id="1353" r:id="rId3"/>
    <p:sldId id="1354" r:id="rId4"/>
    <p:sldId id="1355" r:id="rId5"/>
    <p:sldId id="1356" r:id="rId6"/>
    <p:sldId id="1317" r:id="rId7"/>
    <p:sldId id="460" r:id="rId8"/>
    <p:sldId id="1308" r:id="rId9"/>
    <p:sldId id="1309" r:id="rId10"/>
    <p:sldId id="1310" r:id="rId11"/>
    <p:sldId id="1311" r:id="rId12"/>
    <p:sldId id="1321" r:id="rId13"/>
    <p:sldId id="331" r:id="rId14"/>
    <p:sldId id="1330" r:id="rId15"/>
    <p:sldId id="315" r:id="rId16"/>
    <p:sldId id="1312" r:id="rId17"/>
    <p:sldId id="322" r:id="rId18"/>
    <p:sldId id="319" r:id="rId19"/>
    <p:sldId id="1313" r:id="rId20"/>
    <p:sldId id="1331" r:id="rId21"/>
    <p:sldId id="1335" r:id="rId22"/>
    <p:sldId id="1336" r:id="rId23"/>
    <p:sldId id="1337" r:id="rId24"/>
    <p:sldId id="1338" r:id="rId25"/>
    <p:sldId id="1339" r:id="rId26"/>
    <p:sldId id="1340" r:id="rId27"/>
    <p:sldId id="1341" r:id="rId28"/>
    <p:sldId id="1342" r:id="rId29"/>
    <p:sldId id="1344" r:id="rId30"/>
    <p:sldId id="1346" r:id="rId31"/>
    <p:sldId id="1343" r:id="rId32"/>
    <p:sldId id="350" r:id="rId33"/>
    <p:sldId id="1332" r:id="rId34"/>
    <p:sldId id="1347" r:id="rId35"/>
    <p:sldId id="1333" r:id="rId36"/>
    <p:sldId id="1348" r:id="rId37"/>
    <p:sldId id="1349" r:id="rId38"/>
    <p:sldId id="1350" r:id="rId39"/>
    <p:sldId id="1324" r:id="rId40"/>
    <p:sldId id="1352" r:id="rId41"/>
    <p:sldId id="1325" r:id="rId42"/>
    <p:sldId id="1327" r:id="rId43"/>
    <p:sldId id="459" r:id="rId44"/>
    <p:sldId id="354" r:id="rId45"/>
  </p:sldIdLst>
  <p:sldSz cx="9144000" cy="5143500" type="screen16x9"/>
  <p:notesSz cx="6797675" cy="9926638"/>
  <p:custDataLst>
    <p:tags r:id="rId48"/>
  </p:custDataLst>
  <p:defaultTextStyle>
    <a:defPPr>
      <a:defRPr lang="fr-FR"/>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87" userDrawn="1">
          <p15:clr>
            <a:srgbClr val="A4A3A4"/>
          </p15:clr>
        </p15:guide>
        <p15:guide id="2" pos="2880">
          <p15:clr>
            <a:srgbClr val="A4A3A4"/>
          </p15:clr>
        </p15:guide>
        <p15:guide id="3" orient="horz" pos="159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LEBANNIER" initials="DL" lastIdx="1" clrIdx="0">
    <p:extLst>
      <p:ext uri="{19B8F6BF-5375-455C-9EA6-DF929625EA0E}">
        <p15:presenceInfo xmlns:p15="http://schemas.microsoft.com/office/powerpoint/2012/main" userId="S-1-5-21-3166109984-3408103959-2420276549-7610" providerId="AD"/>
      </p:ext>
    </p:extLst>
  </p:cmAuthor>
  <p:cmAuthor id="2" name="David BONNET" initials="DB" lastIdx="1" clrIdx="1">
    <p:extLst>
      <p:ext uri="{19B8F6BF-5375-455C-9EA6-DF929625EA0E}">
        <p15:presenceInfo xmlns:p15="http://schemas.microsoft.com/office/powerpoint/2012/main" userId="8162f3072c0077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0000FF"/>
    <a:srgbClr val="092E6F"/>
    <a:srgbClr val="042C71"/>
    <a:srgbClr val="FF6600"/>
    <a:srgbClr val="004084"/>
    <a:srgbClr val="0063D0"/>
    <a:srgbClr val="E45D1A"/>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89388" autoAdjust="0"/>
  </p:normalViewPr>
  <p:slideViewPr>
    <p:cSldViewPr snapToGrid="0" snapToObjects="1" showGuides="1">
      <p:cViewPr varScale="1">
        <p:scale>
          <a:sx n="97" d="100"/>
          <a:sy n="97" d="100"/>
        </p:scale>
        <p:origin x="874" y="77"/>
      </p:cViewPr>
      <p:guideLst>
        <p:guide orient="horz" pos="2187"/>
        <p:guide pos="2880"/>
        <p:guide orient="horz" pos="1597"/>
      </p:guideLst>
    </p:cSldViewPr>
  </p:slideViewPr>
  <p:notesTextViewPr>
    <p:cViewPr>
      <p:scale>
        <a:sx n="100" d="100"/>
        <a:sy n="100" d="100"/>
      </p:scale>
      <p:origin x="0" y="0"/>
    </p:cViewPr>
  </p:notesTextViewPr>
  <p:notesViewPr>
    <p:cSldViewPr snapToGrid="0" snapToObjects="1">
      <p:cViewPr varScale="1">
        <p:scale>
          <a:sx n="54" d="100"/>
          <a:sy n="54" d="100"/>
        </p:scale>
        <p:origin x="3341"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J88148\Documents\STORM\00.%20Direction%20Strat&#233;gie\07.%20PAC\00.%20Dynamique%20de%20ventes\Dynamique%20de%20vent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2"/>
          <c:order val="2"/>
          <c:tx>
            <c:strRef>
              <c:f>Feuil1!$A$4</c:f>
              <c:strCache>
                <c:ptCount val="1"/>
                <c:pt idx="0">
                  <c:v>PAC air-air &lt;17,5kW</c:v>
                </c:pt>
              </c:strCache>
            </c:strRef>
          </c:tx>
          <c:spPr>
            <a:solidFill>
              <a:schemeClr val="accent3"/>
            </a:solidFill>
            <a:ln>
              <a:noFill/>
            </a:ln>
            <a:effectLst/>
          </c:spPr>
          <c:invertIfNegative val="0"/>
          <c:cat>
            <c:numRef>
              <c:f>Feuil1!$B$1:$T$1</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Feuil1!$B$4:$T$4</c:f>
              <c:numCache>
                <c:formatCode>_-* #\ ##0\ _€_-;\-* #\ ##0\ _€_-;_-* "-"??\ _€_-;_-@_-</c:formatCode>
                <c:ptCount val="19"/>
                <c:pt idx="0">
                  <c:v>197500</c:v>
                </c:pt>
                <c:pt idx="1">
                  <c:v>277000</c:v>
                </c:pt>
                <c:pt idx="2">
                  <c:v>544000</c:v>
                </c:pt>
                <c:pt idx="3">
                  <c:v>302608</c:v>
                </c:pt>
                <c:pt idx="4">
                  <c:v>403255</c:v>
                </c:pt>
                <c:pt idx="5">
                  <c:v>505103</c:v>
                </c:pt>
                <c:pt idx="6">
                  <c:v>382877</c:v>
                </c:pt>
                <c:pt idx="7">
                  <c:v>331782</c:v>
                </c:pt>
                <c:pt idx="8">
                  <c:v>378719</c:v>
                </c:pt>
                <c:pt idx="9">
                  <c:v>360829</c:v>
                </c:pt>
                <c:pt idx="10">
                  <c:v>333775</c:v>
                </c:pt>
                <c:pt idx="11">
                  <c:v>352769</c:v>
                </c:pt>
                <c:pt idx="12">
                  <c:v>346037</c:v>
                </c:pt>
                <c:pt idx="13">
                  <c:v>399657</c:v>
                </c:pt>
                <c:pt idx="14">
                  <c:v>447452</c:v>
                </c:pt>
                <c:pt idx="15">
                  <c:v>483912</c:v>
                </c:pt>
                <c:pt idx="16">
                  <c:v>571140</c:v>
                </c:pt>
                <c:pt idx="17">
                  <c:v>728433</c:v>
                </c:pt>
                <c:pt idx="18">
                  <c:v>812404</c:v>
                </c:pt>
              </c:numCache>
            </c:numRef>
          </c:val>
          <c:extLst>
            <c:ext xmlns:c16="http://schemas.microsoft.com/office/drawing/2014/chart" uri="{C3380CC4-5D6E-409C-BE32-E72D297353CC}">
              <c16:uniqueId val="{00000000-4F9E-46CE-880D-1BC1C8A9E463}"/>
            </c:ext>
          </c:extLst>
        </c:ser>
        <c:ser>
          <c:idx val="5"/>
          <c:order val="5"/>
          <c:tx>
            <c:strRef>
              <c:f>Feuil1!$A$8</c:f>
              <c:strCache>
                <c:ptCount val="1"/>
                <c:pt idx="0">
                  <c:v>PAC air-eau</c:v>
                </c:pt>
              </c:strCache>
            </c:strRef>
          </c:tx>
          <c:spPr>
            <a:solidFill>
              <a:schemeClr val="accent1"/>
            </a:solidFill>
            <a:ln>
              <a:noFill/>
            </a:ln>
            <a:effectLst/>
          </c:spPr>
          <c:invertIfNegative val="0"/>
          <c:cat>
            <c:numRef>
              <c:f>Feuil1!$B$1:$T$1</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Feuil1!$B$8:$T$8</c:f>
              <c:numCache>
                <c:formatCode>_-* #\ ##0\ _€_-;\-* #\ ##0\ _€_-;_-* "-"??\ _€_-;_-@_-</c:formatCode>
                <c:ptCount val="19"/>
                <c:pt idx="0">
                  <c:v>4400</c:v>
                </c:pt>
                <c:pt idx="1">
                  <c:v>4700</c:v>
                </c:pt>
                <c:pt idx="2">
                  <c:v>5600</c:v>
                </c:pt>
                <c:pt idx="3">
                  <c:v>12000</c:v>
                </c:pt>
                <c:pt idx="4">
                  <c:v>36234</c:v>
                </c:pt>
                <c:pt idx="5">
                  <c:v>51487</c:v>
                </c:pt>
                <c:pt idx="6">
                  <c:v>120356</c:v>
                </c:pt>
                <c:pt idx="7">
                  <c:v>92192</c:v>
                </c:pt>
                <c:pt idx="8">
                  <c:v>53854</c:v>
                </c:pt>
                <c:pt idx="9">
                  <c:v>55299</c:v>
                </c:pt>
                <c:pt idx="10">
                  <c:v>52779</c:v>
                </c:pt>
                <c:pt idx="11">
                  <c:v>53925</c:v>
                </c:pt>
                <c:pt idx="12">
                  <c:v>69671</c:v>
                </c:pt>
                <c:pt idx="13">
                  <c:v>75273</c:v>
                </c:pt>
                <c:pt idx="14">
                  <c:v>74595</c:v>
                </c:pt>
                <c:pt idx="15">
                  <c:v>83364</c:v>
                </c:pt>
                <c:pt idx="16">
                  <c:v>96024</c:v>
                </c:pt>
                <c:pt idx="17">
                  <c:v>176220</c:v>
                </c:pt>
                <c:pt idx="18">
                  <c:v>175222</c:v>
                </c:pt>
              </c:numCache>
            </c:numRef>
          </c:val>
          <c:extLst>
            <c:ext xmlns:c16="http://schemas.microsoft.com/office/drawing/2014/chart" uri="{C3380CC4-5D6E-409C-BE32-E72D297353CC}">
              <c16:uniqueId val="{00000001-4F9E-46CE-880D-1BC1C8A9E463}"/>
            </c:ext>
          </c:extLst>
        </c:ser>
        <c:ser>
          <c:idx val="8"/>
          <c:order val="8"/>
          <c:tx>
            <c:strRef>
              <c:f>Feuil1!$A$11</c:f>
              <c:strCache>
                <c:ptCount val="1"/>
                <c:pt idx="0">
                  <c:v>PAC géothermique</c:v>
                </c:pt>
              </c:strCache>
            </c:strRef>
          </c:tx>
          <c:spPr>
            <a:solidFill>
              <a:srgbClr val="92D050"/>
            </a:solidFill>
            <a:ln>
              <a:noFill/>
            </a:ln>
            <a:effectLst/>
          </c:spPr>
          <c:invertIfNegative val="0"/>
          <c:cat>
            <c:numRef>
              <c:f>Feuil1!$B$1:$T$1</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Feuil1!$B$11:$T$11</c:f>
              <c:numCache>
                <c:formatCode>_-* #\ ##0\ _€_-;\-* #\ ##0\ _€_-;_-* "-"??\ _€_-;_-@_-</c:formatCode>
                <c:ptCount val="19"/>
                <c:pt idx="0">
                  <c:v>8000</c:v>
                </c:pt>
                <c:pt idx="1">
                  <c:v>9000</c:v>
                </c:pt>
                <c:pt idx="2">
                  <c:v>11700</c:v>
                </c:pt>
                <c:pt idx="3">
                  <c:v>13200</c:v>
                </c:pt>
                <c:pt idx="4">
                  <c:v>18450</c:v>
                </c:pt>
                <c:pt idx="5">
                  <c:v>18600</c:v>
                </c:pt>
                <c:pt idx="6">
                  <c:v>19430</c:v>
                </c:pt>
                <c:pt idx="7">
                  <c:v>14349</c:v>
                </c:pt>
                <c:pt idx="8">
                  <c:v>8957</c:v>
                </c:pt>
                <c:pt idx="9">
                  <c:v>7762</c:v>
                </c:pt>
                <c:pt idx="10">
                  <c:v>6448</c:v>
                </c:pt>
                <c:pt idx="11">
                  <c:v>4924</c:v>
                </c:pt>
                <c:pt idx="12">
                  <c:v>3249</c:v>
                </c:pt>
                <c:pt idx="13">
                  <c:v>3079</c:v>
                </c:pt>
                <c:pt idx="14">
                  <c:v>2700</c:v>
                </c:pt>
                <c:pt idx="15">
                  <c:v>2489</c:v>
                </c:pt>
                <c:pt idx="16">
                  <c:v>2375</c:v>
                </c:pt>
                <c:pt idx="17">
                  <c:v>2582</c:v>
                </c:pt>
                <c:pt idx="18">
                  <c:v>2466</c:v>
                </c:pt>
              </c:numCache>
            </c:numRef>
          </c:val>
          <c:extLst>
            <c:ext xmlns:c16="http://schemas.microsoft.com/office/drawing/2014/chart" uri="{C3380CC4-5D6E-409C-BE32-E72D297353CC}">
              <c16:uniqueId val="{00000002-4F9E-46CE-880D-1BC1C8A9E463}"/>
            </c:ext>
          </c:extLst>
        </c:ser>
        <c:ser>
          <c:idx val="9"/>
          <c:order val="9"/>
          <c:tx>
            <c:strRef>
              <c:f>Feuil1!$A$12</c:f>
              <c:strCache>
                <c:ptCount val="1"/>
                <c:pt idx="0">
                  <c:v>PAC hybrides</c:v>
                </c:pt>
              </c:strCache>
            </c:strRef>
          </c:tx>
          <c:spPr>
            <a:solidFill>
              <a:schemeClr val="tx1">
                <a:lumMod val="65000"/>
                <a:lumOff val="35000"/>
              </a:schemeClr>
            </a:solidFill>
            <a:ln>
              <a:noFill/>
            </a:ln>
            <a:effectLst/>
          </c:spPr>
          <c:invertIfNegative val="0"/>
          <c:cat>
            <c:numRef>
              <c:f>Feuil1!$B$1:$T$1</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Feuil1!$B$12:$T$12</c:f>
              <c:numCache>
                <c:formatCode>General</c:formatCode>
                <c:ptCount val="19"/>
                <c:pt idx="12" formatCode="_-* #\ ##0\ _€_-;\-* #\ ##0\ _€_-;_-* &quot;-&quot;??\ _€_-;_-@_-">
                  <c:v>2100</c:v>
                </c:pt>
                <c:pt idx="13" formatCode="_-* #\ ##0\ _€_-;\-* #\ ##0\ _€_-;_-* &quot;-&quot;??\ _€_-;_-@_-">
                  <c:v>2500</c:v>
                </c:pt>
                <c:pt idx="14" formatCode="_-* #\ ##0\ _€_-;\-* #\ ##0\ _€_-;_-* &quot;-&quot;??\ _€_-;_-@_-">
                  <c:v>2700</c:v>
                </c:pt>
                <c:pt idx="15" formatCode="_-* #\ ##0\ _€_-;\-* #\ ##0\ _€_-;_-* &quot;-&quot;??\ _€_-;_-@_-">
                  <c:v>2900</c:v>
                </c:pt>
                <c:pt idx="16" formatCode="_-* #\ ##0\ _€_-;\-* #\ ##0\ _€_-;_-* &quot;-&quot;??\ _€_-;_-@_-">
                  <c:v>2850</c:v>
                </c:pt>
                <c:pt idx="17" formatCode="_-* #\ ##0\ _€_-;\-* #\ ##0\ _€_-;_-* &quot;-&quot;??\ _€_-;_-@_-">
                  <c:v>4300</c:v>
                </c:pt>
                <c:pt idx="18">
                  <c:v>3700</c:v>
                </c:pt>
              </c:numCache>
            </c:numRef>
          </c:val>
          <c:extLst>
            <c:ext xmlns:c16="http://schemas.microsoft.com/office/drawing/2014/chart" uri="{C3380CC4-5D6E-409C-BE32-E72D297353CC}">
              <c16:uniqueId val="{00000003-4F9E-46CE-880D-1BC1C8A9E463}"/>
            </c:ext>
          </c:extLst>
        </c:ser>
        <c:ser>
          <c:idx val="10"/>
          <c:order val="10"/>
          <c:tx>
            <c:strRef>
              <c:f>Feuil1!$A$13</c:f>
              <c:strCache>
                <c:ptCount val="1"/>
                <c:pt idx="0">
                  <c:v>Chauffe-eau thermodynamique</c:v>
                </c:pt>
              </c:strCache>
            </c:strRef>
          </c:tx>
          <c:spPr>
            <a:solidFill>
              <a:schemeClr val="accent4"/>
            </a:solidFill>
            <a:ln>
              <a:noFill/>
            </a:ln>
            <a:effectLst/>
          </c:spPr>
          <c:invertIfNegative val="0"/>
          <c:cat>
            <c:numRef>
              <c:f>Feuil1!$B$1:$T$1</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Feuil1!$B$13:$T$13</c:f>
              <c:numCache>
                <c:formatCode>_-* #\ ##0\ _€_-;\-* #\ ##0\ _€_-;_-* "-"??\ _€_-;_-@_-</c:formatCode>
                <c:ptCount val="19"/>
                <c:pt idx="0">
                  <c:v>0</c:v>
                </c:pt>
                <c:pt idx="1">
                  <c:v>0</c:v>
                </c:pt>
                <c:pt idx="2">
                  <c:v>0</c:v>
                </c:pt>
                <c:pt idx="3">
                  <c:v>0</c:v>
                </c:pt>
                <c:pt idx="4">
                  <c:v>0</c:v>
                </c:pt>
                <c:pt idx="5">
                  <c:v>0</c:v>
                </c:pt>
                <c:pt idx="6">
                  <c:v>5400</c:v>
                </c:pt>
                <c:pt idx="7">
                  <c:v>4765</c:v>
                </c:pt>
                <c:pt idx="8">
                  <c:v>20844</c:v>
                </c:pt>
                <c:pt idx="9">
                  <c:v>26665</c:v>
                </c:pt>
                <c:pt idx="10">
                  <c:v>34900</c:v>
                </c:pt>
                <c:pt idx="11">
                  <c:v>45950</c:v>
                </c:pt>
                <c:pt idx="12">
                  <c:v>72539</c:v>
                </c:pt>
                <c:pt idx="13">
                  <c:v>76250</c:v>
                </c:pt>
                <c:pt idx="14">
                  <c:v>80753</c:v>
                </c:pt>
                <c:pt idx="15">
                  <c:v>88891</c:v>
                </c:pt>
                <c:pt idx="16">
                  <c:v>103331</c:v>
                </c:pt>
                <c:pt idx="17">
                  <c:v>116929</c:v>
                </c:pt>
                <c:pt idx="18">
                  <c:v>110320</c:v>
                </c:pt>
              </c:numCache>
            </c:numRef>
          </c:val>
          <c:extLst>
            <c:ext xmlns:c16="http://schemas.microsoft.com/office/drawing/2014/chart" uri="{C3380CC4-5D6E-409C-BE32-E72D297353CC}">
              <c16:uniqueId val="{00000004-4F9E-46CE-880D-1BC1C8A9E463}"/>
            </c:ext>
          </c:extLst>
        </c:ser>
        <c:dLbls>
          <c:showLegendKey val="0"/>
          <c:showVal val="0"/>
          <c:showCatName val="0"/>
          <c:showSerName val="0"/>
          <c:showPercent val="0"/>
          <c:showBubbleSize val="0"/>
        </c:dLbls>
        <c:gapWidth val="150"/>
        <c:overlap val="100"/>
        <c:axId val="581693840"/>
        <c:axId val="581688592"/>
        <c:extLst>
          <c:ext xmlns:c15="http://schemas.microsoft.com/office/drawing/2012/chart" uri="{02D57815-91ED-43cb-92C2-25804820EDAC}">
            <c15:filteredBarSeries>
              <c15:ser>
                <c:idx val="0"/>
                <c:order val="0"/>
                <c:tx>
                  <c:strRef>
                    <c:extLst>
                      <c:ext uri="{02D57815-91ED-43cb-92C2-25804820EDAC}">
                        <c15:formulaRef>
                          <c15:sqref>Feuil1!$A$2</c15:sqref>
                        </c15:formulaRef>
                      </c:ext>
                    </c:extLst>
                    <c:strCache>
                      <c:ptCount val="1"/>
                      <c:pt idx="0">
                        <c:v>PAC air-air multi &lt;17,5 kW</c:v>
                      </c:pt>
                    </c:strCache>
                  </c:strRef>
                </c:tx>
                <c:spPr>
                  <a:solidFill>
                    <a:schemeClr val="accent1"/>
                  </a:solidFill>
                  <a:ln>
                    <a:noFill/>
                  </a:ln>
                  <a:effectLst/>
                </c:spPr>
                <c:invertIfNegative val="0"/>
                <c:cat>
                  <c:numRef>
                    <c:extLst>
                      <c:ex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c:ext uri="{02D57815-91ED-43cb-92C2-25804820EDAC}">
                        <c15:formulaRef>
                          <c15:sqref>Feuil1!$B$2:$T$2</c15:sqref>
                        </c15:formulaRef>
                      </c:ext>
                    </c:extLst>
                    <c:numCache>
                      <c:formatCode>_-* #\ ##0\ _€_-;\-* #\ ##0\ _€_-;_-* "-"??\ _€_-;_-@_-</c:formatCode>
                      <c:ptCount val="19"/>
                      <c:pt idx="0">
                        <c:v>37000</c:v>
                      </c:pt>
                      <c:pt idx="1">
                        <c:v>50700</c:v>
                      </c:pt>
                      <c:pt idx="2">
                        <c:v>104000</c:v>
                      </c:pt>
                      <c:pt idx="3">
                        <c:v>63554</c:v>
                      </c:pt>
                      <c:pt idx="4">
                        <c:v>132670</c:v>
                      </c:pt>
                      <c:pt idx="5">
                        <c:v>189200</c:v>
                      </c:pt>
                      <c:pt idx="6">
                        <c:v>145817</c:v>
                      </c:pt>
                      <c:pt idx="7">
                        <c:v>100523</c:v>
                      </c:pt>
                      <c:pt idx="8">
                        <c:v>100130</c:v>
                      </c:pt>
                      <c:pt idx="9">
                        <c:v>93614</c:v>
                      </c:pt>
                      <c:pt idx="10">
                        <c:v>78287</c:v>
                      </c:pt>
                      <c:pt idx="11">
                        <c:v>79459</c:v>
                      </c:pt>
                      <c:pt idx="12">
                        <c:v>77290</c:v>
                      </c:pt>
                      <c:pt idx="13">
                        <c:v>88311</c:v>
                      </c:pt>
                      <c:pt idx="14">
                        <c:v>108088</c:v>
                      </c:pt>
                      <c:pt idx="15">
                        <c:v>119168</c:v>
                      </c:pt>
                      <c:pt idx="16">
                        <c:v>147410</c:v>
                      </c:pt>
                      <c:pt idx="17">
                        <c:v>199000</c:v>
                      </c:pt>
                      <c:pt idx="18">
                        <c:v>240195</c:v>
                      </c:pt>
                    </c:numCache>
                  </c:numRef>
                </c:val>
                <c:extLst>
                  <c:ext xmlns:c16="http://schemas.microsoft.com/office/drawing/2014/chart" uri="{C3380CC4-5D6E-409C-BE32-E72D297353CC}">
                    <c16:uniqueId val="{00000005-4F9E-46CE-880D-1BC1C8A9E463}"/>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Feuil1!$A$3</c15:sqref>
                        </c15:formulaRef>
                      </c:ext>
                    </c:extLst>
                    <c:strCache>
                      <c:ptCount val="1"/>
                      <c:pt idx="0">
                        <c:v>PAC air-air mono &lt;17,5 kW</c:v>
                      </c:pt>
                    </c:strCache>
                  </c:strRef>
                </c:tx>
                <c:spPr>
                  <a:solidFill>
                    <a:schemeClr val="accent2"/>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Feuil1!$B$3:$T$3</c15:sqref>
                        </c15:formulaRef>
                      </c:ext>
                    </c:extLst>
                    <c:numCache>
                      <c:formatCode>_-* #\ ##0\ _€_-;\-* #\ ##0\ _€_-;_-* "-"??\ _€_-;_-@_-</c:formatCode>
                      <c:ptCount val="19"/>
                      <c:pt idx="0">
                        <c:v>160500</c:v>
                      </c:pt>
                      <c:pt idx="1">
                        <c:v>226300</c:v>
                      </c:pt>
                      <c:pt idx="2">
                        <c:v>440000</c:v>
                      </c:pt>
                      <c:pt idx="3">
                        <c:v>239054</c:v>
                      </c:pt>
                      <c:pt idx="4">
                        <c:v>270585</c:v>
                      </c:pt>
                      <c:pt idx="5">
                        <c:v>315903</c:v>
                      </c:pt>
                      <c:pt idx="6">
                        <c:v>237060</c:v>
                      </c:pt>
                      <c:pt idx="7">
                        <c:v>231259</c:v>
                      </c:pt>
                      <c:pt idx="8">
                        <c:v>278589</c:v>
                      </c:pt>
                      <c:pt idx="9">
                        <c:v>267215</c:v>
                      </c:pt>
                      <c:pt idx="10">
                        <c:v>255488</c:v>
                      </c:pt>
                      <c:pt idx="11">
                        <c:v>273310</c:v>
                      </c:pt>
                      <c:pt idx="12">
                        <c:v>268747</c:v>
                      </c:pt>
                      <c:pt idx="13">
                        <c:v>311346</c:v>
                      </c:pt>
                      <c:pt idx="14">
                        <c:v>339364</c:v>
                      </c:pt>
                      <c:pt idx="15">
                        <c:v>364744</c:v>
                      </c:pt>
                      <c:pt idx="16">
                        <c:v>423730</c:v>
                      </c:pt>
                      <c:pt idx="17">
                        <c:v>529433</c:v>
                      </c:pt>
                      <c:pt idx="18">
                        <c:v>572209</c:v>
                      </c:pt>
                    </c:numCache>
                  </c:numRef>
                </c:val>
                <c:extLst xmlns:c15="http://schemas.microsoft.com/office/drawing/2012/chart">
                  <c:ext xmlns:c16="http://schemas.microsoft.com/office/drawing/2014/chart" uri="{C3380CC4-5D6E-409C-BE32-E72D297353CC}">
                    <c16:uniqueId val="{00000006-4F9E-46CE-880D-1BC1C8A9E46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Feuil1!$A$6</c15:sqref>
                        </c15:formulaRef>
                      </c:ext>
                    </c:extLst>
                    <c:strCache>
                      <c:ptCount val="1"/>
                      <c:pt idx="0">
                        <c:v>PAC air-air 30% (convention AFPAC) chauffage</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Feuil1!$B$6:$T$6</c15:sqref>
                        </c15:formulaRef>
                      </c:ext>
                    </c:extLst>
                    <c:numCache>
                      <c:formatCode>_-* #\ ##0\ _€_-;\-* #\ ##0\ _€_-;_-* "-"??\ _€_-;_-@_-</c:formatCode>
                      <c:ptCount val="19"/>
                      <c:pt idx="0">
                        <c:v>44992.5</c:v>
                      </c:pt>
                      <c:pt idx="1">
                        <c:v>63085.5</c:v>
                      </c:pt>
                      <c:pt idx="2">
                        <c:v>123960</c:v>
                      </c:pt>
                      <c:pt idx="3">
                        <c:v>69040.11</c:v>
                      </c:pt>
                      <c:pt idx="4">
                        <c:v>92722.425000000003</c:v>
                      </c:pt>
                      <c:pt idx="5">
                        <c:v>116486.175</c:v>
                      </c:pt>
                      <c:pt idx="6">
                        <c:v>88334.579999999987</c:v>
                      </c:pt>
                      <c:pt idx="7">
                        <c:v>76158.794999999998</c:v>
                      </c:pt>
                      <c:pt idx="8">
                        <c:v>86713.724999999991</c:v>
                      </c:pt>
                      <c:pt idx="9">
                        <c:v>82590.735000000001</c:v>
                      </c:pt>
                      <c:pt idx="10">
                        <c:v>76273.679999999993</c:v>
                      </c:pt>
                      <c:pt idx="11">
                        <c:v>80564.91</c:v>
                      </c:pt>
                      <c:pt idx="12">
                        <c:v>79017.675000000003</c:v>
                      </c:pt>
                      <c:pt idx="13">
                        <c:v>91247.489999999991</c:v>
                      </c:pt>
                      <c:pt idx="14">
                        <c:v>102298.02</c:v>
                      </c:pt>
                      <c:pt idx="15">
                        <c:v>110667.72</c:v>
                      </c:pt>
                      <c:pt idx="16">
                        <c:v>130717.65</c:v>
                      </c:pt>
                      <c:pt idx="17">
                        <c:v>166882.42499999999</c:v>
                      </c:pt>
                      <c:pt idx="18">
                        <c:v>186393.82499999998</c:v>
                      </c:pt>
                    </c:numCache>
                  </c:numRef>
                </c:val>
                <c:extLst xmlns:c15="http://schemas.microsoft.com/office/drawing/2012/chart">
                  <c:ext xmlns:c16="http://schemas.microsoft.com/office/drawing/2014/chart" uri="{C3380CC4-5D6E-409C-BE32-E72D297353CC}">
                    <c16:uniqueId val="{00000007-4F9E-46CE-880D-1BC1C8A9E463}"/>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Feuil1!$A$7</c15:sqref>
                        </c15:formulaRef>
                      </c:ext>
                    </c:extLst>
                    <c:strCache>
                      <c:ptCount val="1"/>
                      <c:pt idx="0">
                        <c:v>PAC air-air 70% (convention AFPAC)</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Feuil1!$B$7:$T$7</c15:sqref>
                        </c15:formulaRef>
                      </c:ext>
                    </c:extLst>
                    <c:numCache>
                      <c:formatCode>_-* #\ ##0\ _€_-;\-* #\ ##0\ _€_-;_-* "-"??\ _€_-;_-@_-</c:formatCode>
                      <c:ptCount val="19"/>
                      <c:pt idx="0">
                        <c:v>104982.5</c:v>
                      </c:pt>
                      <c:pt idx="1">
                        <c:v>147199.5</c:v>
                      </c:pt>
                      <c:pt idx="2">
                        <c:v>289240</c:v>
                      </c:pt>
                      <c:pt idx="3">
                        <c:v>161093.59</c:v>
                      </c:pt>
                      <c:pt idx="4">
                        <c:v>216352.32499999998</c:v>
                      </c:pt>
                      <c:pt idx="5">
                        <c:v>271801.07500000001</c:v>
                      </c:pt>
                      <c:pt idx="6">
                        <c:v>206114.01999999996</c:v>
                      </c:pt>
                      <c:pt idx="7">
                        <c:v>177703.85500000001</c:v>
                      </c:pt>
                      <c:pt idx="8">
                        <c:v>202332.02499999999</c:v>
                      </c:pt>
                      <c:pt idx="9">
                        <c:v>192711.715</c:v>
                      </c:pt>
                      <c:pt idx="10">
                        <c:v>177971.91999999998</c:v>
                      </c:pt>
                      <c:pt idx="11">
                        <c:v>187984.79</c:v>
                      </c:pt>
                      <c:pt idx="12">
                        <c:v>184374.57499999998</c:v>
                      </c:pt>
                      <c:pt idx="13">
                        <c:v>212910.80999999997</c:v>
                      </c:pt>
                      <c:pt idx="14">
                        <c:v>238695.38</c:v>
                      </c:pt>
                      <c:pt idx="15">
                        <c:v>258224.68</c:v>
                      </c:pt>
                      <c:pt idx="16">
                        <c:v>305007.84999999998</c:v>
                      </c:pt>
                      <c:pt idx="17">
                        <c:v>389392.32499999995</c:v>
                      </c:pt>
                      <c:pt idx="18">
                        <c:v>434918.92499999999</c:v>
                      </c:pt>
                    </c:numCache>
                  </c:numRef>
                </c:val>
                <c:extLst xmlns:c15="http://schemas.microsoft.com/office/drawing/2012/chart">
                  <c:ext xmlns:c16="http://schemas.microsoft.com/office/drawing/2014/chart" uri="{C3380CC4-5D6E-409C-BE32-E72D297353CC}">
                    <c16:uniqueId val="{00000008-4F9E-46CE-880D-1BC1C8A9E463}"/>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Feuil1!$A$9</c15:sqref>
                        </c15:formulaRef>
                      </c:ext>
                    </c:extLst>
                    <c:strCache>
                      <c:ptCount val="1"/>
                      <c:pt idx="0">
                        <c:v>PAC air-eau monobloc</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Feuil1!$B$9:$T$9</c15:sqref>
                        </c15:formulaRef>
                      </c:ext>
                    </c:extLst>
                    <c:numCache>
                      <c:formatCode>General</c:formatCode>
                      <c:ptCount val="19"/>
                      <c:pt idx="10" formatCode="_-* #\ ##0\ _€_-;\-* #\ ##0\ _€_-;_-* &quot;-&quot;??\ _€_-;_-@_-">
                        <c:v>8585</c:v>
                      </c:pt>
                      <c:pt idx="11" formatCode="_-* #\ ##0\ _€_-;\-* #\ ##0\ _€_-;_-* &quot;-&quot;??\ _€_-;_-@_-">
                        <c:v>7279</c:v>
                      </c:pt>
                      <c:pt idx="12" formatCode="_-* #\ ##0\ _€_-;\-* #\ ##0\ _€_-;_-* &quot;-&quot;??\ _€_-;_-@_-">
                        <c:v>7345</c:v>
                      </c:pt>
                      <c:pt idx="13" formatCode="_-* #\ ##0\ _€_-;\-* #\ ##0\ _€_-;_-* &quot;-&quot;??\ _€_-;_-@_-">
                        <c:v>7767</c:v>
                      </c:pt>
                      <c:pt idx="14" formatCode="_-* #\ ##0\ _€_-;\-* #\ ##0\ _€_-;_-* &quot;-&quot;??\ _€_-;_-@_-">
                        <c:v>7046</c:v>
                      </c:pt>
                      <c:pt idx="15" formatCode="_-* #\ ##0\ _€_-;\-* #\ ##0\ _€_-;_-* &quot;-&quot;??\ _€_-;_-@_-">
                        <c:v>7824</c:v>
                      </c:pt>
                      <c:pt idx="16" formatCode="_-* #\ ##0\ _€_-;\-* #\ ##0\ _€_-;_-* &quot;-&quot;??\ _€_-;_-@_-">
                        <c:v>8166</c:v>
                      </c:pt>
                      <c:pt idx="17" formatCode="_-* #\ ##0\ _€_-;\-* #\ ##0\ _€_-;_-* &quot;-&quot;??\ _€_-;_-@_-">
                        <c:v>13471</c:v>
                      </c:pt>
                      <c:pt idx="18" formatCode="_-* #\ ##0\ _€_-;\-* #\ ##0\ _€_-;_-* &quot;-&quot;??\ _€_-;_-@_-">
                        <c:v>18114</c:v>
                      </c:pt>
                    </c:numCache>
                  </c:numRef>
                </c:val>
                <c:extLst xmlns:c15="http://schemas.microsoft.com/office/drawing/2012/chart">
                  <c:ext xmlns:c16="http://schemas.microsoft.com/office/drawing/2014/chart" uri="{C3380CC4-5D6E-409C-BE32-E72D297353CC}">
                    <c16:uniqueId val="{00000009-4F9E-46CE-880D-1BC1C8A9E463}"/>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Feuil1!$A$10</c15:sqref>
                        </c15:formulaRef>
                      </c:ext>
                    </c:extLst>
                    <c:strCache>
                      <c:ptCount val="1"/>
                      <c:pt idx="0">
                        <c:v>PAC air-eau bi-bloc</c:v>
                      </c:pt>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Feuil1!$B$10:$T$10</c15:sqref>
                        </c15:formulaRef>
                      </c:ext>
                    </c:extLst>
                    <c:numCache>
                      <c:formatCode>General</c:formatCode>
                      <c:ptCount val="19"/>
                      <c:pt idx="10" formatCode="_-* #\ ##0\ _€_-;\-* #\ ##0\ _€_-;_-* &quot;-&quot;??\ _€_-;_-@_-">
                        <c:v>44194</c:v>
                      </c:pt>
                      <c:pt idx="11" formatCode="_-* #\ ##0\ _€_-;\-* #\ ##0\ _€_-;_-* &quot;-&quot;??\ _€_-;_-@_-">
                        <c:v>46646</c:v>
                      </c:pt>
                      <c:pt idx="12" formatCode="_-* #\ ##0\ _€_-;\-* #\ ##0\ _€_-;_-* &quot;-&quot;??\ _€_-;_-@_-">
                        <c:v>62326</c:v>
                      </c:pt>
                      <c:pt idx="13" formatCode="_-* #\ ##0\ _€_-;\-* #\ ##0\ _€_-;_-* &quot;-&quot;??\ _€_-;_-@_-">
                        <c:v>67506</c:v>
                      </c:pt>
                      <c:pt idx="14" formatCode="_-* #\ ##0\ _€_-;\-* #\ ##0\ _€_-;_-* &quot;-&quot;??\ _€_-;_-@_-">
                        <c:v>67549</c:v>
                      </c:pt>
                      <c:pt idx="15" formatCode="_-* #\ ##0\ _€_-;\-* #\ ##0\ _€_-;_-* &quot;-&quot;??\ _€_-;_-@_-">
                        <c:v>75540</c:v>
                      </c:pt>
                      <c:pt idx="16" formatCode="_-* #\ ##0\ _€_-;\-* #\ ##0\ _€_-;_-* &quot;-&quot;??\ _€_-;_-@_-">
                        <c:v>87858</c:v>
                      </c:pt>
                      <c:pt idx="17" formatCode="_-* #\ ##0\ _€_-;\-* #\ ##0\ _€_-;_-* &quot;-&quot;??\ _€_-;_-@_-">
                        <c:v>162749</c:v>
                      </c:pt>
                      <c:pt idx="18" formatCode="_-* #\ ##0\ _€_-;\-* #\ ##0\ _€_-;_-* &quot;-&quot;??\ _€_-;_-@_-">
                        <c:v>157108</c:v>
                      </c:pt>
                    </c:numCache>
                  </c:numRef>
                </c:val>
                <c:extLst xmlns:c15="http://schemas.microsoft.com/office/drawing/2012/chart">
                  <c:ext xmlns:c16="http://schemas.microsoft.com/office/drawing/2014/chart" uri="{C3380CC4-5D6E-409C-BE32-E72D297353CC}">
                    <c16:uniqueId val="{0000000A-4F9E-46CE-880D-1BC1C8A9E463}"/>
                  </c:ext>
                </c:extLst>
              </c15:ser>
            </c15:filteredBarSeries>
          </c:ext>
        </c:extLst>
      </c:barChart>
      <c:catAx>
        <c:axId val="581693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81688592"/>
        <c:crosses val="autoZero"/>
        <c:auto val="1"/>
        <c:lblAlgn val="ctr"/>
        <c:lblOffset val="100"/>
        <c:noMultiLvlLbl val="0"/>
      </c:catAx>
      <c:valAx>
        <c:axId val="581688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81693840"/>
        <c:crosses val="autoZero"/>
        <c:crossBetween val="between"/>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dispUnitsLbl>
        </c:dispUnits>
      </c:valAx>
      <c:spPr>
        <a:noFill/>
        <a:ln>
          <a:noFill/>
        </a:ln>
        <a:effectLst/>
      </c:spPr>
    </c:plotArea>
    <c:legend>
      <c:legendPos val="b"/>
      <c:layout>
        <c:manualLayout>
          <c:xMode val="edge"/>
          <c:yMode val="edge"/>
          <c:x val="4.1382124744569017E-2"/>
          <c:y val="0.76730940657736513"/>
          <c:w val="0.8943146428378056"/>
          <c:h val="0.2073638889055074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fr-FR" sz="1200" dirty="0"/>
              <a:t>Zoom géothermie</a:t>
            </a:r>
          </a:p>
        </c:rich>
      </c:tx>
      <c:layout>
        <c:manualLayout>
          <c:xMode val="edge"/>
          <c:yMode val="edge"/>
          <c:x val="0.26894149941928741"/>
          <c:y val="2.2485113858863284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0298489335220212"/>
          <c:y val="0.185150850700498"/>
          <c:w val="0.84975291379707574"/>
          <c:h val="0.59873411921429776"/>
        </c:manualLayout>
      </c:layout>
      <c:barChart>
        <c:barDir val="col"/>
        <c:grouping val="stacked"/>
        <c:varyColors val="0"/>
        <c:ser>
          <c:idx val="8"/>
          <c:order val="8"/>
          <c:tx>
            <c:strRef>
              <c:f>Feuil1!$A$11</c:f>
              <c:strCache>
                <c:ptCount val="1"/>
                <c:pt idx="0">
                  <c:v>PAC géothermique</c:v>
                </c:pt>
              </c:strCache>
            </c:strRef>
          </c:tx>
          <c:spPr>
            <a:solidFill>
              <a:srgbClr val="92D050"/>
            </a:solidFill>
            <a:ln>
              <a:noFill/>
            </a:ln>
            <a:effectLst/>
          </c:spPr>
          <c:invertIfNegative val="0"/>
          <c:cat>
            <c:numRef>
              <c:f>Feuil1!$B$1:$T$1</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Feuil1!$B$11:$T$11</c:f>
              <c:numCache>
                <c:formatCode>_-* #\ ##0\ _€_-;\-* #\ ##0\ _€_-;_-* "-"??\ _€_-;_-@_-</c:formatCode>
                <c:ptCount val="19"/>
                <c:pt idx="0">
                  <c:v>8000</c:v>
                </c:pt>
                <c:pt idx="1">
                  <c:v>9000</c:v>
                </c:pt>
                <c:pt idx="2">
                  <c:v>11700</c:v>
                </c:pt>
                <c:pt idx="3">
                  <c:v>13200</c:v>
                </c:pt>
                <c:pt idx="4">
                  <c:v>18450</c:v>
                </c:pt>
                <c:pt idx="5">
                  <c:v>18600</c:v>
                </c:pt>
                <c:pt idx="6">
                  <c:v>19430</c:v>
                </c:pt>
                <c:pt idx="7">
                  <c:v>14349</c:v>
                </c:pt>
                <c:pt idx="8">
                  <c:v>8957</c:v>
                </c:pt>
                <c:pt idx="9">
                  <c:v>7762</c:v>
                </c:pt>
                <c:pt idx="10">
                  <c:v>6448</c:v>
                </c:pt>
                <c:pt idx="11">
                  <c:v>4924</c:v>
                </c:pt>
                <c:pt idx="12">
                  <c:v>3249</c:v>
                </c:pt>
                <c:pt idx="13">
                  <c:v>3079</c:v>
                </c:pt>
                <c:pt idx="14">
                  <c:v>2700</c:v>
                </c:pt>
                <c:pt idx="15">
                  <c:v>2489</c:v>
                </c:pt>
                <c:pt idx="16">
                  <c:v>2375</c:v>
                </c:pt>
                <c:pt idx="17">
                  <c:v>2582</c:v>
                </c:pt>
                <c:pt idx="18">
                  <c:v>2466</c:v>
                </c:pt>
              </c:numCache>
            </c:numRef>
          </c:val>
          <c:extLst>
            <c:ext xmlns:c16="http://schemas.microsoft.com/office/drawing/2014/chart" uri="{C3380CC4-5D6E-409C-BE32-E72D297353CC}">
              <c16:uniqueId val="{00000000-02E1-4B75-9B76-E75061C92FF3}"/>
            </c:ext>
          </c:extLst>
        </c:ser>
        <c:dLbls>
          <c:showLegendKey val="0"/>
          <c:showVal val="0"/>
          <c:showCatName val="0"/>
          <c:showSerName val="0"/>
          <c:showPercent val="0"/>
          <c:showBubbleSize val="0"/>
        </c:dLbls>
        <c:gapWidth val="150"/>
        <c:overlap val="100"/>
        <c:axId val="581693840"/>
        <c:axId val="581688592"/>
        <c:extLst>
          <c:ext xmlns:c15="http://schemas.microsoft.com/office/drawing/2012/chart" uri="{02D57815-91ED-43cb-92C2-25804820EDAC}">
            <c15:filteredBarSeries>
              <c15:ser>
                <c:idx val="0"/>
                <c:order val="0"/>
                <c:tx>
                  <c:strRef>
                    <c:extLst>
                      <c:ext uri="{02D57815-91ED-43cb-92C2-25804820EDAC}">
                        <c15:formulaRef>
                          <c15:sqref>Feuil1!$A$2</c15:sqref>
                        </c15:formulaRef>
                      </c:ext>
                    </c:extLst>
                    <c:strCache>
                      <c:ptCount val="1"/>
                      <c:pt idx="0">
                        <c:v>PAC air-air multi &lt;17,5 kW</c:v>
                      </c:pt>
                    </c:strCache>
                  </c:strRef>
                </c:tx>
                <c:spPr>
                  <a:solidFill>
                    <a:schemeClr val="accent1"/>
                  </a:solidFill>
                  <a:ln>
                    <a:noFill/>
                  </a:ln>
                  <a:effectLst/>
                </c:spPr>
                <c:invertIfNegative val="0"/>
                <c:cat>
                  <c:numRef>
                    <c:extLst>
                      <c:ex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c:ext uri="{02D57815-91ED-43cb-92C2-25804820EDAC}">
                        <c15:formulaRef>
                          <c15:sqref>Feuil1!$B$2:$T$2</c15:sqref>
                        </c15:formulaRef>
                      </c:ext>
                    </c:extLst>
                    <c:numCache>
                      <c:formatCode>_-* #\ ##0\ _€_-;\-* #\ ##0\ _€_-;_-* "-"??\ _€_-;_-@_-</c:formatCode>
                      <c:ptCount val="19"/>
                      <c:pt idx="0">
                        <c:v>37000</c:v>
                      </c:pt>
                      <c:pt idx="1">
                        <c:v>50700</c:v>
                      </c:pt>
                      <c:pt idx="2">
                        <c:v>104000</c:v>
                      </c:pt>
                      <c:pt idx="3">
                        <c:v>63554</c:v>
                      </c:pt>
                      <c:pt idx="4">
                        <c:v>132670</c:v>
                      </c:pt>
                      <c:pt idx="5">
                        <c:v>189200</c:v>
                      </c:pt>
                      <c:pt idx="6">
                        <c:v>145817</c:v>
                      </c:pt>
                      <c:pt idx="7">
                        <c:v>100523</c:v>
                      </c:pt>
                      <c:pt idx="8">
                        <c:v>100130</c:v>
                      </c:pt>
                      <c:pt idx="9">
                        <c:v>93614</c:v>
                      </c:pt>
                      <c:pt idx="10">
                        <c:v>78287</c:v>
                      </c:pt>
                      <c:pt idx="11">
                        <c:v>79459</c:v>
                      </c:pt>
                      <c:pt idx="12">
                        <c:v>77290</c:v>
                      </c:pt>
                      <c:pt idx="13">
                        <c:v>88311</c:v>
                      </c:pt>
                      <c:pt idx="14">
                        <c:v>108088</c:v>
                      </c:pt>
                      <c:pt idx="15">
                        <c:v>119168</c:v>
                      </c:pt>
                      <c:pt idx="16">
                        <c:v>147410</c:v>
                      </c:pt>
                      <c:pt idx="17">
                        <c:v>199000</c:v>
                      </c:pt>
                      <c:pt idx="18">
                        <c:v>240195</c:v>
                      </c:pt>
                    </c:numCache>
                  </c:numRef>
                </c:val>
                <c:extLst>
                  <c:ext xmlns:c16="http://schemas.microsoft.com/office/drawing/2014/chart" uri="{C3380CC4-5D6E-409C-BE32-E72D297353CC}">
                    <c16:uniqueId val="{00000001-02E1-4B75-9B76-E75061C92FF3}"/>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Feuil1!$A$3</c15:sqref>
                        </c15:formulaRef>
                      </c:ext>
                    </c:extLst>
                    <c:strCache>
                      <c:ptCount val="1"/>
                      <c:pt idx="0">
                        <c:v>PAC air-air mono &lt;17,5 kW</c:v>
                      </c:pt>
                    </c:strCache>
                  </c:strRef>
                </c:tx>
                <c:spPr>
                  <a:solidFill>
                    <a:schemeClr val="accent2"/>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Feuil1!$B$3:$T$3</c15:sqref>
                        </c15:formulaRef>
                      </c:ext>
                    </c:extLst>
                    <c:numCache>
                      <c:formatCode>_-* #\ ##0\ _€_-;\-* #\ ##0\ _€_-;_-* "-"??\ _€_-;_-@_-</c:formatCode>
                      <c:ptCount val="19"/>
                      <c:pt idx="0">
                        <c:v>160500</c:v>
                      </c:pt>
                      <c:pt idx="1">
                        <c:v>226300</c:v>
                      </c:pt>
                      <c:pt idx="2">
                        <c:v>440000</c:v>
                      </c:pt>
                      <c:pt idx="3">
                        <c:v>239054</c:v>
                      </c:pt>
                      <c:pt idx="4">
                        <c:v>270585</c:v>
                      </c:pt>
                      <c:pt idx="5">
                        <c:v>315903</c:v>
                      </c:pt>
                      <c:pt idx="6">
                        <c:v>237060</c:v>
                      </c:pt>
                      <c:pt idx="7">
                        <c:v>231259</c:v>
                      </c:pt>
                      <c:pt idx="8">
                        <c:v>278589</c:v>
                      </c:pt>
                      <c:pt idx="9">
                        <c:v>267215</c:v>
                      </c:pt>
                      <c:pt idx="10">
                        <c:v>255488</c:v>
                      </c:pt>
                      <c:pt idx="11">
                        <c:v>273310</c:v>
                      </c:pt>
                      <c:pt idx="12">
                        <c:v>268747</c:v>
                      </c:pt>
                      <c:pt idx="13">
                        <c:v>311346</c:v>
                      </c:pt>
                      <c:pt idx="14">
                        <c:v>339364</c:v>
                      </c:pt>
                      <c:pt idx="15">
                        <c:v>364744</c:v>
                      </c:pt>
                      <c:pt idx="16">
                        <c:v>423730</c:v>
                      </c:pt>
                      <c:pt idx="17">
                        <c:v>529433</c:v>
                      </c:pt>
                      <c:pt idx="18">
                        <c:v>572209</c:v>
                      </c:pt>
                    </c:numCache>
                  </c:numRef>
                </c:val>
                <c:extLst xmlns:c15="http://schemas.microsoft.com/office/drawing/2012/chart">
                  <c:ext xmlns:c16="http://schemas.microsoft.com/office/drawing/2014/chart" uri="{C3380CC4-5D6E-409C-BE32-E72D297353CC}">
                    <c16:uniqueId val="{00000002-02E1-4B75-9B76-E75061C92FF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Feuil1!$A$4</c15:sqref>
                        </c15:formulaRef>
                      </c:ext>
                    </c:extLst>
                    <c:strCache>
                      <c:ptCount val="1"/>
                      <c:pt idx="0">
                        <c:v>PAC air-air &lt;17,5kW</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Feuil1!$B$4:$T$4</c15:sqref>
                        </c15:formulaRef>
                      </c:ext>
                    </c:extLst>
                    <c:numCache>
                      <c:formatCode>_-* #\ ##0\ _€_-;\-* #\ ##0\ _€_-;_-* "-"??\ _€_-;_-@_-</c:formatCode>
                      <c:ptCount val="19"/>
                      <c:pt idx="0">
                        <c:v>197500</c:v>
                      </c:pt>
                      <c:pt idx="1">
                        <c:v>277000</c:v>
                      </c:pt>
                      <c:pt idx="2">
                        <c:v>544000</c:v>
                      </c:pt>
                      <c:pt idx="3">
                        <c:v>302608</c:v>
                      </c:pt>
                      <c:pt idx="4">
                        <c:v>403255</c:v>
                      </c:pt>
                      <c:pt idx="5">
                        <c:v>505103</c:v>
                      </c:pt>
                      <c:pt idx="6">
                        <c:v>382877</c:v>
                      </c:pt>
                      <c:pt idx="7">
                        <c:v>331782</c:v>
                      </c:pt>
                      <c:pt idx="8">
                        <c:v>378719</c:v>
                      </c:pt>
                      <c:pt idx="9">
                        <c:v>360829</c:v>
                      </c:pt>
                      <c:pt idx="10">
                        <c:v>333775</c:v>
                      </c:pt>
                      <c:pt idx="11">
                        <c:v>352769</c:v>
                      </c:pt>
                      <c:pt idx="12">
                        <c:v>346037</c:v>
                      </c:pt>
                      <c:pt idx="13">
                        <c:v>399657</c:v>
                      </c:pt>
                      <c:pt idx="14">
                        <c:v>447452</c:v>
                      </c:pt>
                      <c:pt idx="15">
                        <c:v>483912</c:v>
                      </c:pt>
                      <c:pt idx="16">
                        <c:v>571140</c:v>
                      </c:pt>
                      <c:pt idx="17">
                        <c:v>728433</c:v>
                      </c:pt>
                      <c:pt idx="18">
                        <c:v>812404</c:v>
                      </c:pt>
                    </c:numCache>
                  </c:numRef>
                </c:val>
                <c:extLst xmlns:c15="http://schemas.microsoft.com/office/drawing/2012/chart">
                  <c:ext xmlns:c16="http://schemas.microsoft.com/office/drawing/2014/chart" uri="{C3380CC4-5D6E-409C-BE32-E72D297353CC}">
                    <c16:uniqueId val="{00000003-02E1-4B75-9B76-E75061C92FF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Feuil1!$A$6</c15:sqref>
                        </c15:formulaRef>
                      </c:ext>
                    </c:extLst>
                    <c:strCache>
                      <c:ptCount val="1"/>
                      <c:pt idx="0">
                        <c:v>PAC air-air 30% (convention AFPAC) chauffage</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Feuil1!$B$6:$T$6</c15:sqref>
                        </c15:formulaRef>
                      </c:ext>
                    </c:extLst>
                    <c:numCache>
                      <c:formatCode>_-* #\ ##0\ _€_-;\-* #\ ##0\ _€_-;_-* "-"??\ _€_-;_-@_-</c:formatCode>
                      <c:ptCount val="19"/>
                      <c:pt idx="0">
                        <c:v>44992.5</c:v>
                      </c:pt>
                      <c:pt idx="1">
                        <c:v>63085.5</c:v>
                      </c:pt>
                      <c:pt idx="2">
                        <c:v>123960</c:v>
                      </c:pt>
                      <c:pt idx="3">
                        <c:v>69040.11</c:v>
                      </c:pt>
                      <c:pt idx="4">
                        <c:v>92722.425000000003</c:v>
                      </c:pt>
                      <c:pt idx="5">
                        <c:v>116486.175</c:v>
                      </c:pt>
                      <c:pt idx="6">
                        <c:v>88334.579999999987</c:v>
                      </c:pt>
                      <c:pt idx="7">
                        <c:v>76158.794999999998</c:v>
                      </c:pt>
                      <c:pt idx="8">
                        <c:v>86713.724999999991</c:v>
                      </c:pt>
                      <c:pt idx="9">
                        <c:v>82590.735000000001</c:v>
                      </c:pt>
                      <c:pt idx="10">
                        <c:v>76273.679999999993</c:v>
                      </c:pt>
                      <c:pt idx="11">
                        <c:v>80564.91</c:v>
                      </c:pt>
                      <c:pt idx="12">
                        <c:v>79017.675000000003</c:v>
                      </c:pt>
                      <c:pt idx="13">
                        <c:v>91247.489999999991</c:v>
                      </c:pt>
                      <c:pt idx="14">
                        <c:v>102298.02</c:v>
                      </c:pt>
                      <c:pt idx="15">
                        <c:v>110667.72</c:v>
                      </c:pt>
                      <c:pt idx="16">
                        <c:v>130717.65</c:v>
                      </c:pt>
                      <c:pt idx="17">
                        <c:v>166882.42499999999</c:v>
                      </c:pt>
                      <c:pt idx="18">
                        <c:v>186393.82499999998</c:v>
                      </c:pt>
                    </c:numCache>
                  </c:numRef>
                </c:val>
                <c:extLst xmlns:c15="http://schemas.microsoft.com/office/drawing/2012/chart">
                  <c:ext xmlns:c16="http://schemas.microsoft.com/office/drawing/2014/chart" uri="{C3380CC4-5D6E-409C-BE32-E72D297353CC}">
                    <c16:uniqueId val="{00000004-02E1-4B75-9B76-E75061C92FF3}"/>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Feuil1!$A$7</c15:sqref>
                        </c15:formulaRef>
                      </c:ext>
                    </c:extLst>
                    <c:strCache>
                      <c:ptCount val="1"/>
                      <c:pt idx="0">
                        <c:v>PAC air-air 70% (convention AFPAC)</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Feuil1!$B$7:$T$7</c15:sqref>
                        </c15:formulaRef>
                      </c:ext>
                    </c:extLst>
                    <c:numCache>
                      <c:formatCode>_-* #\ ##0\ _€_-;\-* #\ ##0\ _€_-;_-* "-"??\ _€_-;_-@_-</c:formatCode>
                      <c:ptCount val="19"/>
                      <c:pt idx="0">
                        <c:v>104982.5</c:v>
                      </c:pt>
                      <c:pt idx="1">
                        <c:v>147199.5</c:v>
                      </c:pt>
                      <c:pt idx="2">
                        <c:v>289240</c:v>
                      </c:pt>
                      <c:pt idx="3">
                        <c:v>161093.59</c:v>
                      </c:pt>
                      <c:pt idx="4">
                        <c:v>216352.32499999998</c:v>
                      </c:pt>
                      <c:pt idx="5">
                        <c:v>271801.07500000001</c:v>
                      </c:pt>
                      <c:pt idx="6">
                        <c:v>206114.01999999996</c:v>
                      </c:pt>
                      <c:pt idx="7">
                        <c:v>177703.85500000001</c:v>
                      </c:pt>
                      <c:pt idx="8">
                        <c:v>202332.02499999999</c:v>
                      </c:pt>
                      <c:pt idx="9">
                        <c:v>192711.715</c:v>
                      </c:pt>
                      <c:pt idx="10">
                        <c:v>177971.91999999998</c:v>
                      </c:pt>
                      <c:pt idx="11">
                        <c:v>187984.79</c:v>
                      </c:pt>
                      <c:pt idx="12">
                        <c:v>184374.57499999998</c:v>
                      </c:pt>
                      <c:pt idx="13">
                        <c:v>212910.80999999997</c:v>
                      </c:pt>
                      <c:pt idx="14">
                        <c:v>238695.38</c:v>
                      </c:pt>
                      <c:pt idx="15">
                        <c:v>258224.68</c:v>
                      </c:pt>
                      <c:pt idx="16">
                        <c:v>305007.84999999998</c:v>
                      </c:pt>
                      <c:pt idx="17">
                        <c:v>389392.32499999995</c:v>
                      </c:pt>
                      <c:pt idx="18">
                        <c:v>434918.92499999999</c:v>
                      </c:pt>
                    </c:numCache>
                  </c:numRef>
                </c:val>
                <c:extLst xmlns:c15="http://schemas.microsoft.com/office/drawing/2012/chart">
                  <c:ext xmlns:c16="http://schemas.microsoft.com/office/drawing/2014/chart" uri="{C3380CC4-5D6E-409C-BE32-E72D297353CC}">
                    <c16:uniqueId val="{00000005-02E1-4B75-9B76-E75061C92FF3}"/>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Feuil1!$A$8</c15:sqref>
                        </c15:formulaRef>
                      </c:ext>
                    </c:extLst>
                    <c:strCache>
                      <c:ptCount val="1"/>
                      <c:pt idx="0">
                        <c:v>PAC air-eau</c:v>
                      </c:pt>
                    </c:strCache>
                  </c:strRef>
                </c:tx>
                <c:spPr>
                  <a:solidFill>
                    <a:schemeClr val="accent1"/>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Feuil1!$B$8:$T$8</c15:sqref>
                        </c15:formulaRef>
                      </c:ext>
                    </c:extLst>
                    <c:numCache>
                      <c:formatCode>_-* #\ ##0\ _€_-;\-* #\ ##0\ _€_-;_-* "-"??\ _€_-;_-@_-</c:formatCode>
                      <c:ptCount val="19"/>
                      <c:pt idx="0">
                        <c:v>4400</c:v>
                      </c:pt>
                      <c:pt idx="1">
                        <c:v>4700</c:v>
                      </c:pt>
                      <c:pt idx="2">
                        <c:v>5600</c:v>
                      </c:pt>
                      <c:pt idx="3">
                        <c:v>12000</c:v>
                      </c:pt>
                      <c:pt idx="4">
                        <c:v>36234</c:v>
                      </c:pt>
                      <c:pt idx="5">
                        <c:v>51487</c:v>
                      </c:pt>
                      <c:pt idx="6">
                        <c:v>120356</c:v>
                      </c:pt>
                      <c:pt idx="7">
                        <c:v>92192</c:v>
                      </c:pt>
                      <c:pt idx="8">
                        <c:v>53854</c:v>
                      </c:pt>
                      <c:pt idx="9">
                        <c:v>55299</c:v>
                      </c:pt>
                      <c:pt idx="10">
                        <c:v>52779</c:v>
                      </c:pt>
                      <c:pt idx="11">
                        <c:v>53925</c:v>
                      </c:pt>
                      <c:pt idx="12">
                        <c:v>69671</c:v>
                      </c:pt>
                      <c:pt idx="13">
                        <c:v>75273</c:v>
                      </c:pt>
                      <c:pt idx="14">
                        <c:v>74595</c:v>
                      </c:pt>
                      <c:pt idx="15">
                        <c:v>83364</c:v>
                      </c:pt>
                      <c:pt idx="16">
                        <c:v>96024</c:v>
                      </c:pt>
                      <c:pt idx="17">
                        <c:v>176220</c:v>
                      </c:pt>
                      <c:pt idx="18">
                        <c:v>175222</c:v>
                      </c:pt>
                    </c:numCache>
                  </c:numRef>
                </c:val>
                <c:extLst xmlns:c15="http://schemas.microsoft.com/office/drawing/2012/chart">
                  <c:ext xmlns:c16="http://schemas.microsoft.com/office/drawing/2014/chart" uri="{C3380CC4-5D6E-409C-BE32-E72D297353CC}">
                    <c16:uniqueId val="{00000006-02E1-4B75-9B76-E75061C92FF3}"/>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Feuil1!$A$9</c15:sqref>
                        </c15:formulaRef>
                      </c:ext>
                    </c:extLst>
                    <c:strCache>
                      <c:ptCount val="1"/>
                      <c:pt idx="0">
                        <c:v>PAC air-eau monobloc</c:v>
                      </c:pt>
                    </c:strCache>
                  </c:strRef>
                </c:tx>
                <c:spPr>
                  <a:solidFill>
                    <a:schemeClr val="accent1">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Feuil1!$B$9:$T$9</c15:sqref>
                        </c15:formulaRef>
                      </c:ext>
                    </c:extLst>
                    <c:numCache>
                      <c:formatCode>General</c:formatCode>
                      <c:ptCount val="19"/>
                      <c:pt idx="10" formatCode="_-* #\ ##0\ _€_-;\-* #\ ##0\ _€_-;_-* &quot;-&quot;??\ _€_-;_-@_-">
                        <c:v>8585</c:v>
                      </c:pt>
                      <c:pt idx="11" formatCode="_-* #\ ##0\ _€_-;\-* #\ ##0\ _€_-;_-* &quot;-&quot;??\ _€_-;_-@_-">
                        <c:v>7279</c:v>
                      </c:pt>
                      <c:pt idx="12" formatCode="_-* #\ ##0\ _€_-;\-* #\ ##0\ _€_-;_-* &quot;-&quot;??\ _€_-;_-@_-">
                        <c:v>7345</c:v>
                      </c:pt>
                      <c:pt idx="13" formatCode="_-* #\ ##0\ _€_-;\-* #\ ##0\ _€_-;_-* &quot;-&quot;??\ _€_-;_-@_-">
                        <c:v>7767</c:v>
                      </c:pt>
                      <c:pt idx="14" formatCode="_-* #\ ##0\ _€_-;\-* #\ ##0\ _€_-;_-* &quot;-&quot;??\ _€_-;_-@_-">
                        <c:v>7046</c:v>
                      </c:pt>
                      <c:pt idx="15" formatCode="_-* #\ ##0\ _€_-;\-* #\ ##0\ _€_-;_-* &quot;-&quot;??\ _€_-;_-@_-">
                        <c:v>7824</c:v>
                      </c:pt>
                      <c:pt idx="16" formatCode="_-* #\ ##0\ _€_-;\-* #\ ##0\ _€_-;_-* &quot;-&quot;??\ _€_-;_-@_-">
                        <c:v>8166</c:v>
                      </c:pt>
                      <c:pt idx="17" formatCode="_-* #\ ##0\ _€_-;\-* #\ ##0\ _€_-;_-* &quot;-&quot;??\ _€_-;_-@_-">
                        <c:v>13471</c:v>
                      </c:pt>
                      <c:pt idx="18" formatCode="_-* #\ ##0\ _€_-;\-* #\ ##0\ _€_-;_-* &quot;-&quot;??\ _€_-;_-@_-">
                        <c:v>18114</c:v>
                      </c:pt>
                    </c:numCache>
                  </c:numRef>
                </c:val>
                <c:extLst xmlns:c15="http://schemas.microsoft.com/office/drawing/2012/chart">
                  <c:ext xmlns:c16="http://schemas.microsoft.com/office/drawing/2014/chart" uri="{C3380CC4-5D6E-409C-BE32-E72D297353CC}">
                    <c16:uniqueId val="{00000007-02E1-4B75-9B76-E75061C92FF3}"/>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Feuil1!$A$10</c15:sqref>
                        </c15:formulaRef>
                      </c:ext>
                    </c:extLst>
                    <c:strCache>
                      <c:ptCount val="1"/>
                      <c:pt idx="0">
                        <c:v>PAC air-eau bi-bloc</c:v>
                      </c:pt>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Feuil1!$B$10:$T$10</c15:sqref>
                        </c15:formulaRef>
                      </c:ext>
                    </c:extLst>
                    <c:numCache>
                      <c:formatCode>General</c:formatCode>
                      <c:ptCount val="19"/>
                      <c:pt idx="10" formatCode="_-* #\ ##0\ _€_-;\-* #\ ##0\ _€_-;_-* &quot;-&quot;??\ _€_-;_-@_-">
                        <c:v>44194</c:v>
                      </c:pt>
                      <c:pt idx="11" formatCode="_-* #\ ##0\ _€_-;\-* #\ ##0\ _€_-;_-* &quot;-&quot;??\ _€_-;_-@_-">
                        <c:v>46646</c:v>
                      </c:pt>
                      <c:pt idx="12" formatCode="_-* #\ ##0\ _€_-;\-* #\ ##0\ _€_-;_-* &quot;-&quot;??\ _€_-;_-@_-">
                        <c:v>62326</c:v>
                      </c:pt>
                      <c:pt idx="13" formatCode="_-* #\ ##0\ _€_-;\-* #\ ##0\ _€_-;_-* &quot;-&quot;??\ _€_-;_-@_-">
                        <c:v>67506</c:v>
                      </c:pt>
                      <c:pt idx="14" formatCode="_-* #\ ##0\ _€_-;\-* #\ ##0\ _€_-;_-* &quot;-&quot;??\ _€_-;_-@_-">
                        <c:v>67549</c:v>
                      </c:pt>
                      <c:pt idx="15" formatCode="_-* #\ ##0\ _€_-;\-* #\ ##0\ _€_-;_-* &quot;-&quot;??\ _€_-;_-@_-">
                        <c:v>75540</c:v>
                      </c:pt>
                      <c:pt idx="16" formatCode="_-* #\ ##0\ _€_-;\-* #\ ##0\ _€_-;_-* &quot;-&quot;??\ _€_-;_-@_-">
                        <c:v>87858</c:v>
                      </c:pt>
                      <c:pt idx="17" formatCode="_-* #\ ##0\ _€_-;\-* #\ ##0\ _€_-;_-* &quot;-&quot;??\ _€_-;_-@_-">
                        <c:v>162749</c:v>
                      </c:pt>
                      <c:pt idx="18" formatCode="_-* #\ ##0\ _€_-;\-* #\ ##0\ _€_-;_-* &quot;-&quot;??\ _€_-;_-@_-">
                        <c:v>157108</c:v>
                      </c:pt>
                    </c:numCache>
                  </c:numRef>
                </c:val>
                <c:extLst xmlns:c15="http://schemas.microsoft.com/office/drawing/2012/chart">
                  <c:ext xmlns:c16="http://schemas.microsoft.com/office/drawing/2014/chart" uri="{C3380CC4-5D6E-409C-BE32-E72D297353CC}">
                    <c16:uniqueId val="{00000008-02E1-4B75-9B76-E75061C92FF3}"/>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Feuil1!$A$12</c15:sqref>
                        </c15:formulaRef>
                      </c:ext>
                    </c:extLst>
                    <c:strCache>
                      <c:ptCount val="1"/>
                      <c:pt idx="0">
                        <c:v>PAC hybrides</c:v>
                      </c:pt>
                    </c:strCache>
                  </c:strRef>
                </c:tx>
                <c:spPr>
                  <a:solidFill>
                    <a:schemeClr val="tx1">
                      <a:lumMod val="65000"/>
                      <a:lumOff val="35000"/>
                    </a:schemeClr>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Feuil1!$B$12:$T$12</c15:sqref>
                        </c15:formulaRef>
                      </c:ext>
                    </c:extLst>
                    <c:numCache>
                      <c:formatCode>General</c:formatCode>
                      <c:ptCount val="19"/>
                      <c:pt idx="12" formatCode="_-* #\ ##0\ _€_-;\-* #\ ##0\ _€_-;_-* &quot;-&quot;??\ _€_-;_-@_-">
                        <c:v>2100</c:v>
                      </c:pt>
                      <c:pt idx="13" formatCode="_-* #\ ##0\ _€_-;\-* #\ ##0\ _€_-;_-* &quot;-&quot;??\ _€_-;_-@_-">
                        <c:v>2500</c:v>
                      </c:pt>
                      <c:pt idx="14" formatCode="_-* #\ ##0\ _€_-;\-* #\ ##0\ _€_-;_-* &quot;-&quot;??\ _€_-;_-@_-">
                        <c:v>2700</c:v>
                      </c:pt>
                      <c:pt idx="15" formatCode="_-* #\ ##0\ _€_-;\-* #\ ##0\ _€_-;_-* &quot;-&quot;??\ _€_-;_-@_-">
                        <c:v>2900</c:v>
                      </c:pt>
                      <c:pt idx="16" formatCode="_-* #\ ##0\ _€_-;\-* #\ ##0\ _€_-;_-* &quot;-&quot;??\ _€_-;_-@_-">
                        <c:v>2850</c:v>
                      </c:pt>
                      <c:pt idx="17" formatCode="_-* #\ ##0\ _€_-;\-* #\ ##0\ _€_-;_-* &quot;-&quot;??\ _€_-;_-@_-">
                        <c:v>4300</c:v>
                      </c:pt>
                      <c:pt idx="18">
                        <c:v>3700</c:v>
                      </c:pt>
                    </c:numCache>
                  </c:numRef>
                </c:val>
                <c:extLst xmlns:c15="http://schemas.microsoft.com/office/drawing/2012/chart">
                  <c:ext xmlns:c16="http://schemas.microsoft.com/office/drawing/2014/chart" uri="{C3380CC4-5D6E-409C-BE32-E72D297353CC}">
                    <c16:uniqueId val="{00000009-02E1-4B75-9B76-E75061C92FF3}"/>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Feuil1!$A$13</c15:sqref>
                        </c15:formulaRef>
                      </c:ext>
                    </c:extLst>
                    <c:strCache>
                      <c:ptCount val="1"/>
                      <c:pt idx="0">
                        <c:v>Chauffe-eau thermodynamique</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Feuil1!$B$1:$T$1</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xmlns:c15="http://schemas.microsoft.com/office/drawing/2012/chart">
                      <c:ext xmlns:c15="http://schemas.microsoft.com/office/drawing/2012/chart" uri="{02D57815-91ED-43cb-92C2-25804820EDAC}">
                        <c15:formulaRef>
                          <c15:sqref>Feuil1!$B$13:$T$13</c15:sqref>
                        </c15:formulaRef>
                      </c:ext>
                    </c:extLst>
                    <c:numCache>
                      <c:formatCode>_-* #\ ##0\ _€_-;\-* #\ ##0\ _€_-;_-* "-"??\ _€_-;_-@_-</c:formatCode>
                      <c:ptCount val="19"/>
                      <c:pt idx="0">
                        <c:v>0</c:v>
                      </c:pt>
                      <c:pt idx="1">
                        <c:v>0</c:v>
                      </c:pt>
                      <c:pt idx="2">
                        <c:v>0</c:v>
                      </c:pt>
                      <c:pt idx="3">
                        <c:v>0</c:v>
                      </c:pt>
                      <c:pt idx="4">
                        <c:v>0</c:v>
                      </c:pt>
                      <c:pt idx="5">
                        <c:v>0</c:v>
                      </c:pt>
                      <c:pt idx="6">
                        <c:v>5400</c:v>
                      </c:pt>
                      <c:pt idx="7">
                        <c:v>4765</c:v>
                      </c:pt>
                      <c:pt idx="8">
                        <c:v>20844</c:v>
                      </c:pt>
                      <c:pt idx="9">
                        <c:v>26665</c:v>
                      </c:pt>
                      <c:pt idx="10">
                        <c:v>34900</c:v>
                      </c:pt>
                      <c:pt idx="11">
                        <c:v>45950</c:v>
                      </c:pt>
                      <c:pt idx="12">
                        <c:v>72539</c:v>
                      </c:pt>
                      <c:pt idx="13">
                        <c:v>76250</c:v>
                      </c:pt>
                      <c:pt idx="14">
                        <c:v>80753</c:v>
                      </c:pt>
                      <c:pt idx="15">
                        <c:v>88891</c:v>
                      </c:pt>
                      <c:pt idx="16">
                        <c:v>103331</c:v>
                      </c:pt>
                      <c:pt idx="17">
                        <c:v>116929</c:v>
                      </c:pt>
                      <c:pt idx="18">
                        <c:v>110320</c:v>
                      </c:pt>
                    </c:numCache>
                  </c:numRef>
                </c:val>
                <c:extLst xmlns:c15="http://schemas.microsoft.com/office/drawing/2012/chart">
                  <c:ext xmlns:c16="http://schemas.microsoft.com/office/drawing/2014/chart" uri="{C3380CC4-5D6E-409C-BE32-E72D297353CC}">
                    <c16:uniqueId val="{0000000A-02E1-4B75-9B76-E75061C92FF3}"/>
                  </c:ext>
                </c:extLst>
              </c15:ser>
            </c15:filteredBarSeries>
          </c:ext>
        </c:extLst>
      </c:barChart>
      <c:catAx>
        <c:axId val="581693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581688592"/>
        <c:crosses val="autoZero"/>
        <c:auto val="1"/>
        <c:lblAlgn val="ctr"/>
        <c:lblOffset val="100"/>
        <c:noMultiLvlLbl val="0"/>
      </c:catAx>
      <c:valAx>
        <c:axId val="581688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81693840"/>
        <c:crosses val="autoZero"/>
        <c:crossBetween val="between"/>
        <c:dispUnits>
          <c:builtInUnit val="thousands"/>
        </c:dispUnits>
      </c:valAx>
      <c:spPr>
        <a:noFill/>
        <a:ln>
          <a:noFill/>
        </a:ln>
        <a:effectLst/>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cap="none" baseline="0">
                <a:solidFill>
                  <a:schemeClr val="tx1">
                    <a:lumMod val="65000"/>
                    <a:lumOff val="35000"/>
                  </a:schemeClr>
                </a:solidFill>
                <a:latin typeface="+mn-lt"/>
                <a:ea typeface="+mn-ea"/>
                <a:cs typeface="+mn-cs"/>
              </a:defRPr>
            </a:pPr>
            <a:r>
              <a:rPr lang="en-US" dirty="0">
                <a:solidFill>
                  <a:schemeClr val="tx1">
                    <a:lumMod val="65000"/>
                    <a:lumOff val="35000"/>
                  </a:schemeClr>
                </a:solidFill>
              </a:rPr>
              <a:t>COP </a:t>
            </a:r>
            <a:r>
              <a:rPr lang="en-US" dirty="0" err="1">
                <a:solidFill>
                  <a:schemeClr val="tx1">
                    <a:lumMod val="65000"/>
                    <a:lumOff val="35000"/>
                  </a:schemeClr>
                </a:solidFill>
              </a:rPr>
              <a:t>en</a:t>
            </a:r>
            <a:r>
              <a:rPr lang="en-US" dirty="0">
                <a:solidFill>
                  <a:schemeClr val="tx1">
                    <a:lumMod val="65000"/>
                    <a:lumOff val="35000"/>
                  </a:schemeClr>
                </a:solidFill>
              </a:rPr>
              <a:t> </a:t>
            </a:r>
            <a:r>
              <a:rPr lang="en-US" dirty="0" err="1">
                <a:solidFill>
                  <a:schemeClr val="tx1">
                    <a:lumMod val="65000"/>
                    <a:lumOff val="35000"/>
                  </a:schemeClr>
                </a:solidFill>
              </a:rPr>
              <a:t>fonction</a:t>
            </a:r>
            <a:r>
              <a:rPr lang="en-US" dirty="0">
                <a:solidFill>
                  <a:schemeClr val="tx1">
                    <a:lumMod val="65000"/>
                    <a:lumOff val="35000"/>
                  </a:schemeClr>
                </a:solidFill>
              </a:rPr>
              <a:t> des</a:t>
            </a:r>
            <a:r>
              <a:rPr lang="en-US" baseline="0" dirty="0">
                <a:solidFill>
                  <a:schemeClr val="tx1">
                    <a:lumMod val="65000"/>
                    <a:lumOff val="35000"/>
                  </a:schemeClr>
                </a:solidFill>
              </a:rPr>
              <a:t> </a:t>
            </a:r>
            <a:r>
              <a:rPr lang="en-US" baseline="0" dirty="0" err="1">
                <a:solidFill>
                  <a:schemeClr val="tx1">
                    <a:lumMod val="65000"/>
                    <a:lumOff val="35000"/>
                  </a:schemeClr>
                </a:solidFill>
              </a:rPr>
              <a:t>émetteurs</a:t>
            </a:r>
            <a:br>
              <a:rPr lang="en-US" baseline="0" dirty="0">
                <a:solidFill>
                  <a:schemeClr val="tx1">
                    <a:lumMod val="65000"/>
                    <a:lumOff val="35000"/>
                  </a:schemeClr>
                </a:solidFill>
              </a:rPr>
            </a:br>
            <a:r>
              <a:rPr lang="en-US" sz="1000" b="0" baseline="0" dirty="0">
                <a:solidFill>
                  <a:schemeClr val="tx1">
                    <a:lumMod val="65000"/>
                    <a:lumOff val="35000"/>
                  </a:schemeClr>
                </a:solidFill>
              </a:rPr>
              <a:t>(</a:t>
            </a:r>
            <a:r>
              <a:rPr lang="fr-FR" sz="1000" b="0" dirty="0">
                <a:solidFill>
                  <a:schemeClr val="tx1">
                    <a:lumMod val="65000"/>
                    <a:lumOff val="35000"/>
                  </a:schemeClr>
                </a:solidFill>
                <a:effectLst/>
              </a:rPr>
              <a:t>COP donnés à B0/W35 – B0/W45 – B0/W55)</a:t>
            </a:r>
            <a:r>
              <a:rPr lang="en-US" sz="1000" b="0" baseline="0" dirty="0">
                <a:solidFill>
                  <a:schemeClr val="tx1">
                    <a:lumMod val="65000"/>
                    <a:lumOff val="35000"/>
                  </a:schemeClr>
                </a:solidFill>
              </a:rPr>
              <a:t> </a:t>
            </a:r>
            <a:endParaRPr lang="en-US" sz="1000" b="0" dirty="0">
              <a:solidFill>
                <a:schemeClr val="tx1">
                  <a:lumMod val="65000"/>
                  <a:lumOff val="35000"/>
                </a:schemeClr>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cap="none"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3914260717410324E-2"/>
          <c:y val="0.17171296296296296"/>
          <c:w val="0.9155301837270341"/>
          <c:h val="0.56831765820939051"/>
        </c:manualLayout>
      </c:layout>
      <c:lineChart>
        <c:grouping val="standard"/>
        <c:varyColors val="0"/>
        <c:ser>
          <c:idx val="0"/>
          <c:order val="0"/>
          <c:tx>
            <c:strRef>
              <c:f>Feuil1!$B$1</c:f>
              <c:strCache>
                <c:ptCount val="1"/>
                <c:pt idx="0">
                  <c:v>COP</c:v>
                </c:pt>
              </c:strCache>
            </c:strRef>
          </c:tx>
          <c:spPr>
            <a:ln w="34925" cap="rnd">
              <a:solidFill>
                <a:srgbClr val="FF0000"/>
              </a:solidFill>
            </a:ln>
            <a:effectLst>
              <a:glow>
                <a:schemeClr val="accent1">
                  <a:satMod val="175000"/>
                  <a:alpha val="14000"/>
                </a:schemeClr>
              </a:glow>
            </a:effectLst>
          </c:spPr>
          <c:marker>
            <c:symbol val="circle"/>
            <c:size val="4"/>
            <c:spPr>
              <a:solidFill>
                <a:schemeClr val="tx1">
                  <a:lumMod val="65000"/>
                  <a:lumOff val="35000"/>
                </a:schemeClr>
              </a:solidFill>
              <a:ln w="25400">
                <a:solidFill>
                  <a:schemeClr val="tx1">
                    <a:lumMod val="65000"/>
                    <a:lumOff val="35000"/>
                  </a:schemeClr>
                </a:solidFill>
              </a:ln>
              <a:effectLst>
                <a:glow>
                  <a:schemeClr val="accent1">
                    <a:satMod val="175000"/>
                    <a:alpha val="14000"/>
                  </a:schemeClr>
                </a:glow>
              </a:effectLst>
            </c:spPr>
          </c:marker>
          <c:cat>
            <c:strRef>
              <c:f>Feuil1!$C$2:$C$5</c:f>
              <c:strCache>
                <c:ptCount val="4"/>
                <c:pt idx="0">
                  <c:v>28°C (Exemple : Dalle Active)</c:v>
                </c:pt>
                <c:pt idx="1">
                  <c:v>35°C ( Exemple : Plancher Chauffant)</c:v>
                </c:pt>
                <c:pt idx="2">
                  <c:v>45°C (Exemple : Radiateur basse température ou Ventilo-convecteur)</c:v>
                </c:pt>
                <c:pt idx="3">
                  <c:v>55°C (Exemple : Radiateur)</c:v>
                </c:pt>
              </c:strCache>
            </c:strRef>
          </c:cat>
          <c:val>
            <c:numRef>
              <c:f>Feuil1!$B$2:$B$5</c:f>
              <c:numCache>
                <c:formatCode>General</c:formatCode>
                <c:ptCount val="4"/>
                <c:pt idx="0">
                  <c:v>5.3</c:v>
                </c:pt>
                <c:pt idx="1">
                  <c:v>4.8</c:v>
                </c:pt>
                <c:pt idx="2">
                  <c:v>3.7</c:v>
                </c:pt>
                <c:pt idx="3">
                  <c:v>3</c:v>
                </c:pt>
              </c:numCache>
            </c:numRef>
          </c:val>
          <c:smooth val="0"/>
          <c:extLst>
            <c:ext xmlns:c16="http://schemas.microsoft.com/office/drawing/2014/chart" uri="{C3380CC4-5D6E-409C-BE32-E72D297353CC}">
              <c16:uniqueId val="{00000000-E6F8-498D-8839-360B599C2145}"/>
            </c:ext>
          </c:extLst>
        </c:ser>
        <c:dLbls>
          <c:showLegendKey val="0"/>
          <c:showVal val="0"/>
          <c:showCatName val="0"/>
          <c:showSerName val="0"/>
          <c:showPercent val="0"/>
          <c:showBubbleSize val="0"/>
        </c:dLbls>
        <c:marker val="1"/>
        <c:smooth val="0"/>
        <c:axId val="190664280"/>
        <c:axId val="190662640"/>
      </c:lineChart>
      <c:catAx>
        <c:axId val="190664280"/>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0662640"/>
        <c:crossesAt val="0"/>
        <c:auto val="1"/>
        <c:lblAlgn val="ctr"/>
        <c:lblOffset val="100"/>
        <c:noMultiLvlLbl val="0"/>
      </c:catAx>
      <c:valAx>
        <c:axId val="190662640"/>
        <c:scaling>
          <c:orientation val="minMax"/>
          <c:max val="6"/>
          <c:min val="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FF0000"/>
                </a:solidFill>
                <a:latin typeface="+mn-lt"/>
                <a:ea typeface="+mn-ea"/>
                <a:cs typeface="+mn-cs"/>
              </a:defRPr>
            </a:pPr>
            <a:endParaRPr lang="fr-FR"/>
          </a:p>
        </c:txPr>
        <c:crossAx val="190664280"/>
        <c:crossesAt val="1"/>
        <c:crossBetween val="between"/>
        <c:majorUnit val="1"/>
      </c:valAx>
      <c:spPr>
        <a:noFill/>
        <a:ln>
          <a:noFill/>
        </a:ln>
        <a:effectLst/>
      </c:spPr>
    </c:plotArea>
    <c:plotVisOnly val="1"/>
    <c:dispBlanksAs val="gap"/>
    <c:showDLblsOverMax val="0"/>
  </c:chart>
  <c:spPr>
    <a:solidFill>
      <a:schemeClr val="accent3">
        <a:lumMod val="40000"/>
        <a:lumOff val="60000"/>
      </a:schemeClr>
    </a:solidFill>
    <a:ln w="9525" cap="flat" cmpd="sng" algn="ctr">
      <a:solidFill>
        <a:schemeClr val="dk1">
          <a:lumMod val="15000"/>
          <a:lumOff val="8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139EBA-3815-4E3A-AB02-C52050F46D39}" type="doc">
      <dgm:prSet loTypeId="urn:microsoft.com/office/officeart/2005/8/layout/hProcess9" loCatId="process" qsTypeId="urn:microsoft.com/office/officeart/2005/8/quickstyle/simple1" qsCatId="simple" csTypeId="urn:microsoft.com/office/officeart/2005/8/colors/accent1_2" csCatId="accent1" phldr="1"/>
      <dgm:spPr/>
    </dgm:pt>
    <dgm:pt modelId="{3601E60D-BD5D-44CF-8995-394E8D540E28}">
      <dgm:prSet phldrT="[Texte]" custT="1"/>
      <dgm:spPr>
        <a:solidFill>
          <a:srgbClr val="92D050"/>
        </a:solidFill>
      </dgm:spPr>
      <dgm:t>
        <a:bodyPr/>
        <a:lstStyle/>
        <a:p>
          <a:r>
            <a:rPr lang="fr-FR" sz="1000" dirty="0">
              <a:latin typeface="Calibri" panose="020F0502020204030204" pitchFamily="34" charset="0"/>
            </a:rPr>
            <a:t>Analyse du site envisagé – Consultation d’un BET Géothermique</a:t>
          </a:r>
        </a:p>
      </dgm:t>
    </dgm:pt>
    <dgm:pt modelId="{A00984C4-8E84-4A26-879B-4B20C9FEC1AD}" type="parTrans" cxnId="{FF143707-3522-46A8-9537-B45F4AD81EF9}">
      <dgm:prSet/>
      <dgm:spPr/>
      <dgm:t>
        <a:bodyPr/>
        <a:lstStyle/>
        <a:p>
          <a:endParaRPr lang="fr-FR"/>
        </a:p>
      </dgm:t>
    </dgm:pt>
    <dgm:pt modelId="{235F42B7-CB70-4742-84AA-4939122EB96F}" type="sibTrans" cxnId="{FF143707-3522-46A8-9537-B45F4AD81EF9}">
      <dgm:prSet/>
      <dgm:spPr/>
      <dgm:t>
        <a:bodyPr/>
        <a:lstStyle/>
        <a:p>
          <a:endParaRPr lang="fr-FR"/>
        </a:p>
      </dgm:t>
    </dgm:pt>
    <dgm:pt modelId="{CC036E20-5547-4B62-868B-FE5D2196B88C}">
      <dgm:prSet phldrT="[Texte]" custT="1"/>
      <dgm:spPr>
        <a:solidFill>
          <a:schemeClr val="bg1">
            <a:lumMod val="65000"/>
          </a:schemeClr>
        </a:solidFill>
      </dgm:spPr>
      <dgm:t>
        <a:bodyPr/>
        <a:lstStyle/>
        <a:p>
          <a:r>
            <a:rPr lang="fr-FR" sz="1000" dirty="0">
              <a:latin typeface="Calibri" panose="020F0502020204030204" pitchFamily="34" charset="0"/>
            </a:rPr>
            <a:t>OPR de l’installation </a:t>
          </a:r>
          <a:r>
            <a:rPr lang="fr-FR" sz="1000">
              <a:latin typeface="Calibri" panose="020F0502020204030204" pitchFamily="34" charset="0"/>
            </a:rPr>
            <a:t>et régulation</a:t>
          </a:r>
        </a:p>
      </dgm:t>
    </dgm:pt>
    <dgm:pt modelId="{C0A14F67-0E15-4B59-AC87-02C59E6ACBDD}" type="parTrans" cxnId="{B3A35417-62D5-4E18-B43B-32E7C236051A}">
      <dgm:prSet/>
      <dgm:spPr/>
      <dgm:t>
        <a:bodyPr/>
        <a:lstStyle/>
        <a:p>
          <a:endParaRPr lang="fr-FR"/>
        </a:p>
      </dgm:t>
    </dgm:pt>
    <dgm:pt modelId="{F9435D7E-1C03-4D33-91D1-DE33C6BB164F}" type="sibTrans" cxnId="{B3A35417-62D5-4E18-B43B-32E7C236051A}">
      <dgm:prSet/>
      <dgm:spPr/>
      <dgm:t>
        <a:bodyPr/>
        <a:lstStyle/>
        <a:p>
          <a:endParaRPr lang="fr-FR"/>
        </a:p>
      </dgm:t>
    </dgm:pt>
    <dgm:pt modelId="{E04A2D39-9990-47D3-80F1-662C73E69FD9}">
      <dgm:prSet custT="1"/>
      <dgm:spPr>
        <a:solidFill>
          <a:schemeClr val="bg1">
            <a:lumMod val="65000"/>
          </a:schemeClr>
        </a:solidFill>
      </dgm:spPr>
      <dgm:t>
        <a:bodyPr/>
        <a:lstStyle/>
        <a:p>
          <a:r>
            <a:rPr lang="fr-FR" sz="1000" dirty="0">
              <a:latin typeface="Calibri" panose="020F0502020204030204" pitchFamily="34" charset="0"/>
            </a:rPr>
            <a:t>Suivi des travaux et réception des ouvrages</a:t>
          </a:r>
        </a:p>
      </dgm:t>
    </dgm:pt>
    <dgm:pt modelId="{88711664-26E5-4651-9B92-A2F378D9FF77}" type="parTrans" cxnId="{4AF10631-1417-41FC-8F71-D63561D02D5D}">
      <dgm:prSet/>
      <dgm:spPr/>
      <dgm:t>
        <a:bodyPr/>
        <a:lstStyle/>
        <a:p>
          <a:endParaRPr lang="fr-FR"/>
        </a:p>
      </dgm:t>
    </dgm:pt>
    <dgm:pt modelId="{107C8486-58A5-4915-9468-ED21575E2B3D}" type="sibTrans" cxnId="{4AF10631-1417-41FC-8F71-D63561D02D5D}">
      <dgm:prSet/>
      <dgm:spPr/>
      <dgm:t>
        <a:bodyPr/>
        <a:lstStyle/>
        <a:p>
          <a:endParaRPr lang="fr-FR"/>
        </a:p>
      </dgm:t>
    </dgm:pt>
    <dgm:pt modelId="{2D2373D7-BC89-4436-AF72-5A5935DFC23B}">
      <dgm:prSet custT="1"/>
      <dgm:spPr>
        <a:solidFill>
          <a:srgbClr val="FF0000"/>
        </a:solidFill>
      </dgm:spPr>
      <dgm:t>
        <a:bodyPr/>
        <a:lstStyle/>
        <a:p>
          <a:r>
            <a:rPr lang="fr-FR" sz="1000" dirty="0">
              <a:latin typeface="Calibri" panose="020F0502020204030204" pitchFamily="34" charset="0"/>
            </a:rPr>
            <a:t>DCE phase définitive + ACT</a:t>
          </a:r>
        </a:p>
      </dgm:t>
    </dgm:pt>
    <dgm:pt modelId="{FE88AF5A-AB00-434D-9612-24C960C185E3}" type="parTrans" cxnId="{1E442BE5-D9F5-4A27-AE4B-4844465F0914}">
      <dgm:prSet/>
      <dgm:spPr/>
      <dgm:t>
        <a:bodyPr/>
        <a:lstStyle/>
        <a:p>
          <a:endParaRPr lang="fr-FR"/>
        </a:p>
      </dgm:t>
    </dgm:pt>
    <dgm:pt modelId="{3551FAC4-508F-450A-BB17-0EABDD9FFCFB}" type="sibTrans" cxnId="{1E442BE5-D9F5-4A27-AE4B-4844465F0914}">
      <dgm:prSet/>
      <dgm:spPr/>
      <dgm:t>
        <a:bodyPr/>
        <a:lstStyle/>
        <a:p>
          <a:endParaRPr lang="fr-FR"/>
        </a:p>
      </dgm:t>
    </dgm:pt>
    <dgm:pt modelId="{42E30C7C-5AD3-47E3-BD1E-14C3DC971FA0}">
      <dgm:prSet custT="1"/>
      <dgm:spPr>
        <a:solidFill>
          <a:srgbClr val="FF0000"/>
        </a:solidFill>
      </dgm:spPr>
      <dgm:t>
        <a:bodyPr/>
        <a:lstStyle/>
        <a:p>
          <a:r>
            <a:rPr lang="fr-FR" sz="1000" dirty="0">
              <a:latin typeface="Calibri" panose="020F0502020204030204" pitchFamily="34" charset="0"/>
            </a:rPr>
            <a:t>Conception définitive</a:t>
          </a:r>
        </a:p>
      </dgm:t>
    </dgm:pt>
    <dgm:pt modelId="{629B46C1-C487-4FCA-8F8D-3407B168BEC9}" type="parTrans" cxnId="{B58CCE04-CC23-4458-9305-BA4138640B10}">
      <dgm:prSet/>
      <dgm:spPr/>
      <dgm:t>
        <a:bodyPr/>
        <a:lstStyle/>
        <a:p>
          <a:endParaRPr lang="fr-FR"/>
        </a:p>
      </dgm:t>
    </dgm:pt>
    <dgm:pt modelId="{D414AB74-A78A-4A8B-ABCF-29940ED8C19F}" type="sibTrans" cxnId="{B58CCE04-CC23-4458-9305-BA4138640B10}">
      <dgm:prSet/>
      <dgm:spPr/>
      <dgm:t>
        <a:bodyPr/>
        <a:lstStyle/>
        <a:p>
          <a:endParaRPr lang="fr-FR"/>
        </a:p>
      </dgm:t>
    </dgm:pt>
    <dgm:pt modelId="{9EB781F9-AEB7-486C-BB56-0FC8DC08AB0F}">
      <dgm:prSet custT="1"/>
      <dgm:spPr>
        <a:solidFill>
          <a:srgbClr val="0070C0"/>
        </a:solidFill>
      </dgm:spPr>
      <dgm:t>
        <a:bodyPr/>
        <a:lstStyle/>
        <a:p>
          <a:r>
            <a:rPr lang="fr-FR" sz="1000" dirty="0">
              <a:latin typeface="Calibri" panose="020F0502020204030204" pitchFamily="34" charset="0"/>
            </a:rPr>
            <a:t>Etude de faisabilité / Pré - conception</a:t>
          </a:r>
        </a:p>
      </dgm:t>
    </dgm:pt>
    <dgm:pt modelId="{570579FC-6742-4A62-8D55-EE2ECEF64E8F}" type="parTrans" cxnId="{33077DA2-2AD7-4EAC-ABEA-31487751E0CB}">
      <dgm:prSet/>
      <dgm:spPr/>
      <dgm:t>
        <a:bodyPr/>
        <a:lstStyle/>
        <a:p>
          <a:endParaRPr lang="fr-FR"/>
        </a:p>
      </dgm:t>
    </dgm:pt>
    <dgm:pt modelId="{5D8F5090-E3D9-4FE1-9083-160064E9248F}" type="sibTrans" cxnId="{33077DA2-2AD7-4EAC-ABEA-31487751E0CB}">
      <dgm:prSet/>
      <dgm:spPr/>
      <dgm:t>
        <a:bodyPr/>
        <a:lstStyle/>
        <a:p>
          <a:endParaRPr lang="fr-FR"/>
        </a:p>
      </dgm:t>
    </dgm:pt>
    <dgm:pt modelId="{DC0896D3-AF0B-48DE-827F-8163E4937DD0}">
      <dgm:prSet custT="1"/>
      <dgm:spPr>
        <a:solidFill>
          <a:srgbClr val="0070C0"/>
        </a:solidFill>
      </dgm:spPr>
      <dgm:t>
        <a:bodyPr/>
        <a:lstStyle/>
        <a:p>
          <a:r>
            <a:rPr lang="fr-FR" sz="1000" dirty="0">
              <a:latin typeface="Calibri" panose="020F0502020204030204" pitchFamily="34" charset="0"/>
            </a:rPr>
            <a:t>Phase de reconnaissance</a:t>
          </a:r>
        </a:p>
      </dgm:t>
    </dgm:pt>
    <dgm:pt modelId="{AD7915A6-3D9E-48A8-87BD-7800A48C5C12}" type="parTrans" cxnId="{6204A59C-9CF7-4B58-9795-5DCAE4CCEC12}">
      <dgm:prSet/>
      <dgm:spPr/>
      <dgm:t>
        <a:bodyPr/>
        <a:lstStyle/>
        <a:p>
          <a:endParaRPr lang="fr-FR"/>
        </a:p>
      </dgm:t>
    </dgm:pt>
    <dgm:pt modelId="{6DCF2D77-6A78-495A-BAED-C07CAA7244AE}" type="sibTrans" cxnId="{6204A59C-9CF7-4B58-9795-5DCAE4CCEC12}">
      <dgm:prSet/>
      <dgm:spPr/>
      <dgm:t>
        <a:bodyPr/>
        <a:lstStyle/>
        <a:p>
          <a:endParaRPr lang="fr-FR"/>
        </a:p>
      </dgm:t>
    </dgm:pt>
    <dgm:pt modelId="{875A1858-8749-4E2F-B1F8-B280BAE1B8F1}" type="pres">
      <dgm:prSet presAssocID="{A5139EBA-3815-4E3A-AB02-C52050F46D39}" presName="CompostProcess" presStyleCnt="0">
        <dgm:presLayoutVars>
          <dgm:dir/>
          <dgm:resizeHandles val="exact"/>
        </dgm:presLayoutVars>
      </dgm:prSet>
      <dgm:spPr/>
    </dgm:pt>
    <dgm:pt modelId="{331F42DF-E9F6-4A38-9916-E2AF620A0287}" type="pres">
      <dgm:prSet presAssocID="{A5139EBA-3815-4E3A-AB02-C52050F46D39}" presName="arrow" presStyleLbl="bgShp" presStyleIdx="0" presStyleCnt="1" custLinFactNeighborX="1982" custLinFactNeighborY="-12379"/>
      <dgm:spPr>
        <a:solidFill>
          <a:srgbClr val="00B050"/>
        </a:solidFill>
      </dgm:spPr>
    </dgm:pt>
    <dgm:pt modelId="{FCB9FE40-6A7A-4434-AADF-E190E887986E}" type="pres">
      <dgm:prSet presAssocID="{A5139EBA-3815-4E3A-AB02-C52050F46D39}" presName="linearProcess" presStyleCnt="0"/>
      <dgm:spPr/>
    </dgm:pt>
    <dgm:pt modelId="{BDDED601-6065-43AB-9DBF-5AC99253498B}" type="pres">
      <dgm:prSet presAssocID="{3601E60D-BD5D-44CF-8995-394E8D540E28}" presName="textNode" presStyleLbl="node1" presStyleIdx="0" presStyleCnt="7">
        <dgm:presLayoutVars>
          <dgm:bulletEnabled val="1"/>
        </dgm:presLayoutVars>
      </dgm:prSet>
      <dgm:spPr/>
    </dgm:pt>
    <dgm:pt modelId="{AF10DEEB-3B68-4B82-AEBE-1B5FA6958622}" type="pres">
      <dgm:prSet presAssocID="{235F42B7-CB70-4742-84AA-4939122EB96F}" presName="sibTrans" presStyleCnt="0"/>
      <dgm:spPr/>
    </dgm:pt>
    <dgm:pt modelId="{0C47CBDF-BACE-465E-B17C-5FD7133A4D74}" type="pres">
      <dgm:prSet presAssocID="{9EB781F9-AEB7-486C-BB56-0FC8DC08AB0F}" presName="textNode" presStyleLbl="node1" presStyleIdx="1" presStyleCnt="7">
        <dgm:presLayoutVars>
          <dgm:bulletEnabled val="1"/>
        </dgm:presLayoutVars>
      </dgm:prSet>
      <dgm:spPr/>
    </dgm:pt>
    <dgm:pt modelId="{DC771513-6C11-4261-A0A1-31223190DB26}" type="pres">
      <dgm:prSet presAssocID="{5D8F5090-E3D9-4FE1-9083-160064E9248F}" presName="sibTrans" presStyleCnt="0"/>
      <dgm:spPr/>
    </dgm:pt>
    <dgm:pt modelId="{7903F90D-811B-4DA5-97E5-23A73211A119}" type="pres">
      <dgm:prSet presAssocID="{DC0896D3-AF0B-48DE-827F-8163E4937DD0}" presName="textNode" presStyleLbl="node1" presStyleIdx="2" presStyleCnt="7" custScaleX="104545">
        <dgm:presLayoutVars>
          <dgm:bulletEnabled val="1"/>
        </dgm:presLayoutVars>
      </dgm:prSet>
      <dgm:spPr/>
    </dgm:pt>
    <dgm:pt modelId="{95928BF6-3FD0-4C57-B74E-96BDD9C3D996}" type="pres">
      <dgm:prSet presAssocID="{6DCF2D77-6A78-495A-BAED-C07CAA7244AE}" presName="sibTrans" presStyleCnt="0"/>
      <dgm:spPr/>
    </dgm:pt>
    <dgm:pt modelId="{02F38029-BBE1-40C2-B3E1-BE1E25F4B853}" type="pres">
      <dgm:prSet presAssocID="{42E30C7C-5AD3-47E3-BD1E-14C3DC971FA0}" presName="textNode" presStyleLbl="node1" presStyleIdx="3" presStyleCnt="7" custScaleY="97452" custLinFactNeighborX="12561">
        <dgm:presLayoutVars>
          <dgm:bulletEnabled val="1"/>
        </dgm:presLayoutVars>
      </dgm:prSet>
      <dgm:spPr/>
    </dgm:pt>
    <dgm:pt modelId="{07054124-E051-4C46-9A7D-C81A3055FFB7}" type="pres">
      <dgm:prSet presAssocID="{D414AB74-A78A-4A8B-ABCF-29940ED8C19F}" presName="sibTrans" presStyleCnt="0"/>
      <dgm:spPr/>
    </dgm:pt>
    <dgm:pt modelId="{5B919A29-EE77-4B44-B38E-712EACB52A05}" type="pres">
      <dgm:prSet presAssocID="{2D2373D7-BC89-4436-AF72-5A5935DFC23B}" presName="textNode" presStyleLbl="node1" presStyleIdx="4" presStyleCnt="7" custLinFactNeighborX="12561">
        <dgm:presLayoutVars>
          <dgm:bulletEnabled val="1"/>
        </dgm:presLayoutVars>
      </dgm:prSet>
      <dgm:spPr/>
    </dgm:pt>
    <dgm:pt modelId="{B9806C2C-4520-440C-ABB1-CFFB825B5D9F}" type="pres">
      <dgm:prSet presAssocID="{3551FAC4-508F-450A-BB17-0EABDD9FFCFB}" presName="sibTrans" presStyleCnt="0"/>
      <dgm:spPr/>
    </dgm:pt>
    <dgm:pt modelId="{2C16DBEF-EBC5-4A04-B21F-F106C06B7888}" type="pres">
      <dgm:prSet presAssocID="{E04A2D39-9990-47D3-80F1-662C73E69FD9}" presName="textNode" presStyleLbl="node1" presStyleIdx="5" presStyleCnt="7" custLinFactNeighborX="12561">
        <dgm:presLayoutVars>
          <dgm:bulletEnabled val="1"/>
        </dgm:presLayoutVars>
      </dgm:prSet>
      <dgm:spPr/>
    </dgm:pt>
    <dgm:pt modelId="{23514995-24C6-44F3-B72E-0E7066FD977D}" type="pres">
      <dgm:prSet presAssocID="{107C8486-58A5-4915-9468-ED21575E2B3D}" presName="sibTrans" presStyleCnt="0"/>
      <dgm:spPr/>
    </dgm:pt>
    <dgm:pt modelId="{A349B12A-A79F-47B3-814F-178BF1EA054A}" type="pres">
      <dgm:prSet presAssocID="{CC036E20-5547-4B62-868B-FE5D2196B88C}" presName="textNode" presStyleLbl="node1" presStyleIdx="6" presStyleCnt="7">
        <dgm:presLayoutVars>
          <dgm:bulletEnabled val="1"/>
        </dgm:presLayoutVars>
      </dgm:prSet>
      <dgm:spPr/>
    </dgm:pt>
  </dgm:ptLst>
  <dgm:cxnLst>
    <dgm:cxn modelId="{B58CCE04-CC23-4458-9305-BA4138640B10}" srcId="{A5139EBA-3815-4E3A-AB02-C52050F46D39}" destId="{42E30C7C-5AD3-47E3-BD1E-14C3DC971FA0}" srcOrd="3" destOrd="0" parTransId="{629B46C1-C487-4FCA-8F8D-3407B168BEC9}" sibTransId="{D414AB74-A78A-4A8B-ABCF-29940ED8C19F}"/>
    <dgm:cxn modelId="{FF143707-3522-46A8-9537-B45F4AD81EF9}" srcId="{A5139EBA-3815-4E3A-AB02-C52050F46D39}" destId="{3601E60D-BD5D-44CF-8995-394E8D540E28}" srcOrd="0" destOrd="0" parTransId="{A00984C4-8E84-4A26-879B-4B20C9FEC1AD}" sibTransId="{235F42B7-CB70-4742-84AA-4939122EB96F}"/>
    <dgm:cxn modelId="{B3A35417-62D5-4E18-B43B-32E7C236051A}" srcId="{A5139EBA-3815-4E3A-AB02-C52050F46D39}" destId="{CC036E20-5547-4B62-868B-FE5D2196B88C}" srcOrd="6" destOrd="0" parTransId="{C0A14F67-0E15-4B59-AC87-02C59E6ACBDD}" sibTransId="{F9435D7E-1C03-4D33-91D1-DE33C6BB164F}"/>
    <dgm:cxn modelId="{51D34E1F-3851-451C-A964-73FB610E2B1C}" type="presOf" srcId="{9EB781F9-AEB7-486C-BB56-0FC8DC08AB0F}" destId="{0C47CBDF-BACE-465E-B17C-5FD7133A4D74}" srcOrd="0" destOrd="0" presId="urn:microsoft.com/office/officeart/2005/8/layout/hProcess9"/>
    <dgm:cxn modelId="{4AF10631-1417-41FC-8F71-D63561D02D5D}" srcId="{A5139EBA-3815-4E3A-AB02-C52050F46D39}" destId="{E04A2D39-9990-47D3-80F1-662C73E69FD9}" srcOrd="5" destOrd="0" parTransId="{88711664-26E5-4651-9B92-A2F378D9FF77}" sibTransId="{107C8486-58A5-4915-9468-ED21575E2B3D}"/>
    <dgm:cxn modelId="{CDD9A940-B911-43B7-9BCA-3E2102258C39}" type="presOf" srcId="{E04A2D39-9990-47D3-80F1-662C73E69FD9}" destId="{2C16DBEF-EBC5-4A04-B21F-F106C06B7888}" srcOrd="0" destOrd="0" presId="urn:microsoft.com/office/officeart/2005/8/layout/hProcess9"/>
    <dgm:cxn modelId="{8E630054-D97A-4D4C-8F11-5B6424C57816}" type="presOf" srcId="{2D2373D7-BC89-4436-AF72-5A5935DFC23B}" destId="{5B919A29-EE77-4B44-B38E-712EACB52A05}" srcOrd="0" destOrd="0" presId="urn:microsoft.com/office/officeart/2005/8/layout/hProcess9"/>
    <dgm:cxn modelId="{1AF9C996-8083-46C0-856B-C31239FD4DB5}" type="presOf" srcId="{DC0896D3-AF0B-48DE-827F-8163E4937DD0}" destId="{7903F90D-811B-4DA5-97E5-23A73211A119}" srcOrd="0" destOrd="0" presId="urn:microsoft.com/office/officeart/2005/8/layout/hProcess9"/>
    <dgm:cxn modelId="{6204A59C-9CF7-4B58-9795-5DCAE4CCEC12}" srcId="{A5139EBA-3815-4E3A-AB02-C52050F46D39}" destId="{DC0896D3-AF0B-48DE-827F-8163E4937DD0}" srcOrd="2" destOrd="0" parTransId="{AD7915A6-3D9E-48A8-87BD-7800A48C5C12}" sibTransId="{6DCF2D77-6A78-495A-BAED-C07CAA7244AE}"/>
    <dgm:cxn modelId="{33077DA2-2AD7-4EAC-ABEA-31487751E0CB}" srcId="{A5139EBA-3815-4E3A-AB02-C52050F46D39}" destId="{9EB781F9-AEB7-486C-BB56-0FC8DC08AB0F}" srcOrd="1" destOrd="0" parTransId="{570579FC-6742-4A62-8D55-EE2ECEF64E8F}" sibTransId="{5D8F5090-E3D9-4FE1-9083-160064E9248F}"/>
    <dgm:cxn modelId="{FB13BFBC-A26B-4A91-AA25-D2846DF425AB}" type="presOf" srcId="{A5139EBA-3815-4E3A-AB02-C52050F46D39}" destId="{875A1858-8749-4E2F-B1F8-B280BAE1B8F1}" srcOrd="0" destOrd="0" presId="urn:microsoft.com/office/officeart/2005/8/layout/hProcess9"/>
    <dgm:cxn modelId="{E84803C7-D8D4-480D-A6D4-F0FB4A517B6A}" type="presOf" srcId="{CC036E20-5547-4B62-868B-FE5D2196B88C}" destId="{A349B12A-A79F-47B3-814F-178BF1EA054A}" srcOrd="0" destOrd="0" presId="urn:microsoft.com/office/officeart/2005/8/layout/hProcess9"/>
    <dgm:cxn modelId="{D48434E1-E02E-42F0-9449-0EAD65DF869F}" type="presOf" srcId="{3601E60D-BD5D-44CF-8995-394E8D540E28}" destId="{BDDED601-6065-43AB-9DBF-5AC99253498B}" srcOrd="0" destOrd="0" presId="urn:microsoft.com/office/officeart/2005/8/layout/hProcess9"/>
    <dgm:cxn modelId="{1E442BE5-D9F5-4A27-AE4B-4844465F0914}" srcId="{A5139EBA-3815-4E3A-AB02-C52050F46D39}" destId="{2D2373D7-BC89-4436-AF72-5A5935DFC23B}" srcOrd="4" destOrd="0" parTransId="{FE88AF5A-AB00-434D-9612-24C960C185E3}" sibTransId="{3551FAC4-508F-450A-BB17-0EABDD9FFCFB}"/>
    <dgm:cxn modelId="{929CA8F2-874F-448C-AF79-C35F51F6DF88}" type="presOf" srcId="{42E30C7C-5AD3-47E3-BD1E-14C3DC971FA0}" destId="{02F38029-BBE1-40C2-B3E1-BE1E25F4B853}" srcOrd="0" destOrd="0" presId="urn:microsoft.com/office/officeart/2005/8/layout/hProcess9"/>
    <dgm:cxn modelId="{05E5BAE6-97AB-444B-BB76-CF5F7BBBF3F8}" type="presParOf" srcId="{875A1858-8749-4E2F-B1F8-B280BAE1B8F1}" destId="{331F42DF-E9F6-4A38-9916-E2AF620A0287}" srcOrd="0" destOrd="0" presId="urn:microsoft.com/office/officeart/2005/8/layout/hProcess9"/>
    <dgm:cxn modelId="{754BAF8B-290F-474F-8E8D-9D11C8295113}" type="presParOf" srcId="{875A1858-8749-4E2F-B1F8-B280BAE1B8F1}" destId="{FCB9FE40-6A7A-4434-AADF-E190E887986E}" srcOrd="1" destOrd="0" presId="urn:microsoft.com/office/officeart/2005/8/layout/hProcess9"/>
    <dgm:cxn modelId="{8246DE9F-C5EF-4AF0-B38E-EBD1E0124D2E}" type="presParOf" srcId="{FCB9FE40-6A7A-4434-AADF-E190E887986E}" destId="{BDDED601-6065-43AB-9DBF-5AC99253498B}" srcOrd="0" destOrd="0" presId="urn:microsoft.com/office/officeart/2005/8/layout/hProcess9"/>
    <dgm:cxn modelId="{4442A7D2-9F44-4263-BB4D-25ABFEC4B521}" type="presParOf" srcId="{FCB9FE40-6A7A-4434-AADF-E190E887986E}" destId="{AF10DEEB-3B68-4B82-AEBE-1B5FA6958622}" srcOrd="1" destOrd="0" presId="urn:microsoft.com/office/officeart/2005/8/layout/hProcess9"/>
    <dgm:cxn modelId="{E220CBD7-33D0-477F-8248-E772F3260593}" type="presParOf" srcId="{FCB9FE40-6A7A-4434-AADF-E190E887986E}" destId="{0C47CBDF-BACE-465E-B17C-5FD7133A4D74}" srcOrd="2" destOrd="0" presId="urn:microsoft.com/office/officeart/2005/8/layout/hProcess9"/>
    <dgm:cxn modelId="{D3B7EBD8-E5D8-42F8-A899-4BDB6183AD4B}" type="presParOf" srcId="{FCB9FE40-6A7A-4434-AADF-E190E887986E}" destId="{DC771513-6C11-4261-A0A1-31223190DB26}" srcOrd="3" destOrd="0" presId="urn:microsoft.com/office/officeart/2005/8/layout/hProcess9"/>
    <dgm:cxn modelId="{34940840-9374-4B28-9220-DB2E8AE4AE20}" type="presParOf" srcId="{FCB9FE40-6A7A-4434-AADF-E190E887986E}" destId="{7903F90D-811B-4DA5-97E5-23A73211A119}" srcOrd="4" destOrd="0" presId="urn:microsoft.com/office/officeart/2005/8/layout/hProcess9"/>
    <dgm:cxn modelId="{C25D4384-37C5-43F9-93D2-3F9C668AE176}" type="presParOf" srcId="{FCB9FE40-6A7A-4434-AADF-E190E887986E}" destId="{95928BF6-3FD0-4C57-B74E-96BDD9C3D996}" srcOrd="5" destOrd="0" presId="urn:microsoft.com/office/officeart/2005/8/layout/hProcess9"/>
    <dgm:cxn modelId="{83C28B5B-6345-45F0-8C2D-12AA37A5E18F}" type="presParOf" srcId="{FCB9FE40-6A7A-4434-AADF-E190E887986E}" destId="{02F38029-BBE1-40C2-B3E1-BE1E25F4B853}" srcOrd="6" destOrd="0" presId="urn:microsoft.com/office/officeart/2005/8/layout/hProcess9"/>
    <dgm:cxn modelId="{428F4A62-E4A3-44FB-B638-A5FDDAEFFD41}" type="presParOf" srcId="{FCB9FE40-6A7A-4434-AADF-E190E887986E}" destId="{07054124-E051-4C46-9A7D-C81A3055FFB7}" srcOrd="7" destOrd="0" presId="urn:microsoft.com/office/officeart/2005/8/layout/hProcess9"/>
    <dgm:cxn modelId="{7368D4A1-7F52-4227-9085-1726FFA3B900}" type="presParOf" srcId="{FCB9FE40-6A7A-4434-AADF-E190E887986E}" destId="{5B919A29-EE77-4B44-B38E-712EACB52A05}" srcOrd="8" destOrd="0" presId="urn:microsoft.com/office/officeart/2005/8/layout/hProcess9"/>
    <dgm:cxn modelId="{2E5A60C1-6D7F-4EED-9D5D-B05EBEA934F4}" type="presParOf" srcId="{FCB9FE40-6A7A-4434-AADF-E190E887986E}" destId="{B9806C2C-4520-440C-ABB1-CFFB825B5D9F}" srcOrd="9" destOrd="0" presId="urn:microsoft.com/office/officeart/2005/8/layout/hProcess9"/>
    <dgm:cxn modelId="{3C8281F3-1A72-4511-9C13-E1B801DCD1E2}" type="presParOf" srcId="{FCB9FE40-6A7A-4434-AADF-E190E887986E}" destId="{2C16DBEF-EBC5-4A04-B21F-F106C06B7888}" srcOrd="10" destOrd="0" presId="urn:microsoft.com/office/officeart/2005/8/layout/hProcess9"/>
    <dgm:cxn modelId="{3F11AD36-1D6F-4CE7-BC8B-1CDD65D89496}" type="presParOf" srcId="{FCB9FE40-6A7A-4434-AADF-E190E887986E}" destId="{23514995-24C6-44F3-B72E-0E7066FD977D}" srcOrd="11" destOrd="0" presId="urn:microsoft.com/office/officeart/2005/8/layout/hProcess9"/>
    <dgm:cxn modelId="{D292FF70-B9D8-4FFB-B8C0-C0CDD451FBE9}" type="presParOf" srcId="{FCB9FE40-6A7A-4434-AADF-E190E887986E}" destId="{A349B12A-A79F-47B3-814F-178BF1EA054A}"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F42DF-E9F6-4A38-9916-E2AF620A0287}">
      <dsp:nvSpPr>
        <dsp:cNvPr id="0" name=""/>
        <dsp:cNvSpPr/>
      </dsp:nvSpPr>
      <dsp:spPr>
        <a:xfrm>
          <a:off x="735529" y="0"/>
          <a:ext cx="6806976" cy="2984182"/>
        </a:xfrm>
        <a:prstGeom prst="rightArrow">
          <a:avLst/>
        </a:prstGeom>
        <a:solidFill>
          <a:srgbClr val="00B050"/>
        </a:solidFill>
        <a:ln>
          <a:noFill/>
        </a:ln>
        <a:effectLst/>
      </dsp:spPr>
      <dsp:style>
        <a:lnRef idx="0">
          <a:scrgbClr r="0" g="0" b="0"/>
        </a:lnRef>
        <a:fillRef idx="1">
          <a:scrgbClr r="0" g="0" b="0"/>
        </a:fillRef>
        <a:effectRef idx="0">
          <a:scrgbClr r="0" g="0" b="0"/>
        </a:effectRef>
        <a:fontRef idx="minor"/>
      </dsp:style>
    </dsp:sp>
    <dsp:sp modelId="{BDDED601-6065-43AB-9DBF-5AC99253498B}">
      <dsp:nvSpPr>
        <dsp:cNvPr id="0" name=""/>
        <dsp:cNvSpPr/>
      </dsp:nvSpPr>
      <dsp:spPr>
        <a:xfrm>
          <a:off x="2419" y="895254"/>
          <a:ext cx="994769" cy="1193672"/>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Calibri" panose="020F0502020204030204" pitchFamily="34" charset="0"/>
            </a:rPr>
            <a:t>Analyse du site envisagé – Consultation d’un BET Géothermique</a:t>
          </a:r>
        </a:p>
      </dsp:txBody>
      <dsp:txXfrm>
        <a:off x="50980" y="943815"/>
        <a:ext cx="897647" cy="1096550"/>
      </dsp:txXfrm>
    </dsp:sp>
    <dsp:sp modelId="{0C47CBDF-BACE-465E-B17C-5FD7133A4D74}">
      <dsp:nvSpPr>
        <dsp:cNvPr id="0" name=""/>
        <dsp:cNvSpPr/>
      </dsp:nvSpPr>
      <dsp:spPr>
        <a:xfrm>
          <a:off x="1162984" y="895254"/>
          <a:ext cx="994769" cy="1193672"/>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Calibri" panose="020F0502020204030204" pitchFamily="34" charset="0"/>
            </a:rPr>
            <a:t>Etude de faisabilité / Pré - conception</a:t>
          </a:r>
        </a:p>
      </dsp:txBody>
      <dsp:txXfrm>
        <a:off x="1211545" y="943815"/>
        <a:ext cx="897647" cy="1096550"/>
      </dsp:txXfrm>
    </dsp:sp>
    <dsp:sp modelId="{7903F90D-811B-4DA5-97E5-23A73211A119}">
      <dsp:nvSpPr>
        <dsp:cNvPr id="0" name=""/>
        <dsp:cNvSpPr/>
      </dsp:nvSpPr>
      <dsp:spPr>
        <a:xfrm>
          <a:off x="2323548" y="895254"/>
          <a:ext cx="1039981" cy="1193672"/>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Calibri" panose="020F0502020204030204" pitchFamily="34" charset="0"/>
            </a:rPr>
            <a:t>Phase de reconnaissance</a:t>
          </a:r>
        </a:p>
      </dsp:txBody>
      <dsp:txXfrm>
        <a:off x="2374316" y="946022"/>
        <a:ext cx="938445" cy="1092136"/>
      </dsp:txXfrm>
    </dsp:sp>
    <dsp:sp modelId="{02F38029-BBE1-40C2-B3E1-BE1E25F4B853}">
      <dsp:nvSpPr>
        <dsp:cNvPr id="0" name=""/>
        <dsp:cNvSpPr/>
      </dsp:nvSpPr>
      <dsp:spPr>
        <a:xfrm>
          <a:off x="3550150" y="910461"/>
          <a:ext cx="994769" cy="1163258"/>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Calibri" panose="020F0502020204030204" pitchFamily="34" charset="0"/>
            </a:rPr>
            <a:t>Conception définitive</a:t>
          </a:r>
        </a:p>
      </dsp:txBody>
      <dsp:txXfrm>
        <a:off x="3598711" y="959022"/>
        <a:ext cx="897647" cy="1066136"/>
      </dsp:txXfrm>
    </dsp:sp>
    <dsp:sp modelId="{5B919A29-EE77-4B44-B38E-712EACB52A05}">
      <dsp:nvSpPr>
        <dsp:cNvPr id="0" name=""/>
        <dsp:cNvSpPr/>
      </dsp:nvSpPr>
      <dsp:spPr>
        <a:xfrm>
          <a:off x="4710715" y="895254"/>
          <a:ext cx="994769" cy="1193672"/>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Calibri" panose="020F0502020204030204" pitchFamily="34" charset="0"/>
            </a:rPr>
            <a:t>DCE phase définitive + ACT</a:t>
          </a:r>
        </a:p>
      </dsp:txBody>
      <dsp:txXfrm>
        <a:off x="4759276" y="943815"/>
        <a:ext cx="897647" cy="1096550"/>
      </dsp:txXfrm>
    </dsp:sp>
    <dsp:sp modelId="{2C16DBEF-EBC5-4A04-B21F-F106C06B7888}">
      <dsp:nvSpPr>
        <dsp:cNvPr id="0" name=""/>
        <dsp:cNvSpPr/>
      </dsp:nvSpPr>
      <dsp:spPr>
        <a:xfrm>
          <a:off x="5871279" y="895254"/>
          <a:ext cx="994769" cy="1193672"/>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Calibri" panose="020F0502020204030204" pitchFamily="34" charset="0"/>
            </a:rPr>
            <a:t>Suivi des travaux et réception des ouvrages</a:t>
          </a:r>
        </a:p>
      </dsp:txBody>
      <dsp:txXfrm>
        <a:off x="5919840" y="943815"/>
        <a:ext cx="897647" cy="1096550"/>
      </dsp:txXfrm>
    </dsp:sp>
    <dsp:sp modelId="{A349B12A-A79F-47B3-814F-178BF1EA054A}">
      <dsp:nvSpPr>
        <dsp:cNvPr id="0" name=""/>
        <dsp:cNvSpPr/>
      </dsp:nvSpPr>
      <dsp:spPr>
        <a:xfrm>
          <a:off x="7011018" y="895254"/>
          <a:ext cx="994769" cy="1193672"/>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Calibri" panose="020F0502020204030204" pitchFamily="34" charset="0"/>
            </a:rPr>
            <a:t>OPR de l’installation </a:t>
          </a:r>
          <a:r>
            <a:rPr lang="fr-FR" sz="1000" kern="1200">
              <a:latin typeface="Calibri" panose="020F0502020204030204" pitchFamily="34" charset="0"/>
            </a:rPr>
            <a:t>et régulation</a:t>
          </a:r>
        </a:p>
      </dsp:txBody>
      <dsp:txXfrm>
        <a:off x="7059579" y="943815"/>
        <a:ext cx="897647" cy="10965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6332"/>
          </a:xfrm>
          <a:prstGeom prst="rect">
            <a:avLst/>
          </a:prstGeom>
        </p:spPr>
        <p:txBody>
          <a:bodyPr vert="horz" lIns="91431" tIns="45715" rIns="91431" bIns="45715" rtlCol="0"/>
          <a:lstStyle>
            <a:lvl1pPr algn="l">
              <a:defRPr sz="1200"/>
            </a:lvl1pPr>
          </a:lstStyle>
          <a:p>
            <a:endParaRPr lang="fr-FR"/>
          </a:p>
        </p:txBody>
      </p:sp>
      <p:sp>
        <p:nvSpPr>
          <p:cNvPr id="3" name="Espace réservé de la date 2"/>
          <p:cNvSpPr>
            <a:spLocks noGrp="1"/>
          </p:cNvSpPr>
          <p:nvPr>
            <p:ph type="dt" sz="quarter" idx="1"/>
          </p:nvPr>
        </p:nvSpPr>
        <p:spPr>
          <a:xfrm>
            <a:off x="3850444" y="1"/>
            <a:ext cx="2945659" cy="496332"/>
          </a:xfrm>
          <a:prstGeom prst="rect">
            <a:avLst/>
          </a:prstGeom>
        </p:spPr>
        <p:txBody>
          <a:bodyPr vert="horz" lIns="91431" tIns="45715" rIns="91431" bIns="45715" rtlCol="0"/>
          <a:lstStyle>
            <a:lvl1pPr algn="r">
              <a:defRPr sz="1200"/>
            </a:lvl1pPr>
          </a:lstStyle>
          <a:p>
            <a:fld id="{0449F3B3-E4CF-7E43-90C2-CCC26989B249}" type="datetimeFigureOut">
              <a:rPr lang="fr-FR" smtClean="0"/>
              <a:t>25/11/2021</a:t>
            </a:fld>
            <a:endParaRPr lang="fr-FR"/>
          </a:p>
        </p:txBody>
      </p:sp>
      <p:sp>
        <p:nvSpPr>
          <p:cNvPr id="4" name="Espace réservé du pied de page 3"/>
          <p:cNvSpPr>
            <a:spLocks noGrp="1"/>
          </p:cNvSpPr>
          <p:nvPr>
            <p:ph type="ftr" sz="quarter" idx="2"/>
          </p:nvPr>
        </p:nvSpPr>
        <p:spPr>
          <a:xfrm>
            <a:off x="1" y="9428584"/>
            <a:ext cx="2945659" cy="496332"/>
          </a:xfrm>
          <a:prstGeom prst="rect">
            <a:avLst/>
          </a:prstGeom>
        </p:spPr>
        <p:txBody>
          <a:bodyPr vert="horz" lIns="91431" tIns="45715" rIns="91431" bIns="45715"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4" y="9428584"/>
            <a:ext cx="2945659" cy="496332"/>
          </a:xfrm>
          <a:prstGeom prst="rect">
            <a:avLst/>
          </a:prstGeom>
        </p:spPr>
        <p:txBody>
          <a:bodyPr vert="horz" lIns="91431" tIns="45715" rIns="91431" bIns="45715" rtlCol="0" anchor="b"/>
          <a:lstStyle>
            <a:lvl1pPr algn="r">
              <a:defRPr sz="1200"/>
            </a:lvl1pPr>
          </a:lstStyle>
          <a:p>
            <a:fld id="{BA459A3C-BF3E-5544-960A-D0A0F294BE0D}" type="slidenum">
              <a:rPr lang="fr-FR" smtClean="0"/>
              <a:t>‹N°›</a:t>
            </a:fld>
            <a:endParaRPr lang="fr-FR"/>
          </a:p>
        </p:txBody>
      </p:sp>
    </p:spTree>
    <p:extLst>
      <p:ext uri="{BB962C8B-B14F-4D97-AF65-F5344CB8AC3E}">
        <p14:creationId xmlns:p14="http://schemas.microsoft.com/office/powerpoint/2010/main" val="6104443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8056"/>
          </a:xfrm>
          <a:prstGeom prst="rect">
            <a:avLst/>
          </a:prstGeom>
        </p:spPr>
        <p:txBody>
          <a:bodyPr vert="horz" lIns="91431" tIns="45715" rIns="91431" bIns="45715"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50444" y="1"/>
            <a:ext cx="2945659" cy="498056"/>
          </a:xfrm>
          <a:prstGeom prst="rect">
            <a:avLst/>
          </a:prstGeom>
        </p:spPr>
        <p:txBody>
          <a:bodyPr vert="horz" lIns="91431" tIns="45715" rIns="91431" bIns="45715" rtlCol="0"/>
          <a:lstStyle>
            <a:lvl1pPr algn="r" eaLnBrk="1" fontAlgn="auto" hangingPunct="1">
              <a:spcBef>
                <a:spcPts val="0"/>
              </a:spcBef>
              <a:spcAft>
                <a:spcPts val="0"/>
              </a:spcAft>
              <a:defRPr sz="1200">
                <a:latin typeface="+mn-lt"/>
              </a:defRPr>
            </a:lvl1pPr>
          </a:lstStyle>
          <a:p>
            <a:pPr>
              <a:defRPr/>
            </a:pPr>
            <a:fld id="{604D4399-71C3-4C7D-90ED-0DC36A1E409D}" type="datetimeFigureOut">
              <a:rPr lang="fr-FR"/>
              <a:pPr>
                <a:defRPr/>
              </a:pPr>
              <a:t>25/11/2021</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1" tIns="45715" rIns="91431" bIns="45715" rtlCol="0" anchor="ctr"/>
          <a:lstStyle/>
          <a:p>
            <a:pPr lvl="0"/>
            <a:endParaRPr lang="fr-FR" noProof="0"/>
          </a:p>
        </p:txBody>
      </p:sp>
      <p:sp>
        <p:nvSpPr>
          <p:cNvPr id="5" name="Espace réservé des commentaires 4"/>
          <p:cNvSpPr>
            <a:spLocks noGrp="1"/>
          </p:cNvSpPr>
          <p:nvPr>
            <p:ph type="body" sz="quarter" idx="3"/>
          </p:nvPr>
        </p:nvSpPr>
        <p:spPr>
          <a:xfrm>
            <a:off x="679768" y="4777194"/>
            <a:ext cx="5438140" cy="3908615"/>
          </a:xfrm>
          <a:prstGeom prst="rect">
            <a:avLst/>
          </a:prstGeom>
        </p:spPr>
        <p:txBody>
          <a:bodyPr vert="horz" lIns="91431" tIns="45715" rIns="91431" bIns="45715"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1" y="9428585"/>
            <a:ext cx="2945659" cy="498055"/>
          </a:xfrm>
          <a:prstGeom prst="rect">
            <a:avLst/>
          </a:prstGeom>
        </p:spPr>
        <p:txBody>
          <a:bodyPr vert="horz" lIns="91431" tIns="45715" rIns="91431" bIns="45715"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50444" y="9428585"/>
            <a:ext cx="2945659" cy="498055"/>
          </a:xfrm>
          <a:prstGeom prst="rect">
            <a:avLst/>
          </a:prstGeom>
        </p:spPr>
        <p:txBody>
          <a:bodyPr vert="horz" wrap="square" lIns="91431" tIns="45715" rIns="91431" bIns="45715" numCol="1" anchor="b" anchorCtr="0" compatLnSpc="1">
            <a:prstTxWarp prst="textNoShape">
              <a:avLst/>
            </a:prstTxWarp>
          </a:bodyPr>
          <a:lstStyle>
            <a:lvl1pPr algn="r" eaLnBrk="1" hangingPunct="1">
              <a:defRPr sz="1200"/>
            </a:lvl1pPr>
          </a:lstStyle>
          <a:p>
            <a:pPr>
              <a:defRPr/>
            </a:pPr>
            <a:fld id="{20C9C15E-17B2-4409-8678-BE1C8F3E7581}" type="slidenum">
              <a:rPr lang="fr-FR" altLang="fr-FR"/>
              <a:pPr>
                <a:defRPr/>
              </a:pPr>
              <a:t>‹N°›</a:t>
            </a:fld>
            <a:endParaRPr lang="fr-FR" altLang="fr-FR"/>
          </a:p>
        </p:txBody>
      </p:sp>
    </p:spTree>
    <p:extLst>
      <p:ext uri="{BB962C8B-B14F-4D97-AF65-F5344CB8AC3E}">
        <p14:creationId xmlns:p14="http://schemas.microsoft.com/office/powerpoint/2010/main" val="154532336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marché des PAC est de plus en plus dynamique. </a:t>
            </a:r>
          </a:p>
          <a:p>
            <a:pPr marL="171450" indent="-171450">
              <a:buFont typeface="Arial" panose="020B0604020202020204" pitchFamily="34" charset="0"/>
              <a:buChar char="•"/>
            </a:pPr>
            <a:r>
              <a:rPr lang="fr-FR" dirty="0"/>
              <a:t>PAC air/eau croissance remarquable de +84% 2019/2018 et stabilité 2020</a:t>
            </a:r>
          </a:p>
          <a:p>
            <a:pPr marL="171450" indent="-171450">
              <a:buFont typeface="Arial" panose="020B0604020202020204" pitchFamily="34" charset="0"/>
              <a:buChar char="•"/>
            </a:pPr>
            <a:r>
              <a:rPr lang="fr-FR" dirty="0"/>
              <a:t>PAC </a:t>
            </a:r>
            <a:r>
              <a:rPr lang="fr-FR" dirty="0" err="1"/>
              <a:t>geo</a:t>
            </a:r>
            <a:r>
              <a:rPr lang="fr-FR" dirty="0"/>
              <a:t> stable ~ 2800 pcs / an -4%</a:t>
            </a:r>
          </a:p>
          <a:p>
            <a:pPr marL="171450" indent="-171450">
              <a:buFont typeface="Arial" panose="020B0604020202020204" pitchFamily="34" charset="0"/>
              <a:buChar char="•"/>
            </a:pPr>
            <a:r>
              <a:rPr lang="fr-FR" dirty="0"/>
              <a:t>PAC </a:t>
            </a:r>
            <a:r>
              <a:rPr lang="fr-FR" dirty="0" err="1"/>
              <a:t>Hyb</a:t>
            </a:r>
            <a:r>
              <a:rPr lang="fr-FR" dirty="0"/>
              <a:t> ~ 3800 pcs /an -5%</a:t>
            </a:r>
          </a:p>
          <a:p>
            <a:pPr marL="171450" indent="-171450">
              <a:buFont typeface="Arial" panose="020B0604020202020204" pitchFamily="34" charset="0"/>
              <a:buChar char="•"/>
            </a:pPr>
            <a:r>
              <a:rPr lang="fr-FR" dirty="0"/>
              <a:t>PAC ECS (CET) = -5% mais forte croissance depuis 2021 suite crise</a:t>
            </a:r>
          </a:p>
          <a:p>
            <a:pPr marL="171450" indent="-171450">
              <a:buFont typeface="Arial" panose="020B0604020202020204" pitchFamily="34" charset="0"/>
              <a:buChar char="•"/>
            </a:pPr>
            <a:r>
              <a:rPr lang="fr-FR" dirty="0"/>
              <a:t>PAC air/air (bleu/blanc) = +15% conditions de confinement ont fait prendre conscience aux particuliers des problèmes de confort de leur habitation. </a:t>
            </a:r>
          </a:p>
          <a:p>
            <a:endParaRPr lang="fr-FR" dirty="0"/>
          </a:p>
          <a:p>
            <a:r>
              <a:rPr lang="fr-FR" dirty="0"/>
              <a:t>D’après nos estimations le poids des PAC en MI est de 9,4% et 0,5% en logements collectifs </a:t>
            </a:r>
            <a:endParaRPr lang="en-GB" dirty="0"/>
          </a:p>
          <a:p>
            <a:endParaRPr lang="fr-FR" dirty="0"/>
          </a:p>
        </p:txBody>
      </p:sp>
      <p:sp>
        <p:nvSpPr>
          <p:cNvPr id="4" name="Espace réservé du numéro de diapositive 3"/>
          <p:cNvSpPr>
            <a:spLocks noGrp="1"/>
          </p:cNvSpPr>
          <p:nvPr>
            <p:ph type="sldNum" sz="quarter" idx="5"/>
          </p:nvPr>
        </p:nvSpPr>
        <p:spPr/>
        <p:txBody>
          <a:bodyPr/>
          <a:lstStyle/>
          <a:p>
            <a:pPr>
              <a:defRPr/>
            </a:pPr>
            <a:fld id="{20C9C15E-17B2-4409-8678-BE1C8F3E7581}" type="slidenum">
              <a:rPr lang="fr-FR" altLang="fr-FR" smtClean="0"/>
              <a:pPr>
                <a:defRPr/>
              </a:pPr>
              <a:t>4</a:t>
            </a:fld>
            <a:endParaRPr lang="fr-FR" altLang="fr-FR"/>
          </a:p>
        </p:txBody>
      </p:sp>
    </p:spTree>
    <p:extLst>
      <p:ext uri="{BB962C8B-B14F-4D97-AF65-F5344CB8AC3E}">
        <p14:creationId xmlns:p14="http://schemas.microsoft.com/office/powerpoint/2010/main" val="1419488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048B54-5896-4C31-8EC2-55CBB6B79B3A}" type="slidenum">
              <a:rPr lang="fr-FR" smtClean="0"/>
              <a:t>12</a:t>
            </a:fld>
            <a:endParaRPr lang="fr-FR"/>
          </a:p>
        </p:txBody>
      </p:sp>
    </p:spTree>
    <p:extLst>
      <p:ext uri="{BB962C8B-B14F-4D97-AF65-F5344CB8AC3E}">
        <p14:creationId xmlns:p14="http://schemas.microsoft.com/office/powerpoint/2010/main" val="1779437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048B54-5896-4C31-8EC2-55CBB6B79B3A}" type="slidenum">
              <a:rPr lang="fr-FR" smtClean="0"/>
              <a:t>13</a:t>
            </a:fld>
            <a:endParaRPr lang="fr-FR"/>
          </a:p>
        </p:txBody>
      </p:sp>
    </p:spTree>
    <p:extLst>
      <p:ext uri="{BB962C8B-B14F-4D97-AF65-F5344CB8AC3E}">
        <p14:creationId xmlns:p14="http://schemas.microsoft.com/office/powerpoint/2010/main" val="234315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048B54-5896-4C31-8EC2-55CBB6B79B3A}" type="slidenum">
              <a:rPr lang="fr-FR" smtClean="0"/>
              <a:t>31</a:t>
            </a:fld>
            <a:endParaRPr lang="fr-FR"/>
          </a:p>
        </p:txBody>
      </p:sp>
    </p:spTree>
    <p:extLst>
      <p:ext uri="{BB962C8B-B14F-4D97-AF65-F5344CB8AC3E}">
        <p14:creationId xmlns:p14="http://schemas.microsoft.com/office/powerpoint/2010/main" val="2812531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4" name="Image 13" descr="coeur-seul.ai"/>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701997" y="-409615"/>
            <a:ext cx="5399996" cy="5022615"/>
          </a:xfrm>
          <a:prstGeom prst="rect">
            <a:avLst/>
          </a:prstGeom>
        </p:spPr>
      </p:pic>
      <p:sp>
        <p:nvSpPr>
          <p:cNvPr id="2" name="Titre 1"/>
          <p:cNvSpPr>
            <a:spLocks noGrp="1"/>
          </p:cNvSpPr>
          <p:nvPr>
            <p:ph type="title" hasCustomPrompt="1"/>
          </p:nvPr>
        </p:nvSpPr>
        <p:spPr>
          <a:xfrm>
            <a:off x="457200" y="0"/>
            <a:ext cx="8229600" cy="857250"/>
          </a:xfrm>
        </p:spPr>
        <p:txBody>
          <a:bodyPr>
            <a:normAutofit/>
          </a:bodyPr>
          <a:lstStyle>
            <a:lvl1pPr algn="l">
              <a:defRPr sz="2400" b="1">
                <a:solidFill>
                  <a:srgbClr val="FF6600"/>
                </a:solidFill>
              </a:defRPr>
            </a:lvl1pPr>
          </a:lstStyle>
          <a:p>
            <a:r>
              <a:rPr lang="fr-FR" dirty="0"/>
              <a:t>« Titre»</a:t>
            </a:r>
          </a:p>
        </p:txBody>
      </p:sp>
      <p:sp>
        <p:nvSpPr>
          <p:cNvPr id="3" name="Espace réservé du contenu 2"/>
          <p:cNvSpPr>
            <a:spLocks noGrp="1"/>
          </p:cNvSpPr>
          <p:nvPr>
            <p:ph idx="1"/>
          </p:nvPr>
        </p:nvSpPr>
        <p:spPr/>
        <p:txBody>
          <a:bodyPr/>
          <a:lstStyle>
            <a:lvl1pPr marL="0" indent="0">
              <a:buNone/>
              <a:defRPr sz="2800">
                <a:solidFill>
                  <a:srgbClr val="042C71"/>
                </a:solidFill>
              </a:defRPr>
            </a:lvl1pPr>
            <a:lvl2pPr marL="914400" indent="-457200">
              <a:buFont typeface="Arial"/>
              <a:buChar char="•"/>
              <a:defRPr sz="2400">
                <a:solidFill>
                  <a:srgbClr val="042C71"/>
                </a:solidFill>
              </a:defRPr>
            </a:lvl2pPr>
            <a:lvl3pPr>
              <a:defRPr sz="2000">
                <a:solidFill>
                  <a:srgbClr val="042C71"/>
                </a:solidFill>
              </a:defRPr>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Rectangle 3">
            <a:extLst>
              <a:ext uri="{FF2B5EF4-FFF2-40B4-BE49-F238E27FC236}">
                <a16:creationId xmlns:a16="http://schemas.microsoft.com/office/drawing/2014/main" id="{51B2999A-87DD-43E3-9F78-C5AFD55A3B95}"/>
              </a:ext>
            </a:extLst>
          </p:cNvPr>
          <p:cNvSpPr/>
          <p:nvPr userDrawn="1"/>
        </p:nvSpPr>
        <p:spPr>
          <a:xfrm>
            <a:off x="-1" y="4884080"/>
            <a:ext cx="9144001" cy="286940"/>
          </a:xfrm>
          <a:prstGeom prst="rect">
            <a:avLst/>
          </a:prstGeom>
          <a:solidFill>
            <a:srgbClr val="092E6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Espace réservé du numéro de diapositive 5">
            <a:extLst>
              <a:ext uri="{FF2B5EF4-FFF2-40B4-BE49-F238E27FC236}">
                <a16:creationId xmlns:a16="http://schemas.microsoft.com/office/drawing/2014/main" id="{384D6691-A5B7-4F74-814C-73FB10F893EF}"/>
              </a:ext>
            </a:extLst>
          </p:cNvPr>
          <p:cNvSpPr txBox="1">
            <a:spLocks/>
          </p:cNvSpPr>
          <p:nvPr userDrawn="1"/>
        </p:nvSpPr>
        <p:spPr>
          <a:xfrm>
            <a:off x="0" y="4885248"/>
            <a:ext cx="8748713" cy="273844"/>
          </a:xfrm>
          <a:prstGeom prst="rect">
            <a:avLst/>
          </a:prstGeom>
        </p:spPr>
        <p:txBody>
          <a:bodyPr anchor="ctr"/>
          <a:lstStyle>
            <a:defPPr>
              <a:defRPr lang="fr-FR"/>
            </a:defPPr>
            <a:lvl1pPr marL="0" algn="l"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fr-FR" sz="1200" b="1" dirty="0"/>
              <a:t>L’AFPAC :</a:t>
            </a:r>
            <a:r>
              <a:rPr lang="fr-FR" sz="1200" b="1" dirty="0">
                <a:solidFill>
                  <a:srgbClr val="EA7621"/>
                </a:solidFill>
              </a:rPr>
              <a:t> Une réponse au défi CO</a:t>
            </a:r>
            <a:r>
              <a:rPr lang="fr-FR" sz="1200" b="1" baseline="-25000" dirty="0">
                <a:solidFill>
                  <a:srgbClr val="EA7621"/>
                </a:solidFill>
              </a:rPr>
              <a:t>2</a:t>
            </a:r>
            <a:r>
              <a:rPr lang="fr-FR" sz="1200" b="1" dirty="0">
                <a:solidFill>
                  <a:srgbClr val="EA7621"/>
                </a:solidFill>
              </a:rPr>
              <a:t> et à la transition énergétique </a:t>
            </a:r>
          </a:p>
        </p:txBody>
      </p:sp>
      <p:sp>
        <p:nvSpPr>
          <p:cNvPr id="13" name="Espace réservé du numéro de diapositive 5">
            <a:extLst>
              <a:ext uri="{FF2B5EF4-FFF2-40B4-BE49-F238E27FC236}">
                <a16:creationId xmlns:a16="http://schemas.microsoft.com/office/drawing/2014/main" id="{E4175FC3-CE45-4BD3-8A09-40AE8B97DE39}"/>
              </a:ext>
            </a:extLst>
          </p:cNvPr>
          <p:cNvSpPr>
            <a:spLocks noGrp="1"/>
          </p:cNvSpPr>
          <p:nvPr>
            <p:ph type="sldNum" sz="quarter" idx="4"/>
          </p:nvPr>
        </p:nvSpPr>
        <p:spPr>
          <a:xfrm>
            <a:off x="6725262" y="4848494"/>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defRPr>
            </a:lvl1pPr>
          </a:lstStyle>
          <a:p>
            <a:pPr>
              <a:defRPr/>
            </a:pPr>
            <a:fld id="{AE6A7967-D078-472B-B058-1133A14FDA29}" type="slidenum">
              <a:rPr lang="fr-FR" altLang="fr-FR" smtClean="0"/>
              <a:pPr>
                <a:defRPr/>
              </a:pPr>
              <a:t>‹N°›</a:t>
            </a:fld>
            <a:endParaRPr lang="fr-FR" altLang="fr-FR" dirty="0"/>
          </a:p>
        </p:txBody>
      </p:sp>
      <p:sp>
        <p:nvSpPr>
          <p:cNvPr id="10" name="ZoneTexte 9">
            <a:extLst>
              <a:ext uri="{FF2B5EF4-FFF2-40B4-BE49-F238E27FC236}">
                <a16:creationId xmlns:a16="http://schemas.microsoft.com/office/drawing/2014/main" id="{2298C534-3433-490E-B1B4-CAF99C9E3089}"/>
              </a:ext>
            </a:extLst>
          </p:cNvPr>
          <p:cNvSpPr txBox="1"/>
          <p:nvPr userDrawn="1"/>
        </p:nvSpPr>
        <p:spPr>
          <a:xfrm>
            <a:off x="5176562" y="4880925"/>
            <a:ext cx="3004916" cy="276999"/>
          </a:xfrm>
          <a:prstGeom prst="rect">
            <a:avLst/>
          </a:prstGeom>
          <a:noFill/>
        </p:spPr>
        <p:txBody>
          <a:bodyPr wrap="square" rtlCol="0">
            <a:spAutoFit/>
          </a:bodyPr>
          <a:lstStyle/>
          <a:p>
            <a:r>
              <a:rPr lang="fr-FR" sz="1200" b="1" dirty="0">
                <a:solidFill>
                  <a:schemeClr val="bg1"/>
                </a:solidFill>
              </a:rPr>
              <a:t>Webinaire –  jeudi 25 novembre 2021</a:t>
            </a:r>
          </a:p>
        </p:txBody>
      </p:sp>
    </p:spTree>
    <p:extLst>
      <p:ext uri="{BB962C8B-B14F-4D97-AF65-F5344CB8AC3E}">
        <p14:creationId xmlns:p14="http://schemas.microsoft.com/office/powerpoint/2010/main" val="176263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812726" y="863947"/>
            <a:ext cx="5518548" cy="1741290"/>
          </a:xfrm>
          <a:prstGeom prst="rect">
            <a:avLst/>
          </a:prstGeom>
        </p:spPr>
        <p:txBody>
          <a:bodyPr anchor="b"/>
          <a:lstStyle/>
          <a:p>
            <a:r>
              <a:t>Texte du titre</a:t>
            </a:r>
          </a:p>
        </p:txBody>
      </p:sp>
      <p:sp>
        <p:nvSpPr>
          <p:cNvPr id="12" name="Texte niveau 1…"/>
          <p:cNvSpPr txBox="1">
            <a:spLocks noGrp="1"/>
          </p:cNvSpPr>
          <p:nvPr>
            <p:ph type="body" sz="quarter" idx="1"/>
          </p:nvPr>
        </p:nvSpPr>
        <p:spPr>
          <a:xfrm>
            <a:off x="1812726" y="2658814"/>
            <a:ext cx="5518548" cy="596058"/>
          </a:xfrm>
          <a:prstGeom prst="rect">
            <a:avLst/>
          </a:prstGeom>
        </p:spPr>
        <p:txBody>
          <a:bodyPr anchor="t"/>
          <a:lstStyle>
            <a:lvl1pPr marL="0" indent="0" algn="ctr">
              <a:spcBef>
                <a:spcPts val="0"/>
              </a:spcBef>
              <a:buSzTx/>
              <a:buNone/>
              <a:defRPr sz="1950"/>
            </a:lvl1pPr>
            <a:lvl2pPr marL="0" indent="0" algn="ctr">
              <a:spcBef>
                <a:spcPts val="0"/>
              </a:spcBef>
              <a:buSzTx/>
              <a:buNone/>
              <a:defRPr sz="1950"/>
            </a:lvl2pPr>
            <a:lvl3pPr marL="0" indent="0" algn="ctr">
              <a:spcBef>
                <a:spcPts val="0"/>
              </a:spcBef>
              <a:buSzTx/>
              <a:buNone/>
              <a:defRPr sz="1950"/>
            </a:lvl3pPr>
            <a:lvl4pPr marL="0" indent="0" algn="ctr">
              <a:spcBef>
                <a:spcPts val="0"/>
              </a:spcBef>
              <a:buSzTx/>
              <a:buNone/>
              <a:defRPr sz="1950"/>
            </a:lvl4pPr>
            <a:lvl5pPr marL="0" indent="0" algn="ctr">
              <a:spcBef>
                <a:spcPts val="0"/>
              </a:spcBef>
              <a:buSzTx/>
              <a:buNone/>
              <a:defRPr sz="195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lvl1pPr>
              <a:defRPr>
                <a:solidFill>
                  <a:schemeClr val="bg1"/>
                </a:solidFill>
                <a:latin typeface="Helvetica Neue Thin"/>
                <a:ea typeface="Helvetica Neue Thin"/>
                <a:cs typeface="Helvetica Neue Thin"/>
                <a:sym typeface="Helvetica Neue Thin"/>
              </a:defRPr>
            </a:lvl1pPr>
          </a:lstStyle>
          <a:p>
            <a:fld id="{86CB4B4D-7CA3-9044-876B-883B54F8677D}" type="slidenum">
              <a:rPr lang="fr-FR" smtClean="0"/>
              <a:pPr/>
              <a:t>‹N°›</a:t>
            </a:fld>
            <a:endParaRPr lang="fr-FR"/>
          </a:p>
        </p:txBody>
      </p:sp>
      <p:sp>
        <p:nvSpPr>
          <p:cNvPr id="5" name="Titre 1">
            <a:extLst>
              <a:ext uri="{FF2B5EF4-FFF2-40B4-BE49-F238E27FC236}">
                <a16:creationId xmlns:a16="http://schemas.microsoft.com/office/drawing/2014/main" id="{F03C841B-C2CC-47EE-8994-5BA564E86C87}"/>
              </a:ext>
            </a:extLst>
          </p:cNvPr>
          <p:cNvSpPr txBox="1">
            <a:spLocks/>
          </p:cNvSpPr>
          <p:nvPr userDrawn="1"/>
        </p:nvSpPr>
        <p:spPr bwMode="auto">
          <a:xfrm>
            <a:off x="457200" y="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400" b="1" kern="1200">
                <a:solidFill>
                  <a:srgbClr val="FF6600"/>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r>
              <a:rPr lang="fr-FR" dirty="0"/>
              <a:t>« Le renouveau de la géothermie en logement neuf »</a:t>
            </a:r>
          </a:p>
        </p:txBody>
      </p:sp>
    </p:spTree>
    <p:extLst>
      <p:ext uri="{BB962C8B-B14F-4D97-AF65-F5344CB8AC3E}">
        <p14:creationId xmlns:p14="http://schemas.microsoft.com/office/powerpoint/2010/main" val="38250029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46612" y="204916"/>
            <a:ext cx="7870682" cy="421682"/>
          </a:xfrm>
          <a:prstGeom prst="rect">
            <a:avLst/>
          </a:prstGeom>
        </p:spPr>
        <p:txBody>
          <a:bodyPr anchor="b"/>
          <a:lstStyle>
            <a:lvl1pPr>
              <a:defRPr>
                <a:solidFill>
                  <a:schemeClr val="tx1"/>
                </a:solidFill>
              </a:defRPr>
            </a:lvl1pPr>
          </a:lstStyle>
          <a:p>
            <a:r>
              <a:rPr lang="fr-FR" dirty="0"/>
              <a:t>Cliquez pour modifier le style du titre</a:t>
            </a:r>
          </a:p>
        </p:txBody>
      </p:sp>
      <p:sp>
        <p:nvSpPr>
          <p:cNvPr id="7" name="Espace réservé du texte 6"/>
          <p:cNvSpPr>
            <a:spLocks noGrp="1"/>
          </p:cNvSpPr>
          <p:nvPr>
            <p:ph type="body" sz="quarter" idx="13"/>
          </p:nvPr>
        </p:nvSpPr>
        <p:spPr>
          <a:xfrm>
            <a:off x="446613" y="1199754"/>
            <a:ext cx="8250776" cy="318350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6" name="Espace réservé du texte 15"/>
          <p:cNvSpPr>
            <a:spLocks noGrp="1"/>
          </p:cNvSpPr>
          <p:nvPr>
            <p:ph type="body" sz="quarter" idx="17"/>
          </p:nvPr>
        </p:nvSpPr>
        <p:spPr>
          <a:xfrm>
            <a:off x="446612" y="676535"/>
            <a:ext cx="7881542" cy="243503"/>
          </a:xfrm>
          <a:prstGeom prst="rect">
            <a:avLst/>
          </a:prstGeom>
        </p:spPr>
        <p:txBody>
          <a:bodyPr>
            <a:noAutofit/>
          </a:bodyPr>
          <a:lstStyle>
            <a:lvl1pPr>
              <a:buFontTx/>
              <a:buNone/>
              <a:defRPr sz="1224" b="0" i="1" baseline="0">
                <a:solidFill>
                  <a:schemeClr val="accent1"/>
                </a:solidFill>
                <a:latin typeface="Arial" pitchFamily="34" charset="0"/>
              </a:defRPr>
            </a:lvl1pPr>
            <a:lvl2pPr>
              <a:buFontTx/>
              <a:buNone/>
              <a:defRPr sz="1224" b="0" i="1" baseline="0">
                <a:solidFill>
                  <a:schemeClr val="accent1"/>
                </a:solidFill>
                <a:latin typeface="Arial" pitchFamily="34" charset="0"/>
              </a:defRPr>
            </a:lvl2pPr>
            <a:lvl3pPr>
              <a:buFontTx/>
              <a:buNone/>
              <a:defRPr sz="1224" b="0" i="1" baseline="0">
                <a:solidFill>
                  <a:schemeClr val="accent1"/>
                </a:solidFill>
                <a:latin typeface="Arial" pitchFamily="34" charset="0"/>
              </a:defRPr>
            </a:lvl3pPr>
            <a:lvl4pPr>
              <a:buFontTx/>
              <a:buNone/>
              <a:defRPr sz="1224" b="0" i="1" baseline="0">
                <a:solidFill>
                  <a:schemeClr val="accent1"/>
                </a:solidFill>
                <a:latin typeface="Arial" pitchFamily="34" charset="0"/>
              </a:defRPr>
            </a:lvl4pPr>
            <a:lvl5pPr>
              <a:buFontTx/>
              <a:buNone/>
              <a:defRPr sz="1224" b="0" i="1" baseline="0">
                <a:solidFill>
                  <a:schemeClr val="accent1"/>
                </a:solidFill>
                <a:latin typeface="Arial" pitchFamily="34" charset="0"/>
              </a:defRPr>
            </a:lvl5pPr>
          </a:lstStyle>
          <a:p>
            <a:pPr lvl="0"/>
            <a:r>
              <a:rPr lang="fr-FR" dirty="0"/>
              <a:t>Cliquez pour modifier les styles du texte du masque</a:t>
            </a:r>
          </a:p>
        </p:txBody>
      </p:sp>
      <p:sp>
        <p:nvSpPr>
          <p:cNvPr id="10" name="Espace réservé du texte 17"/>
          <p:cNvSpPr>
            <a:spLocks noGrp="1"/>
          </p:cNvSpPr>
          <p:nvPr>
            <p:ph type="body" sz="quarter" idx="18" hasCustomPrompt="1"/>
          </p:nvPr>
        </p:nvSpPr>
        <p:spPr>
          <a:xfrm>
            <a:off x="3655693" y="4726664"/>
            <a:ext cx="4125389" cy="226252"/>
          </a:xfrm>
          <a:prstGeom prst="rect">
            <a:avLst/>
          </a:prstGeom>
        </p:spPr>
        <p:txBody>
          <a:bodyPr>
            <a:noAutofit/>
          </a:bodyPr>
          <a:lstStyle>
            <a:lvl1pPr algn="r">
              <a:buNone/>
              <a:defRPr sz="816" baseline="0">
                <a:solidFill>
                  <a:schemeClr val="tx2">
                    <a:lumMod val="50000"/>
                  </a:schemeClr>
                </a:solidFill>
              </a:defRPr>
            </a:lvl1pPr>
            <a:lvl2pPr algn="r">
              <a:buNone/>
              <a:defRPr sz="816"/>
            </a:lvl2pPr>
            <a:lvl3pPr algn="r">
              <a:buNone/>
              <a:defRPr sz="816"/>
            </a:lvl3pPr>
            <a:lvl4pPr algn="r">
              <a:buNone/>
              <a:defRPr sz="816"/>
            </a:lvl4pPr>
            <a:lvl5pPr algn="r">
              <a:buNone/>
              <a:defRPr sz="816"/>
            </a:lvl5pPr>
          </a:lstStyle>
          <a:p>
            <a:pPr lvl="0"/>
            <a:r>
              <a:rPr lang="fr-FR" dirty="0"/>
              <a:t>Pied de page de cette présentation</a:t>
            </a:r>
          </a:p>
        </p:txBody>
      </p:sp>
    </p:spTree>
    <p:extLst>
      <p:ext uri="{BB962C8B-B14F-4D97-AF65-F5344CB8AC3E}">
        <p14:creationId xmlns:p14="http://schemas.microsoft.com/office/powerpoint/2010/main" val="43172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vmlDrawing" Target="../drawings/vmlDrawing1.v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C5142F0-7FCD-457D-B422-690D23AE2D15}"/>
              </a:ext>
            </a:extLst>
          </p:cNvPr>
          <p:cNvGraphicFramePr>
            <a:graphicFrameLocks noChangeAspect="1"/>
          </p:cNvGraphicFramePr>
          <p:nvPr userDrawn="1">
            <p:custDataLst>
              <p:tags r:id="rId6"/>
            </p:custDataLst>
            <p:extLst>
              <p:ext uri="{D42A27DB-BD31-4B8C-83A1-F6EECF244321}">
                <p14:modId xmlns:p14="http://schemas.microsoft.com/office/powerpoint/2010/main" val="35244428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92" name="Diapositive think-cell" r:id="rId7" imgW="425" imgH="426" progId="TCLayout.ActiveDocument.1">
                  <p:embed/>
                </p:oleObj>
              </mc:Choice>
              <mc:Fallback>
                <p:oleObj name="Diapositive think-cell" r:id="rId7" imgW="425" imgH="42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026" name="Espace réservé du titre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dirty="0"/>
              <a:t>Cliquez et modifiez le titre</a:t>
            </a:r>
          </a:p>
        </p:txBody>
      </p:sp>
      <p:sp>
        <p:nvSpPr>
          <p:cNvPr id="1027" name="Espace réservé du texte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E6A7967-D078-472B-B058-1133A14FDA29}"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hf hd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fr.wiktionary.org/wiki/g%C3%A9o" TargetMode="Externa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hyperlink" Target="https://fr.wikipedia.org/wiki/Thermie"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22AC655-DCF0-4BF1-B72F-03BECE0A95AD}"/>
              </a:ext>
            </a:extLst>
          </p:cNvPr>
          <p:cNvPicPr>
            <a:picLocks noChangeAspect="1"/>
          </p:cNvPicPr>
          <p:nvPr/>
        </p:nvPicPr>
        <p:blipFill>
          <a:blip r:embed="rId2"/>
          <a:stretch>
            <a:fillRect/>
          </a:stretch>
        </p:blipFill>
        <p:spPr>
          <a:xfrm>
            <a:off x="11130" y="-34517"/>
            <a:ext cx="9144000" cy="4169665"/>
          </a:xfrm>
          <a:prstGeom prst="rect">
            <a:avLst/>
          </a:prstGeom>
        </p:spPr>
      </p:pic>
      <p:sp>
        <p:nvSpPr>
          <p:cNvPr id="120" name="ZoneTexte 3"/>
          <p:cNvSpPr txBox="1"/>
          <p:nvPr/>
        </p:nvSpPr>
        <p:spPr>
          <a:xfrm>
            <a:off x="2869035" y="1437085"/>
            <a:ext cx="5688869"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241101">
              <a:lnSpc>
                <a:spcPct val="80000"/>
              </a:lnSpc>
              <a:defRPr sz="7600">
                <a:solidFill>
                  <a:srgbClr val="FFFFFF"/>
                </a:solidFill>
                <a:latin typeface="Arial"/>
                <a:ea typeface="Arial"/>
                <a:cs typeface="Arial"/>
                <a:sym typeface="Arial"/>
              </a:defRPr>
            </a:pPr>
            <a:r>
              <a:rPr lang="fr-FR" sz="2200" b="1" dirty="0">
                <a:solidFill>
                  <a:srgbClr val="FF942E"/>
                </a:solidFill>
                <a:latin typeface="+mn-lt"/>
              </a:rPr>
              <a:t>Les webinaires de la PAC</a:t>
            </a:r>
          </a:p>
          <a:p>
            <a:pPr defTabSz="241101">
              <a:lnSpc>
                <a:spcPct val="80000"/>
              </a:lnSpc>
              <a:defRPr sz="7600">
                <a:solidFill>
                  <a:srgbClr val="FFFFFF"/>
                </a:solidFill>
                <a:latin typeface="Arial"/>
                <a:ea typeface="Arial"/>
                <a:cs typeface="Arial"/>
                <a:sym typeface="Arial"/>
              </a:defRPr>
            </a:pPr>
            <a:endParaRPr lang="fr-FR" sz="2200" b="1" dirty="0">
              <a:solidFill>
                <a:srgbClr val="FF942E"/>
              </a:solidFill>
              <a:latin typeface="+mn-lt"/>
            </a:endParaRPr>
          </a:p>
          <a:p>
            <a:pPr defTabSz="241101">
              <a:lnSpc>
                <a:spcPct val="80000"/>
              </a:lnSpc>
              <a:defRPr sz="7600">
                <a:solidFill>
                  <a:srgbClr val="FFFFFF"/>
                </a:solidFill>
                <a:latin typeface="Arial"/>
                <a:ea typeface="Arial"/>
                <a:cs typeface="Arial"/>
                <a:sym typeface="Arial"/>
              </a:defRPr>
            </a:pPr>
            <a:r>
              <a:rPr lang="fr-FR" sz="2400" b="1" dirty="0">
                <a:latin typeface="+mn-lt"/>
              </a:rPr>
              <a:t>« Le rafraichissement géothermique»</a:t>
            </a:r>
          </a:p>
          <a:p>
            <a:pPr defTabSz="241101">
              <a:lnSpc>
                <a:spcPct val="80000"/>
              </a:lnSpc>
              <a:defRPr sz="7600">
                <a:solidFill>
                  <a:srgbClr val="FFFFFF"/>
                </a:solidFill>
                <a:latin typeface="Arial"/>
                <a:ea typeface="Arial"/>
                <a:cs typeface="Arial"/>
                <a:sym typeface="Arial"/>
              </a:defRPr>
            </a:pPr>
            <a:endParaRPr lang="fr-FR" sz="2400" b="1" dirty="0">
              <a:latin typeface="+mn-lt"/>
            </a:endParaRPr>
          </a:p>
          <a:p>
            <a:pPr defTabSz="241101">
              <a:lnSpc>
                <a:spcPct val="80000"/>
              </a:lnSpc>
              <a:defRPr sz="7600">
                <a:solidFill>
                  <a:srgbClr val="FFFFFF"/>
                </a:solidFill>
                <a:latin typeface="Arial"/>
                <a:ea typeface="Arial"/>
                <a:cs typeface="Arial"/>
                <a:sym typeface="Arial"/>
              </a:defRPr>
            </a:pPr>
            <a:r>
              <a:rPr lang="fr-FR" sz="2000" b="1" dirty="0">
                <a:latin typeface="+mn-lt"/>
              </a:rPr>
              <a:t>AFPAC / AFPG / FNCCR / ADEME / BRGM</a:t>
            </a:r>
            <a:endParaRPr sz="2000" b="1" dirty="0">
              <a:latin typeface="+mn-lt"/>
            </a:endParaRPr>
          </a:p>
        </p:txBody>
      </p:sp>
      <p:sp>
        <p:nvSpPr>
          <p:cNvPr id="121" name="ZoneTexte 3"/>
          <p:cNvSpPr txBox="1"/>
          <p:nvPr/>
        </p:nvSpPr>
        <p:spPr>
          <a:xfrm>
            <a:off x="2920737" y="3342520"/>
            <a:ext cx="4982280" cy="333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241101">
              <a:spcBef>
                <a:spcPts val="825"/>
              </a:spcBef>
              <a:defRPr sz="4000">
                <a:solidFill>
                  <a:srgbClr val="FF942E"/>
                </a:solidFill>
                <a:latin typeface="Arial"/>
                <a:ea typeface="Arial"/>
                <a:cs typeface="Arial"/>
                <a:sym typeface="Arial"/>
              </a:defRPr>
            </a:pPr>
            <a:r>
              <a:rPr sz="1050" b="1" dirty="0">
                <a:solidFill>
                  <a:srgbClr val="FF942E"/>
                </a:solidFill>
              </a:rPr>
              <a:t>L’AFPAC</a:t>
            </a:r>
            <a:r>
              <a:rPr lang="fr-FR" sz="1050" b="1" dirty="0"/>
              <a:t> </a:t>
            </a:r>
            <a:endParaRPr sz="1050" dirty="0"/>
          </a:p>
          <a:p>
            <a:pPr defTabSz="241101">
              <a:lnSpc>
                <a:spcPct val="50000"/>
              </a:lnSpc>
              <a:defRPr>
                <a:solidFill>
                  <a:srgbClr val="FFFFFF"/>
                </a:solidFill>
                <a:latin typeface="Arial"/>
                <a:ea typeface="Arial"/>
                <a:cs typeface="Arial"/>
                <a:sym typeface="Arial"/>
              </a:defRPr>
            </a:pPr>
            <a:endParaRPr lang="fr-FR" sz="1050" dirty="0"/>
          </a:p>
          <a:p>
            <a:pPr defTabSz="241101">
              <a:lnSpc>
                <a:spcPct val="50000"/>
              </a:lnSpc>
              <a:defRPr>
                <a:solidFill>
                  <a:srgbClr val="FFFFFF"/>
                </a:solidFill>
                <a:latin typeface="Arial"/>
                <a:ea typeface="Arial"/>
                <a:cs typeface="Arial"/>
                <a:sym typeface="Arial"/>
              </a:defRPr>
            </a:pPr>
            <a:r>
              <a:rPr sz="1050" dirty="0"/>
              <a:t>Une </a:t>
            </a:r>
            <a:r>
              <a:rPr sz="1050" dirty="0" err="1"/>
              <a:t>réponse</a:t>
            </a:r>
            <a:r>
              <a:rPr sz="1050" dirty="0"/>
              <a:t> au </a:t>
            </a:r>
            <a:r>
              <a:rPr sz="1050" dirty="0" err="1"/>
              <a:t>défi</a:t>
            </a:r>
            <a:r>
              <a:rPr sz="1050" dirty="0"/>
              <a:t> CO</a:t>
            </a:r>
            <a:r>
              <a:rPr sz="1050" baseline="-5998" dirty="0"/>
              <a:t>2</a:t>
            </a:r>
            <a:r>
              <a:rPr sz="1050" dirty="0"/>
              <a:t> et à la transition </a:t>
            </a:r>
            <a:r>
              <a:rPr sz="1050" dirty="0" err="1"/>
              <a:t>énergétique</a:t>
            </a:r>
            <a:r>
              <a:rPr sz="1050" dirty="0"/>
              <a:t> </a:t>
            </a:r>
          </a:p>
        </p:txBody>
      </p:sp>
      <p:pic>
        <p:nvPicPr>
          <p:cNvPr id="122" name="logo-AFPAC-baseline-vecto.jpg" descr="logo-AFPAC-baseline-vecto.jpg"/>
          <p:cNvPicPr>
            <a:picLocks noChangeAspect="1"/>
          </p:cNvPicPr>
          <p:nvPr/>
        </p:nvPicPr>
        <p:blipFill>
          <a:blip r:embed="rId3"/>
          <a:srcRect/>
          <a:stretch>
            <a:fillRect/>
          </a:stretch>
        </p:blipFill>
        <p:spPr>
          <a:xfrm>
            <a:off x="3821460" y="4336295"/>
            <a:ext cx="1501109" cy="612698"/>
          </a:xfrm>
          <a:prstGeom prst="rect">
            <a:avLst/>
          </a:prstGeom>
          <a:ln w="12700">
            <a:miter lim="400000"/>
          </a:ln>
        </p:spPr>
      </p:pic>
      <p:sp>
        <p:nvSpPr>
          <p:cNvPr id="3" name="Espace réservé du numéro de diapositive 2">
            <a:extLst>
              <a:ext uri="{FF2B5EF4-FFF2-40B4-BE49-F238E27FC236}">
                <a16:creationId xmlns:a16="http://schemas.microsoft.com/office/drawing/2014/main" id="{49FD6B39-FB33-4545-8775-D79FFB3C8F79}"/>
              </a:ext>
            </a:extLst>
          </p:cNvPr>
          <p:cNvSpPr>
            <a:spLocks noGrp="1"/>
          </p:cNvSpPr>
          <p:nvPr>
            <p:ph type="sldNum" sz="quarter" idx="2"/>
          </p:nvPr>
        </p:nvSpPr>
        <p:spPr/>
        <p:txBody>
          <a:bodyPr/>
          <a:lstStyle/>
          <a:p>
            <a:fld id="{86CB4B4D-7CA3-9044-876B-883B54F8677D}" type="slidenum">
              <a:rPr lang="fr-FR" smtClean="0"/>
              <a:pPr/>
              <a:t>0</a:t>
            </a:fld>
            <a:endParaRPr lang="fr-F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BD039A-672E-456B-AE37-692E1A55FDEC}"/>
              </a:ext>
            </a:extLst>
          </p:cNvPr>
          <p:cNvSpPr>
            <a:spLocks noGrp="1"/>
          </p:cNvSpPr>
          <p:nvPr>
            <p:ph type="title"/>
          </p:nvPr>
        </p:nvSpPr>
        <p:spPr/>
        <p:txBody>
          <a:bodyPr/>
          <a:lstStyle/>
          <a:p>
            <a:r>
              <a:rPr lang="fr-FR" dirty="0"/>
              <a:t>Qu’est-ce que la géothermie ?</a:t>
            </a:r>
          </a:p>
        </p:txBody>
      </p:sp>
      <p:sp>
        <p:nvSpPr>
          <p:cNvPr id="4" name="Espace réservé du numéro de diapositive 3">
            <a:extLst>
              <a:ext uri="{FF2B5EF4-FFF2-40B4-BE49-F238E27FC236}">
                <a16:creationId xmlns:a16="http://schemas.microsoft.com/office/drawing/2014/main" id="{BED2C09A-56BE-4584-838C-4CFF33B8DD7F}"/>
              </a:ext>
            </a:extLst>
          </p:cNvPr>
          <p:cNvSpPr>
            <a:spLocks noGrp="1"/>
          </p:cNvSpPr>
          <p:nvPr>
            <p:ph type="sldNum" sz="quarter" idx="4"/>
          </p:nvPr>
        </p:nvSpPr>
        <p:spPr/>
        <p:txBody>
          <a:bodyPr/>
          <a:lstStyle/>
          <a:p>
            <a:pPr>
              <a:defRPr/>
            </a:pPr>
            <a:fld id="{AE6A7967-D078-472B-B058-1133A14FDA29}" type="slidenum">
              <a:rPr lang="fr-FR" altLang="fr-FR" smtClean="0"/>
              <a:pPr>
                <a:defRPr/>
              </a:pPr>
              <a:t>9</a:t>
            </a:fld>
            <a:endParaRPr lang="fr-FR" altLang="fr-FR" dirty="0"/>
          </a:p>
        </p:txBody>
      </p:sp>
      <p:pic>
        <p:nvPicPr>
          <p:cNvPr id="5" name="Picture 1032" descr="Grafik_Was_ist_Erdwaerme">
            <a:extLst>
              <a:ext uri="{FF2B5EF4-FFF2-40B4-BE49-F238E27FC236}">
                <a16:creationId xmlns:a16="http://schemas.microsoft.com/office/drawing/2014/main" id="{8DAF9643-48D0-49F0-AFEE-1F390CF7E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08" r="50000"/>
          <a:stretch>
            <a:fillRect/>
          </a:stretch>
        </p:blipFill>
        <p:spPr bwMode="auto">
          <a:xfrm>
            <a:off x="1125449" y="781050"/>
            <a:ext cx="2887025" cy="31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3">
            <a:extLst>
              <a:ext uri="{FF2B5EF4-FFF2-40B4-BE49-F238E27FC236}">
                <a16:creationId xmlns:a16="http://schemas.microsoft.com/office/drawing/2014/main" id="{C67FB9F0-E0BB-4EF4-A1F7-33D3FD9A6F4F}"/>
              </a:ext>
            </a:extLst>
          </p:cNvPr>
          <p:cNvSpPr txBox="1">
            <a:spLocks noChangeArrowheads="1"/>
          </p:cNvSpPr>
          <p:nvPr/>
        </p:nvSpPr>
        <p:spPr bwMode="auto">
          <a:xfrm>
            <a:off x="1125449" y="4083919"/>
            <a:ext cx="67773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800">
                <a:solidFill>
                  <a:schemeClr val="tx1"/>
                </a:solidFill>
                <a:latin typeface="Calibri" pitchFamily="34" charset="0"/>
              </a:defRPr>
            </a:lvl1pPr>
            <a:lvl2pPr marL="742950" indent="-28575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ctr" eaLnBrk="1" hangingPunct="1">
              <a:spcBef>
                <a:spcPct val="0"/>
              </a:spcBef>
              <a:buFontTx/>
              <a:buNone/>
            </a:pPr>
            <a:r>
              <a:rPr lang="fr-FR" altLang="fr-FR" sz="1200" b="1" dirty="0"/>
              <a:t>C’EST L’UTILISATION DE LA CHALEUR NATURELLE DE LA TERRE A FAIBLE  OU MOYENNE PROFONDEUR</a:t>
            </a:r>
          </a:p>
          <a:p>
            <a:pPr algn="ctr" eaLnBrk="1" hangingPunct="1">
              <a:spcBef>
                <a:spcPct val="0"/>
              </a:spcBef>
              <a:buFontTx/>
              <a:buNone/>
            </a:pPr>
            <a:endParaRPr lang="fr-FR" altLang="fr-FR" sz="1200" b="1" dirty="0"/>
          </a:p>
          <a:p>
            <a:pPr algn="ctr" eaLnBrk="1" hangingPunct="1">
              <a:spcBef>
                <a:spcPct val="0"/>
              </a:spcBef>
              <a:buFontTx/>
              <a:buNone/>
            </a:pPr>
            <a:r>
              <a:rPr lang="fr-FR" sz="1200" dirty="0"/>
              <a:t>La </a:t>
            </a:r>
            <a:r>
              <a:rPr lang="fr-FR" sz="1200" b="1" dirty="0"/>
              <a:t>géothermie</a:t>
            </a:r>
            <a:r>
              <a:rPr lang="fr-FR" sz="1200" dirty="0"/>
              <a:t>, du grec </a:t>
            </a:r>
            <a:r>
              <a:rPr lang="fr-FR" sz="1200" dirty="0">
                <a:hlinkClick r:id="rId3" tooltip="wikt:géo"/>
              </a:rPr>
              <a:t>géo</a:t>
            </a:r>
            <a:r>
              <a:rPr lang="fr-FR" sz="1200" dirty="0"/>
              <a:t> (la terre) et </a:t>
            </a:r>
            <a:r>
              <a:rPr lang="fr-FR" sz="1200" dirty="0">
                <a:solidFill>
                  <a:srgbClr val="002060"/>
                </a:solidFill>
                <a:hlinkClick r:id="rId4" tooltip="Thermie"/>
              </a:rPr>
              <a:t>thermos</a:t>
            </a:r>
            <a:r>
              <a:rPr lang="fr-FR" sz="1200" dirty="0">
                <a:solidFill>
                  <a:srgbClr val="002060"/>
                </a:solidFill>
              </a:rPr>
              <a:t> </a:t>
            </a:r>
            <a:r>
              <a:rPr lang="fr-FR" sz="1200" dirty="0"/>
              <a:t>(la chaleur).</a:t>
            </a:r>
            <a:endParaRPr lang="fr-FR" altLang="fr-FR" sz="1200" b="1" dirty="0"/>
          </a:p>
        </p:txBody>
      </p:sp>
      <p:sp>
        <p:nvSpPr>
          <p:cNvPr id="7" name="ZoneTexte 6">
            <a:extLst>
              <a:ext uri="{FF2B5EF4-FFF2-40B4-BE49-F238E27FC236}">
                <a16:creationId xmlns:a16="http://schemas.microsoft.com/office/drawing/2014/main" id="{4EBD9281-D28F-444E-8701-F0F0B618987B}"/>
              </a:ext>
            </a:extLst>
          </p:cNvPr>
          <p:cNvSpPr txBox="1"/>
          <p:nvPr/>
        </p:nvSpPr>
        <p:spPr>
          <a:xfrm>
            <a:off x="4844855" y="1211877"/>
            <a:ext cx="3578708" cy="2246769"/>
          </a:xfrm>
          <a:prstGeom prst="rect">
            <a:avLst/>
          </a:prstGeom>
          <a:noFill/>
        </p:spPr>
        <p:txBody>
          <a:bodyPr wrap="square" rtlCol="0">
            <a:spAutoFit/>
          </a:bodyPr>
          <a:lstStyle/>
          <a:p>
            <a:pPr algn="ctr"/>
            <a:r>
              <a:rPr lang="fr-FR" sz="1400" b="1" dirty="0">
                <a:latin typeface="Calibri" panose="020F0502020204030204" pitchFamily="34" charset="0"/>
                <a:cs typeface="Calibri" panose="020F0502020204030204" pitchFamily="34" charset="0"/>
              </a:rPr>
              <a:t>3 Formes de géothermies distinctes :</a:t>
            </a:r>
          </a:p>
          <a:p>
            <a:endParaRPr lang="fr-FR" sz="1400" dirty="0">
              <a:latin typeface="Calibri" panose="020F0502020204030204" pitchFamily="34" charset="0"/>
              <a:cs typeface="Calibri" panose="020F0502020204030204" pitchFamily="34" charset="0"/>
            </a:endParaRPr>
          </a:p>
          <a:p>
            <a:endParaRPr lang="fr-FR" sz="1400" dirty="0">
              <a:latin typeface="Calibri" panose="020F0502020204030204" pitchFamily="34" charset="0"/>
              <a:cs typeface="Calibri" panose="020F0502020204030204" pitchFamily="34" charset="0"/>
            </a:endParaRPr>
          </a:p>
          <a:p>
            <a:pPr marL="557213" lvl="1" indent="-214313">
              <a:buFontTx/>
              <a:buChar char="-"/>
            </a:pPr>
            <a:r>
              <a:rPr lang="fr-FR" sz="1400" dirty="0">
                <a:latin typeface="Calibri" panose="020F0502020204030204" pitchFamily="34" charset="0"/>
                <a:cs typeface="Calibri" panose="020F0502020204030204" pitchFamily="34" charset="0"/>
              </a:rPr>
              <a:t>La géothermie Haute température</a:t>
            </a:r>
          </a:p>
          <a:p>
            <a:pPr marL="214313" indent="-214313">
              <a:buFontTx/>
              <a:buChar char="-"/>
            </a:pPr>
            <a:endParaRPr lang="fr-FR" sz="1400" dirty="0">
              <a:latin typeface="Calibri" panose="020F0502020204030204" pitchFamily="34" charset="0"/>
              <a:cs typeface="Calibri" panose="020F0502020204030204" pitchFamily="34" charset="0"/>
            </a:endParaRPr>
          </a:p>
          <a:p>
            <a:pPr marL="214313" indent="-214313">
              <a:buFontTx/>
              <a:buChar char="-"/>
            </a:pPr>
            <a:endParaRPr lang="fr-FR" sz="1400" dirty="0">
              <a:latin typeface="Calibri" panose="020F0502020204030204" pitchFamily="34" charset="0"/>
              <a:cs typeface="Calibri" panose="020F0502020204030204" pitchFamily="34" charset="0"/>
            </a:endParaRPr>
          </a:p>
          <a:p>
            <a:pPr marL="557213" lvl="1" indent="-214313">
              <a:buFontTx/>
              <a:buChar char="-"/>
            </a:pPr>
            <a:r>
              <a:rPr lang="fr-FR" sz="1400" dirty="0">
                <a:latin typeface="Calibri" panose="020F0502020204030204" pitchFamily="34" charset="0"/>
                <a:cs typeface="Calibri" panose="020F0502020204030204" pitchFamily="34" charset="0"/>
              </a:rPr>
              <a:t>La géothermie à usage direct</a:t>
            </a:r>
          </a:p>
          <a:p>
            <a:pPr marL="214313" indent="-214313">
              <a:buFontTx/>
              <a:buChar char="-"/>
            </a:pPr>
            <a:endParaRPr lang="fr-FR" sz="1400" dirty="0">
              <a:latin typeface="Calibri" panose="020F0502020204030204" pitchFamily="34" charset="0"/>
              <a:cs typeface="Calibri" panose="020F0502020204030204" pitchFamily="34" charset="0"/>
            </a:endParaRPr>
          </a:p>
          <a:p>
            <a:pPr marL="214313" indent="-214313">
              <a:buFontTx/>
              <a:buChar char="-"/>
            </a:pPr>
            <a:endParaRPr lang="fr-FR" sz="1400" dirty="0">
              <a:latin typeface="Calibri" panose="020F0502020204030204" pitchFamily="34" charset="0"/>
              <a:cs typeface="Calibri" panose="020F0502020204030204" pitchFamily="34" charset="0"/>
            </a:endParaRPr>
          </a:p>
          <a:p>
            <a:pPr marL="557213" lvl="1" indent="-214313">
              <a:buFontTx/>
              <a:buChar char="-"/>
            </a:pPr>
            <a:r>
              <a:rPr lang="fr-FR" sz="1400" dirty="0">
                <a:latin typeface="Calibri" panose="020F0502020204030204" pitchFamily="34" charset="0"/>
                <a:cs typeface="Calibri" panose="020F0502020204030204" pitchFamily="34" charset="0"/>
              </a:rPr>
              <a:t>La géothermie de surface ou TBE</a:t>
            </a:r>
          </a:p>
        </p:txBody>
      </p:sp>
      <p:sp>
        <p:nvSpPr>
          <p:cNvPr id="8" name="Rectangle 7">
            <a:extLst>
              <a:ext uri="{FF2B5EF4-FFF2-40B4-BE49-F238E27FC236}">
                <a16:creationId xmlns:a16="http://schemas.microsoft.com/office/drawing/2014/main" id="{91ECAEB8-5BF7-4AAF-A007-35606505579D}"/>
              </a:ext>
            </a:extLst>
          </p:cNvPr>
          <p:cNvSpPr/>
          <p:nvPr/>
        </p:nvSpPr>
        <p:spPr bwMode="auto">
          <a:xfrm>
            <a:off x="5158502" y="2982824"/>
            <a:ext cx="2951413" cy="594066"/>
          </a:xfrm>
          <a:prstGeom prst="rect">
            <a:avLst/>
          </a:prstGeom>
          <a:noFill/>
          <a:ln w="38100"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500">
              <a:latin typeface="Arial" charset="0"/>
              <a:ea typeface="ＭＳ Ｐゴシック" charset="-128"/>
            </a:endParaRPr>
          </a:p>
        </p:txBody>
      </p:sp>
    </p:spTree>
    <p:extLst>
      <p:ext uri="{BB962C8B-B14F-4D97-AF65-F5344CB8AC3E}">
        <p14:creationId xmlns:p14="http://schemas.microsoft.com/office/powerpoint/2010/main" val="15847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E7E7D4-2422-4292-8EBE-F66256E13B5F}"/>
              </a:ext>
            </a:extLst>
          </p:cNvPr>
          <p:cNvSpPr>
            <a:spLocks noGrp="1"/>
          </p:cNvSpPr>
          <p:nvPr>
            <p:ph type="title"/>
          </p:nvPr>
        </p:nvSpPr>
        <p:spPr/>
        <p:txBody>
          <a:bodyPr/>
          <a:lstStyle/>
          <a:p>
            <a:r>
              <a:rPr lang="fr-FR" dirty="0"/>
              <a:t>Les différentes formes de Géothermie</a:t>
            </a:r>
          </a:p>
        </p:txBody>
      </p:sp>
      <p:sp>
        <p:nvSpPr>
          <p:cNvPr id="4" name="Espace réservé du numéro de diapositive 3">
            <a:extLst>
              <a:ext uri="{FF2B5EF4-FFF2-40B4-BE49-F238E27FC236}">
                <a16:creationId xmlns:a16="http://schemas.microsoft.com/office/drawing/2014/main" id="{12A9D8C1-F0FF-4075-BC54-23F91C868DE5}"/>
              </a:ext>
            </a:extLst>
          </p:cNvPr>
          <p:cNvSpPr>
            <a:spLocks noGrp="1"/>
          </p:cNvSpPr>
          <p:nvPr>
            <p:ph type="sldNum" sz="quarter" idx="4"/>
          </p:nvPr>
        </p:nvSpPr>
        <p:spPr/>
        <p:txBody>
          <a:bodyPr/>
          <a:lstStyle/>
          <a:p>
            <a:pPr>
              <a:defRPr/>
            </a:pPr>
            <a:fld id="{AE6A7967-D078-472B-B058-1133A14FDA29}" type="slidenum">
              <a:rPr lang="fr-FR" altLang="fr-FR" smtClean="0"/>
              <a:pPr>
                <a:defRPr/>
              </a:pPr>
              <a:t>10</a:t>
            </a:fld>
            <a:endParaRPr lang="fr-FR" altLang="fr-FR" dirty="0"/>
          </a:p>
        </p:txBody>
      </p:sp>
      <p:pic>
        <p:nvPicPr>
          <p:cNvPr id="5" name="Picture 2">
            <a:extLst>
              <a:ext uri="{FF2B5EF4-FFF2-40B4-BE49-F238E27FC236}">
                <a16:creationId xmlns:a16="http://schemas.microsoft.com/office/drawing/2014/main" id="{EC0CE557-C195-48FA-B5A7-B4D1C1E9FF3A}"/>
              </a:ext>
            </a:extLst>
          </p:cNvPr>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9"/>
          <a:stretch>
            <a:fillRect/>
          </a:stretch>
        </p:blipFill>
        <p:spPr>
          <a:xfrm>
            <a:off x="826295" y="971131"/>
            <a:ext cx="6353174" cy="350561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E34E5EA3-DAAE-4E8D-AD44-EF995C3944FD}"/>
              </a:ext>
            </a:extLst>
          </p:cNvPr>
          <p:cNvSpPr>
            <a:spLocks noChangeArrowheads="1"/>
          </p:cNvSpPr>
          <p:nvPr/>
        </p:nvSpPr>
        <p:spPr bwMode="auto">
          <a:xfrm>
            <a:off x="826295" y="944938"/>
            <a:ext cx="3077766" cy="2430066"/>
          </a:xfrm>
          <a:prstGeom prst="rect">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rgbClr val="41414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41414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400">
                <a:solidFill>
                  <a:srgbClr val="414141"/>
                </a:solidFill>
                <a:latin typeface="Arial" panose="020B0604020202020204" pitchFamily="34" charset="0"/>
                <a:ea typeface="ＭＳ Ｐゴシック" panose="020B0600070205080204" pitchFamily="34" charset="-128"/>
              </a:defRPr>
            </a:lvl3pPr>
            <a:lvl4pPr marL="1600200" indent="-228600">
              <a:spcBef>
                <a:spcPct val="20000"/>
              </a:spcBef>
              <a:defRPr sz="2000">
                <a:solidFill>
                  <a:srgbClr val="41414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rgbClr val="41414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41414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41414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41414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41414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1500">
              <a:solidFill>
                <a:schemeClr val="tx1"/>
              </a:solidFill>
            </a:endParaRPr>
          </a:p>
        </p:txBody>
      </p:sp>
    </p:spTree>
    <p:extLst>
      <p:ext uri="{BB962C8B-B14F-4D97-AF65-F5344CB8AC3E}">
        <p14:creationId xmlns:p14="http://schemas.microsoft.com/office/powerpoint/2010/main" val="337660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5B7D0A5-894F-47EF-82E6-89988F79077E}"/>
              </a:ext>
            </a:extLst>
          </p:cNvPr>
          <p:cNvSpPr>
            <a:spLocks noGrp="1"/>
          </p:cNvSpPr>
          <p:nvPr>
            <p:ph idx="1"/>
          </p:nvPr>
        </p:nvSpPr>
        <p:spPr>
          <a:xfrm>
            <a:off x="457200" y="1200151"/>
            <a:ext cx="8229600" cy="3394472"/>
          </a:xfrm>
        </p:spPr>
        <p:txBody>
          <a:bodyPr/>
          <a:lstStyle/>
          <a:p>
            <a:pPr>
              <a:lnSpc>
                <a:spcPct val="115000"/>
              </a:lnSpc>
              <a:spcAft>
                <a:spcPts val="1000"/>
              </a:spcAft>
            </a:pPr>
            <a:r>
              <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rPr>
              <a:t>La ressource hydro / géologique : Jean-Loup LACROIX – Président </a:t>
            </a:r>
            <a:r>
              <a:rPr lang="fr-FR" sz="1800" b="1" dirty="0" err="1">
                <a:solidFill>
                  <a:srgbClr val="004084"/>
                </a:solidFill>
                <a:effectLst/>
                <a:latin typeface="Calibri" panose="020F0502020204030204" pitchFamily="34" charset="0"/>
                <a:ea typeface="Calibri" panose="020F0502020204030204" pitchFamily="34" charset="0"/>
                <a:cs typeface="Times New Roman" panose="02020603050405020304" pitchFamily="18" charset="0"/>
              </a:rPr>
              <a:t>StratéGéo</a:t>
            </a:r>
            <a:r>
              <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rPr>
              <a:t> Conseil</a:t>
            </a:r>
            <a:endParaRPr lang="fr-FR" sz="1800" b="1" dirty="0">
              <a:solidFill>
                <a:srgbClr val="004084"/>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2" name="Espace réservé du numéro de diapositive 1">
            <a:extLst>
              <a:ext uri="{FF2B5EF4-FFF2-40B4-BE49-F238E27FC236}">
                <a16:creationId xmlns:a16="http://schemas.microsoft.com/office/drawing/2014/main" id="{D9FF2759-9398-4C99-8C69-B0FB2179E870}"/>
              </a:ext>
            </a:extLst>
          </p:cNvPr>
          <p:cNvSpPr>
            <a:spLocks noGrp="1"/>
          </p:cNvSpPr>
          <p:nvPr>
            <p:ph type="sldNum" sz="quarter" idx="4"/>
          </p:nvPr>
        </p:nvSpPr>
        <p:spPr/>
        <p:txBody>
          <a:bodyPr/>
          <a:lstStyle/>
          <a:p>
            <a:pPr>
              <a:defRPr/>
            </a:pPr>
            <a:fld id="{AE6A7967-D078-472B-B058-1133A14FDA29}" type="slidenum">
              <a:rPr lang="fr-FR" altLang="fr-FR" smtClean="0"/>
              <a:pPr>
                <a:defRPr/>
              </a:pPr>
              <a:t>11</a:t>
            </a:fld>
            <a:endParaRPr lang="fr-FR" altLang="fr-FR" dirty="0"/>
          </a:p>
        </p:txBody>
      </p:sp>
      <p:pic>
        <p:nvPicPr>
          <p:cNvPr id="7" name="Image 6" descr="logo-AFPAC.png">
            <a:extLst>
              <a:ext uri="{FF2B5EF4-FFF2-40B4-BE49-F238E27FC236}">
                <a16:creationId xmlns:a16="http://schemas.microsoft.com/office/drawing/2014/main" id="{B484ECA2-3167-4F45-8DF9-B718FB385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056" y="4279115"/>
            <a:ext cx="1100234" cy="424801"/>
          </a:xfrm>
          <a:prstGeom prst="rect">
            <a:avLst/>
          </a:prstGeom>
          <a:ln>
            <a:noFill/>
          </a:ln>
        </p:spPr>
      </p:pic>
      <p:sp>
        <p:nvSpPr>
          <p:cNvPr id="3" name="Titre 2">
            <a:extLst>
              <a:ext uri="{FF2B5EF4-FFF2-40B4-BE49-F238E27FC236}">
                <a16:creationId xmlns:a16="http://schemas.microsoft.com/office/drawing/2014/main" id="{F14BADB6-ED8F-4707-AFD9-D493F3BDB7B2}"/>
              </a:ext>
            </a:extLst>
          </p:cNvPr>
          <p:cNvSpPr>
            <a:spLocks noGrp="1"/>
          </p:cNvSpPr>
          <p:nvPr>
            <p:ph type="title"/>
          </p:nvPr>
        </p:nvSpPr>
        <p:spPr/>
        <p:txBody>
          <a:bodyPr/>
          <a:lstStyle/>
          <a:p>
            <a:r>
              <a:rPr lang="fr-FR" dirty="0"/>
              <a:t>Qualifier le sous-sol</a:t>
            </a:r>
          </a:p>
        </p:txBody>
      </p:sp>
      <p:pic>
        <p:nvPicPr>
          <p:cNvPr id="6" name="Image 5" descr="Une image contenant personne, homme, cravate, portant&#10;&#10;Description générée automatiquement">
            <a:extLst>
              <a:ext uri="{FF2B5EF4-FFF2-40B4-BE49-F238E27FC236}">
                <a16:creationId xmlns:a16="http://schemas.microsoft.com/office/drawing/2014/main" id="{E7C4228E-D7E6-4812-9EE6-434F0A1B0D80}"/>
              </a:ext>
            </a:extLst>
          </p:cNvPr>
          <p:cNvPicPr>
            <a:picLocks noChangeAspect="1"/>
          </p:cNvPicPr>
          <p:nvPr/>
        </p:nvPicPr>
        <p:blipFill>
          <a:blip r:embed="rId3"/>
          <a:stretch>
            <a:fillRect/>
          </a:stretch>
        </p:blipFill>
        <p:spPr>
          <a:xfrm>
            <a:off x="3571643" y="1789582"/>
            <a:ext cx="1387176" cy="2489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7653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E68BF550-4877-411D-ACD7-86027F622F30}"/>
              </a:ext>
            </a:extLst>
          </p:cNvPr>
          <p:cNvGrpSpPr/>
          <p:nvPr/>
        </p:nvGrpSpPr>
        <p:grpSpPr>
          <a:xfrm>
            <a:off x="3341763" y="1585727"/>
            <a:ext cx="3292914" cy="1933827"/>
            <a:chOff x="2781528" y="2253272"/>
            <a:chExt cx="3292914" cy="1933827"/>
          </a:xfrm>
        </p:grpSpPr>
        <p:pic>
          <p:nvPicPr>
            <p:cNvPr id="47" name="Image 46">
              <a:extLst>
                <a:ext uri="{FF2B5EF4-FFF2-40B4-BE49-F238E27FC236}">
                  <a16:creationId xmlns:a16="http://schemas.microsoft.com/office/drawing/2014/main" id="{29DAE5AD-89CB-471B-A525-B9D879BBFB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781528" y="2290462"/>
              <a:ext cx="3292914" cy="1896637"/>
            </a:xfrm>
            <a:prstGeom prst="rect">
              <a:avLst/>
            </a:prstGeom>
          </p:spPr>
        </p:pic>
        <p:sp>
          <p:nvSpPr>
            <p:cNvPr id="3" name="Rectangle 2">
              <a:extLst>
                <a:ext uri="{FF2B5EF4-FFF2-40B4-BE49-F238E27FC236}">
                  <a16:creationId xmlns:a16="http://schemas.microsoft.com/office/drawing/2014/main" id="{3FC91B3D-A3B3-48C0-B94C-5E3CB90FD241}"/>
                </a:ext>
              </a:extLst>
            </p:cNvPr>
            <p:cNvSpPr/>
            <p:nvPr/>
          </p:nvSpPr>
          <p:spPr>
            <a:xfrm>
              <a:off x="5015063" y="2253272"/>
              <a:ext cx="133001" cy="30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ZoneTexte 21">
            <a:extLst>
              <a:ext uri="{FF2B5EF4-FFF2-40B4-BE49-F238E27FC236}">
                <a16:creationId xmlns:a16="http://schemas.microsoft.com/office/drawing/2014/main" id="{DEAA292C-FF1D-48DD-A5E0-76056903CEC0}"/>
              </a:ext>
            </a:extLst>
          </p:cNvPr>
          <p:cNvSpPr txBox="1"/>
          <p:nvPr/>
        </p:nvSpPr>
        <p:spPr>
          <a:xfrm>
            <a:off x="121034" y="882291"/>
            <a:ext cx="4349812" cy="692497"/>
          </a:xfrm>
          <a:prstGeom prst="rect">
            <a:avLst/>
          </a:prstGeom>
          <a:noFill/>
        </p:spPr>
        <p:txBody>
          <a:bodyPr wrap="square" rtlCol="0">
            <a:spAutoFit/>
          </a:bodyPr>
          <a:lstStyle/>
          <a:p>
            <a:pPr algn="just"/>
            <a:r>
              <a:rPr lang="fr-FR" sz="1200" b="1" dirty="0">
                <a:solidFill>
                  <a:srgbClr val="00B4FF"/>
                </a:solidFill>
                <a:latin typeface="Century Gothic" panose="020B0502020202020204" pitchFamily="34" charset="0"/>
              </a:rPr>
              <a:t>Le bassin sédimentaire multicouches du Bassin Parisien</a:t>
            </a:r>
          </a:p>
          <a:p>
            <a:pPr algn="just">
              <a:lnSpc>
                <a:spcPct val="150000"/>
              </a:lnSpc>
              <a:spcAft>
                <a:spcPts val="200"/>
              </a:spcAft>
              <a:buSzPct val="130000"/>
            </a:pPr>
            <a:r>
              <a:rPr lang="fr-FR" sz="900" dirty="0">
                <a:solidFill>
                  <a:srgbClr val="7F7F7F"/>
                </a:solidFill>
                <a:latin typeface="Century Gothic" panose="020B0502020202020204" pitchFamily="34" charset="0"/>
              </a:rPr>
              <a:t>Le bassin sédimentaire parisien s’étend sur plus de 110 000 km² avec </a:t>
            </a:r>
            <a:br>
              <a:rPr lang="fr-FR" sz="900" dirty="0">
                <a:solidFill>
                  <a:srgbClr val="7F7F7F"/>
                </a:solidFill>
                <a:latin typeface="Century Gothic" panose="020B0502020202020204" pitchFamily="34" charset="0"/>
              </a:rPr>
            </a:br>
            <a:r>
              <a:rPr lang="fr-FR" sz="900" dirty="0">
                <a:solidFill>
                  <a:srgbClr val="7F7F7F"/>
                </a:solidFill>
                <a:latin typeface="Century Gothic" panose="020B0502020202020204" pitchFamily="34" charset="0"/>
              </a:rPr>
              <a:t>250 Millions d’années d’histoire.</a:t>
            </a:r>
          </a:p>
        </p:txBody>
      </p:sp>
      <p:sp>
        <p:nvSpPr>
          <p:cNvPr id="46" name="ZoneTexte 45">
            <a:extLst>
              <a:ext uri="{FF2B5EF4-FFF2-40B4-BE49-F238E27FC236}">
                <a16:creationId xmlns:a16="http://schemas.microsoft.com/office/drawing/2014/main" id="{CF5FC7B4-DC01-4BB7-98E3-10ADE24758A1}"/>
              </a:ext>
            </a:extLst>
          </p:cNvPr>
          <p:cNvSpPr txBox="1"/>
          <p:nvPr/>
        </p:nvSpPr>
        <p:spPr>
          <a:xfrm>
            <a:off x="4673154" y="816669"/>
            <a:ext cx="4349812" cy="692497"/>
          </a:xfrm>
          <a:prstGeom prst="rect">
            <a:avLst/>
          </a:prstGeom>
          <a:noFill/>
        </p:spPr>
        <p:txBody>
          <a:bodyPr wrap="square" rtlCol="0">
            <a:spAutoFit/>
          </a:bodyPr>
          <a:lstStyle/>
          <a:p>
            <a:pPr algn="just"/>
            <a:r>
              <a:rPr lang="fr-FR" sz="1200" b="1" dirty="0">
                <a:solidFill>
                  <a:srgbClr val="00B4FF"/>
                </a:solidFill>
                <a:latin typeface="Century Gothic" panose="020B0502020202020204" pitchFamily="34" charset="0"/>
              </a:rPr>
              <a:t>Sa formation a pour origine la montée des Mers</a:t>
            </a:r>
          </a:p>
          <a:p>
            <a:pPr algn="just">
              <a:lnSpc>
                <a:spcPct val="150000"/>
              </a:lnSpc>
              <a:spcAft>
                <a:spcPts val="200"/>
              </a:spcAft>
              <a:buSzPct val="130000"/>
            </a:pPr>
            <a:r>
              <a:rPr lang="fr-FR" sz="900" dirty="0">
                <a:solidFill>
                  <a:srgbClr val="7F7F7F"/>
                </a:solidFill>
                <a:latin typeface="Century Gothic" panose="020B0502020202020204" pitchFamily="34" charset="0"/>
              </a:rPr>
              <a:t>Succession de phases de Transgression et de Régression sur 250 Millions d’années.</a:t>
            </a:r>
          </a:p>
        </p:txBody>
      </p:sp>
      <p:pic>
        <p:nvPicPr>
          <p:cNvPr id="48" name="Image 47">
            <a:extLst>
              <a:ext uri="{FF2B5EF4-FFF2-40B4-BE49-F238E27FC236}">
                <a16:creationId xmlns:a16="http://schemas.microsoft.com/office/drawing/2014/main" id="{7579293D-0248-4E5F-98DE-8C61EE39CDEB}"/>
              </a:ext>
            </a:extLst>
          </p:cNvPr>
          <p:cNvPicPr>
            <a:picLocks noChangeAspect="1"/>
          </p:cNvPicPr>
          <p:nvPr/>
        </p:nvPicPr>
        <p:blipFill rotWithShape="1">
          <a:blip r:embed="rId4">
            <a:clrChange>
              <a:clrFrom>
                <a:srgbClr val="FFFFFF"/>
              </a:clrFrom>
              <a:clrTo>
                <a:srgbClr val="FFFFFF">
                  <a:alpha val="0"/>
                </a:srgbClr>
              </a:clrTo>
            </a:clrChange>
          </a:blip>
          <a:srcRect l="5784" r="858"/>
          <a:stretch/>
        </p:blipFill>
        <p:spPr>
          <a:xfrm>
            <a:off x="6809962" y="1475929"/>
            <a:ext cx="2245823" cy="1992353"/>
          </a:xfrm>
          <a:prstGeom prst="rect">
            <a:avLst/>
          </a:prstGeom>
        </p:spPr>
      </p:pic>
      <p:grpSp>
        <p:nvGrpSpPr>
          <p:cNvPr id="49" name="Groupe 48">
            <a:extLst>
              <a:ext uri="{FF2B5EF4-FFF2-40B4-BE49-F238E27FC236}">
                <a16:creationId xmlns:a16="http://schemas.microsoft.com/office/drawing/2014/main" id="{5629F319-25D7-4D19-B863-0F7D64377B07}"/>
              </a:ext>
            </a:extLst>
          </p:cNvPr>
          <p:cNvGrpSpPr/>
          <p:nvPr/>
        </p:nvGrpSpPr>
        <p:grpSpPr>
          <a:xfrm>
            <a:off x="3032531" y="3220872"/>
            <a:ext cx="1854726" cy="1592380"/>
            <a:chOff x="682620" y="2911554"/>
            <a:chExt cx="4134800" cy="3375347"/>
          </a:xfrm>
        </p:grpSpPr>
        <p:pic>
          <p:nvPicPr>
            <p:cNvPr id="50" name="Image 49">
              <a:extLst>
                <a:ext uri="{FF2B5EF4-FFF2-40B4-BE49-F238E27FC236}">
                  <a16:creationId xmlns:a16="http://schemas.microsoft.com/office/drawing/2014/main" id="{66DC568F-0211-4AC9-877B-D0C211A2B0D0}"/>
                </a:ext>
              </a:extLst>
            </p:cNvPr>
            <p:cNvPicPr>
              <a:picLocks noChangeAspect="1"/>
            </p:cNvPicPr>
            <p:nvPr/>
          </p:nvPicPr>
          <p:blipFill>
            <a:blip r:embed="rId5"/>
            <a:stretch>
              <a:fillRect/>
            </a:stretch>
          </p:blipFill>
          <p:spPr>
            <a:xfrm>
              <a:off x="682620" y="2911554"/>
              <a:ext cx="4134800" cy="3375347"/>
            </a:xfrm>
            <a:prstGeom prst="rect">
              <a:avLst/>
            </a:prstGeom>
          </p:spPr>
        </p:pic>
        <p:sp>
          <p:nvSpPr>
            <p:cNvPr id="51" name="Rectangle 50">
              <a:extLst>
                <a:ext uri="{FF2B5EF4-FFF2-40B4-BE49-F238E27FC236}">
                  <a16:creationId xmlns:a16="http://schemas.microsoft.com/office/drawing/2014/main" id="{A5882535-DF97-4C86-9B50-635754560640}"/>
                </a:ext>
              </a:extLst>
            </p:cNvPr>
            <p:cNvSpPr/>
            <p:nvPr/>
          </p:nvSpPr>
          <p:spPr>
            <a:xfrm>
              <a:off x="1065320" y="6165582"/>
              <a:ext cx="594283" cy="120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 name="ZoneTexte 26">
            <a:extLst>
              <a:ext uri="{FF2B5EF4-FFF2-40B4-BE49-F238E27FC236}">
                <a16:creationId xmlns:a16="http://schemas.microsoft.com/office/drawing/2014/main" id="{3B424022-51B8-48E0-872C-D9A327DA6665}"/>
              </a:ext>
            </a:extLst>
          </p:cNvPr>
          <p:cNvSpPr txBox="1"/>
          <p:nvPr/>
        </p:nvSpPr>
        <p:spPr>
          <a:xfrm>
            <a:off x="5292080" y="4000595"/>
            <a:ext cx="3851920" cy="484748"/>
          </a:xfrm>
          <a:prstGeom prst="rect">
            <a:avLst/>
          </a:prstGeom>
          <a:noFill/>
        </p:spPr>
        <p:txBody>
          <a:bodyPr wrap="square" rtlCol="0">
            <a:spAutoFit/>
          </a:bodyPr>
          <a:lstStyle/>
          <a:p>
            <a:pPr algn="just"/>
            <a:r>
              <a:rPr lang="fr-FR" sz="1200" b="1" dirty="0">
                <a:solidFill>
                  <a:srgbClr val="00B4FF"/>
                </a:solidFill>
                <a:latin typeface="Century Gothic" panose="020B0502020202020204" pitchFamily="34" charset="0"/>
              </a:rPr>
              <a:t>Environ 10 réservoirs aquifères en IDF</a:t>
            </a:r>
          </a:p>
          <a:p>
            <a:pPr algn="just">
              <a:lnSpc>
                <a:spcPct val="150000"/>
              </a:lnSpc>
              <a:spcAft>
                <a:spcPts val="200"/>
              </a:spcAft>
              <a:buSzPct val="130000"/>
            </a:pPr>
            <a:r>
              <a:rPr lang="fr-FR" sz="900" dirty="0">
                <a:solidFill>
                  <a:srgbClr val="7F7F7F"/>
                </a:solidFill>
                <a:latin typeface="Century Gothic" panose="020B0502020202020204" pitchFamily="34" charset="0"/>
              </a:rPr>
              <a:t>Qui peuvent présenter de fortes hétérogénéités spatiales. </a:t>
            </a:r>
          </a:p>
        </p:txBody>
      </p:sp>
      <p:grpSp>
        <p:nvGrpSpPr>
          <p:cNvPr id="6" name="Groupe 5">
            <a:extLst>
              <a:ext uri="{FF2B5EF4-FFF2-40B4-BE49-F238E27FC236}">
                <a16:creationId xmlns:a16="http://schemas.microsoft.com/office/drawing/2014/main" id="{C339A0DE-57AA-4E11-8077-BA77178AF2AF}"/>
              </a:ext>
            </a:extLst>
          </p:cNvPr>
          <p:cNvGrpSpPr/>
          <p:nvPr/>
        </p:nvGrpSpPr>
        <p:grpSpPr>
          <a:xfrm>
            <a:off x="512286" y="1857828"/>
            <a:ext cx="2264598" cy="2747061"/>
            <a:chOff x="663215" y="1965863"/>
            <a:chExt cx="2264598" cy="2747061"/>
          </a:xfrm>
        </p:grpSpPr>
        <p:pic>
          <p:nvPicPr>
            <p:cNvPr id="2" name="Image 1">
              <a:extLst>
                <a:ext uri="{FF2B5EF4-FFF2-40B4-BE49-F238E27FC236}">
                  <a16:creationId xmlns:a16="http://schemas.microsoft.com/office/drawing/2014/main" id="{E5D03013-B3DC-4D89-BF7D-D25FFFE6EA49}"/>
                </a:ext>
              </a:extLst>
            </p:cNvPr>
            <p:cNvPicPr>
              <a:picLocks noChangeAspect="1"/>
            </p:cNvPicPr>
            <p:nvPr/>
          </p:nvPicPr>
          <p:blipFill rotWithShape="1">
            <a:blip r:embed="rId6"/>
            <a:srcRect b="9467"/>
            <a:stretch/>
          </p:blipFill>
          <p:spPr>
            <a:xfrm>
              <a:off x="663215" y="1965863"/>
              <a:ext cx="2264598" cy="2531617"/>
            </a:xfrm>
            <a:prstGeom prst="rect">
              <a:avLst/>
            </a:prstGeom>
          </p:spPr>
        </p:pic>
        <p:sp>
          <p:nvSpPr>
            <p:cNvPr id="5" name="ZoneTexte 4">
              <a:extLst>
                <a:ext uri="{FF2B5EF4-FFF2-40B4-BE49-F238E27FC236}">
                  <a16:creationId xmlns:a16="http://schemas.microsoft.com/office/drawing/2014/main" id="{BB8FBA42-B35C-424D-823D-1C7347D05B59}"/>
                </a:ext>
              </a:extLst>
            </p:cNvPr>
            <p:cNvSpPr txBox="1"/>
            <p:nvPr/>
          </p:nvSpPr>
          <p:spPr>
            <a:xfrm>
              <a:off x="663215" y="4497480"/>
              <a:ext cx="2264598" cy="215444"/>
            </a:xfrm>
            <a:prstGeom prst="rect">
              <a:avLst/>
            </a:prstGeom>
            <a:noFill/>
          </p:spPr>
          <p:txBody>
            <a:bodyPr wrap="square" rtlCol="0">
              <a:spAutoFit/>
            </a:bodyPr>
            <a:lstStyle/>
            <a:p>
              <a:pPr algn="ctr"/>
              <a:r>
                <a:rPr lang="fr-FR" sz="800" i="1" dirty="0"/>
                <a:t>3 grands bassins sédimentaires en France</a:t>
              </a:r>
            </a:p>
          </p:txBody>
        </p:sp>
      </p:grpSp>
      <p:sp>
        <p:nvSpPr>
          <p:cNvPr id="29" name="Titre 1">
            <a:extLst>
              <a:ext uri="{FF2B5EF4-FFF2-40B4-BE49-F238E27FC236}">
                <a16:creationId xmlns:a16="http://schemas.microsoft.com/office/drawing/2014/main" id="{AAA89F43-4EE3-4145-AC58-0D88D6426143}"/>
              </a:ext>
            </a:extLst>
          </p:cNvPr>
          <p:cNvSpPr>
            <a:spLocks noGrp="1"/>
          </p:cNvSpPr>
          <p:nvPr>
            <p:ph type="title"/>
          </p:nvPr>
        </p:nvSpPr>
        <p:spPr>
          <a:xfrm>
            <a:off x="457200" y="0"/>
            <a:ext cx="8229600" cy="857250"/>
          </a:xfrm>
        </p:spPr>
        <p:txBody>
          <a:bodyPr/>
          <a:lstStyle/>
          <a:p>
            <a:r>
              <a:rPr lang="fr-FR" dirty="0"/>
              <a:t>Un peu d’histoire géologique</a:t>
            </a:r>
          </a:p>
        </p:txBody>
      </p:sp>
    </p:spTree>
    <p:extLst>
      <p:ext uri="{BB962C8B-B14F-4D97-AF65-F5344CB8AC3E}">
        <p14:creationId xmlns:p14="http://schemas.microsoft.com/office/powerpoint/2010/main" val="2114969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id="{DEAA292C-FF1D-48DD-A5E0-76056903CEC0}"/>
              </a:ext>
            </a:extLst>
          </p:cNvPr>
          <p:cNvSpPr txBox="1"/>
          <p:nvPr/>
        </p:nvSpPr>
        <p:spPr>
          <a:xfrm>
            <a:off x="187236" y="1104100"/>
            <a:ext cx="5344490" cy="939553"/>
          </a:xfrm>
          <a:prstGeom prst="rect">
            <a:avLst/>
          </a:prstGeom>
          <a:noFill/>
        </p:spPr>
        <p:txBody>
          <a:bodyPr wrap="square" rtlCol="0">
            <a:spAutoFit/>
          </a:bodyPr>
          <a:lstStyle/>
          <a:p>
            <a:pPr marL="171450" indent="-171450" algn="just">
              <a:lnSpc>
                <a:spcPct val="150000"/>
              </a:lnSpc>
              <a:spcAft>
                <a:spcPts val="200"/>
              </a:spcAft>
              <a:buSzPct val="130000"/>
              <a:buFont typeface="Arial" panose="020B0604020202020204" pitchFamily="34" charset="0"/>
              <a:buChar char="•"/>
            </a:pPr>
            <a:r>
              <a:rPr lang="fr-FR" sz="1200" dirty="0">
                <a:solidFill>
                  <a:srgbClr val="7F7F7F"/>
                </a:solidFill>
                <a:latin typeface="Century Gothic" panose="020B0502020202020204" pitchFamily="34" charset="0"/>
              </a:rPr>
              <a:t>Les variations saisonnières sont amorties sur les 10 premiers mètres.</a:t>
            </a:r>
          </a:p>
          <a:p>
            <a:pPr marL="171450" indent="-171450" algn="just">
              <a:lnSpc>
                <a:spcPct val="150000"/>
              </a:lnSpc>
              <a:spcAft>
                <a:spcPts val="200"/>
              </a:spcAft>
              <a:buSzPct val="130000"/>
              <a:buFont typeface="Arial" panose="020B0604020202020204" pitchFamily="34" charset="0"/>
              <a:buChar char="•"/>
            </a:pPr>
            <a:r>
              <a:rPr lang="fr-FR" sz="1200" dirty="0">
                <a:solidFill>
                  <a:srgbClr val="7F7F7F"/>
                </a:solidFill>
                <a:latin typeface="Century Gothic" panose="020B0502020202020204" pitchFamily="34" charset="0"/>
              </a:rPr>
              <a:t>En profondeur le flux géothermique est le seul apport.</a:t>
            </a:r>
          </a:p>
          <a:p>
            <a:pPr marL="171450" indent="-171450" algn="just">
              <a:lnSpc>
                <a:spcPct val="150000"/>
              </a:lnSpc>
              <a:spcAft>
                <a:spcPts val="200"/>
              </a:spcAft>
              <a:buSzPct val="130000"/>
              <a:buFont typeface="Arial" panose="020B0604020202020204" pitchFamily="34" charset="0"/>
              <a:buChar char="•"/>
            </a:pPr>
            <a:r>
              <a:rPr lang="fr-FR" sz="1200" dirty="0">
                <a:solidFill>
                  <a:srgbClr val="7F7F7F"/>
                </a:solidFill>
                <a:latin typeface="Century Gothic" panose="020B0502020202020204" pitchFamily="34" charset="0"/>
              </a:rPr>
              <a:t>Profite de l’inertie de l’eau ou de la roche</a:t>
            </a:r>
          </a:p>
        </p:txBody>
      </p:sp>
      <p:sp>
        <p:nvSpPr>
          <p:cNvPr id="29" name="Titre 1">
            <a:extLst>
              <a:ext uri="{FF2B5EF4-FFF2-40B4-BE49-F238E27FC236}">
                <a16:creationId xmlns:a16="http://schemas.microsoft.com/office/drawing/2014/main" id="{AAA89F43-4EE3-4145-AC58-0D88D6426143}"/>
              </a:ext>
            </a:extLst>
          </p:cNvPr>
          <p:cNvSpPr>
            <a:spLocks noGrp="1"/>
          </p:cNvSpPr>
          <p:nvPr>
            <p:ph type="title"/>
          </p:nvPr>
        </p:nvSpPr>
        <p:spPr>
          <a:xfrm>
            <a:off x="457200" y="0"/>
            <a:ext cx="8229600" cy="857250"/>
          </a:xfrm>
        </p:spPr>
        <p:txBody>
          <a:bodyPr/>
          <a:lstStyle/>
          <a:p>
            <a:r>
              <a:rPr lang="fr-FR" dirty="0"/>
              <a:t>Performance thermique du sous-sol</a:t>
            </a:r>
          </a:p>
        </p:txBody>
      </p:sp>
      <p:pic>
        <p:nvPicPr>
          <p:cNvPr id="28" name="Picture 2">
            <a:extLst>
              <a:ext uri="{FF2B5EF4-FFF2-40B4-BE49-F238E27FC236}">
                <a16:creationId xmlns:a16="http://schemas.microsoft.com/office/drawing/2014/main" id="{E5D272CA-920D-45EF-A997-EC489DF0F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726" y="108279"/>
            <a:ext cx="3088872" cy="466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a:extLst>
              <a:ext uri="{FF2B5EF4-FFF2-40B4-BE49-F238E27FC236}">
                <a16:creationId xmlns:a16="http://schemas.microsoft.com/office/drawing/2014/main" id="{BD7F435E-C5A6-47BA-A249-2F4B40180FC7}"/>
              </a:ext>
            </a:extLst>
          </p:cNvPr>
          <p:cNvPicPr>
            <a:picLocks noChangeAspect="1"/>
          </p:cNvPicPr>
          <p:nvPr/>
        </p:nvPicPr>
        <p:blipFill>
          <a:blip r:embed="rId4"/>
          <a:stretch>
            <a:fillRect/>
          </a:stretch>
        </p:blipFill>
        <p:spPr>
          <a:xfrm>
            <a:off x="282851" y="2290503"/>
            <a:ext cx="5358848" cy="1591194"/>
          </a:xfrm>
          <a:prstGeom prst="rect">
            <a:avLst/>
          </a:prstGeom>
        </p:spPr>
      </p:pic>
    </p:spTree>
    <p:extLst>
      <p:ext uri="{BB962C8B-B14F-4D97-AF65-F5344CB8AC3E}">
        <p14:creationId xmlns:p14="http://schemas.microsoft.com/office/powerpoint/2010/main" val="3257270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0FE8AAD-52C8-4CCC-BAFE-658C1391BB2E}"/>
              </a:ext>
            </a:extLst>
          </p:cNvPr>
          <p:cNvSpPr txBox="1"/>
          <p:nvPr/>
        </p:nvSpPr>
        <p:spPr>
          <a:xfrm>
            <a:off x="1362075" y="2733676"/>
            <a:ext cx="6557963" cy="2092881"/>
          </a:xfrm>
          <a:prstGeom prst="rect">
            <a:avLst/>
          </a:prstGeom>
          <a:noFill/>
        </p:spPr>
        <p:txBody>
          <a:bodyPr>
            <a:spAutoFit/>
          </a:bodyPr>
          <a:lstStyle/>
          <a:p>
            <a:pPr marL="214313" indent="-214313">
              <a:buFont typeface="Wingdings" panose="05000000000000000000" pitchFamily="2" charset="2"/>
              <a:buChar char="q"/>
              <a:defRPr/>
            </a:pPr>
            <a:r>
              <a:rPr lang="fr-FR" sz="1400" dirty="0">
                <a:latin typeface="Calibri" panose="020F0502020204030204" pitchFamily="34" charset="0"/>
                <a:cs typeface="Calibri" panose="020F0502020204030204" pitchFamily="34" charset="0"/>
              </a:rPr>
              <a:t>Héliothermie					/ PAC sur capteurs horizontaux	</a:t>
            </a:r>
          </a:p>
          <a:p>
            <a:pPr marL="214313" indent="-214313">
              <a:buFont typeface="Wingdings" panose="05000000000000000000" pitchFamily="2" charset="2"/>
              <a:buChar char="q"/>
              <a:defRPr/>
            </a:pPr>
            <a:r>
              <a:rPr lang="fr-FR" sz="1400" dirty="0">
                <a:latin typeface="Calibri" panose="020F0502020204030204" pitchFamily="34" charset="0"/>
                <a:cs typeface="Calibri" panose="020F0502020204030204" pitchFamily="34" charset="0"/>
              </a:rPr>
              <a:t>Géothermie sur échangeurs compacts 	/ PAC sur Corbeilles géothermiques</a:t>
            </a:r>
          </a:p>
          <a:p>
            <a:pPr marL="214313" indent="-214313">
              <a:buFont typeface="Wingdings" panose="05000000000000000000" pitchFamily="2" charset="2"/>
              <a:buChar char="q"/>
              <a:defRPr/>
            </a:pPr>
            <a:r>
              <a:rPr lang="fr-FR" sz="1400" b="1" dirty="0">
                <a:solidFill>
                  <a:srgbClr val="92D050"/>
                </a:solidFill>
                <a:latin typeface="Calibri" panose="020F0502020204030204" pitchFamily="34" charset="0"/>
                <a:cs typeface="Calibri" panose="020F0502020204030204" pitchFamily="34" charset="0"/>
              </a:rPr>
              <a:t>Géothermie sur murs géothermiques	/ PAC sur capteurs verticaux de surface</a:t>
            </a:r>
            <a:endParaRPr lang="fr-FR" sz="1400" dirty="0">
              <a:latin typeface="Calibri" panose="020F0502020204030204" pitchFamily="34" charset="0"/>
              <a:cs typeface="Calibri" panose="020F0502020204030204" pitchFamily="34" charset="0"/>
            </a:endParaRPr>
          </a:p>
          <a:p>
            <a:pPr marL="214313" indent="-214313">
              <a:buFont typeface="Wingdings" panose="05000000000000000000" pitchFamily="2" charset="2"/>
              <a:buChar char="q"/>
              <a:defRPr/>
            </a:pPr>
            <a:r>
              <a:rPr lang="fr-FR" sz="1400" dirty="0" err="1">
                <a:latin typeface="Calibri" panose="020F0502020204030204" pitchFamily="34" charset="0"/>
                <a:cs typeface="Calibri" panose="020F0502020204030204" pitchFamily="34" charset="0"/>
              </a:rPr>
              <a:t>Cloacothermie</a:t>
            </a:r>
            <a:r>
              <a:rPr lang="fr-FR" sz="1400" dirty="0">
                <a:latin typeface="Calibri" panose="020F0502020204030204" pitchFamily="34" charset="0"/>
                <a:cs typeface="Calibri" panose="020F0502020204030204" pitchFamily="34" charset="0"/>
              </a:rPr>
              <a:t>					/ PAC sur eaux usées</a:t>
            </a:r>
          </a:p>
          <a:p>
            <a:pPr marL="214313" indent="-214313">
              <a:buFont typeface="Wingdings" panose="05000000000000000000" pitchFamily="2" charset="2"/>
              <a:buChar char="q"/>
              <a:defRPr/>
            </a:pPr>
            <a:r>
              <a:rPr lang="fr-FR" sz="1400" b="1" dirty="0">
                <a:solidFill>
                  <a:srgbClr val="92D050"/>
                </a:solidFill>
                <a:latin typeface="Calibri" panose="020F0502020204030204" pitchFamily="34" charset="0"/>
                <a:cs typeface="Calibri" panose="020F0502020204030204" pitchFamily="34" charset="0"/>
              </a:rPr>
              <a:t>Géothermie sur nappe 			/ PAC sur aquifère</a:t>
            </a:r>
          </a:p>
          <a:p>
            <a:pPr marL="214313" indent="-214313">
              <a:buFont typeface="Wingdings" panose="05000000000000000000" pitchFamily="2" charset="2"/>
              <a:buChar char="q"/>
              <a:defRPr/>
            </a:pPr>
            <a:r>
              <a:rPr lang="fr-FR" sz="1400" dirty="0" err="1">
                <a:latin typeface="Calibri" panose="020F0502020204030204" pitchFamily="34" charset="0"/>
                <a:cs typeface="Calibri" panose="020F0502020204030204" pitchFamily="34" charset="0"/>
              </a:rPr>
              <a:t>Thalassothermie</a:t>
            </a:r>
            <a:r>
              <a:rPr lang="fr-FR" sz="1400" dirty="0">
                <a:latin typeface="Calibri" panose="020F0502020204030204" pitchFamily="34" charset="0"/>
                <a:cs typeface="Calibri" panose="020F0502020204030204" pitchFamily="34" charset="0"/>
              </a:rPr>
              <a:t> 				/ PAC sur eau de mer</a:t>
            </a:r>
          </a:p>
          <a:p>
            <a:pPr marL="214313" indent="-214313">
              <a:buFont typeface="Wingdings" panose="05000000000000000000" pitchFamily="2" charset="2"/>
              <a:buChar char="q"/>
              <a:defRPr/>
            </a:pPr>
            <a:r>
              <a:rPr lang="fr-FR" sz="1400" dirty="0" err="1">
                <a:latin typeface="Calibri" panose="020F0502020204030204" pitchFamily="34" charset="0"/>
                <a:cs typeface="Calibri" panose="020F0502020204030204" pitchFamily="34" charset="0"/>
              </a:rPr>
              <a:t>Géostructure</a:t>
            </a:r>
            <a:r>
              <a:rPr lang="fr-FR" sz="1400" dirty="0">
                <a:latin typeface="Calibri" panose="020F0502020204030204" pitchFamily="34" charset="0"/>
                <a:cs typeface="Calibri" panose="020F0502020204030204" pitchFamily="34" charset="0"/>
              </a:rPr>
              <a:t> 					/ PAC sur Fondations thermoactives</a:t>
            </a:r>
          </a:p>
          <a:p>
            <a:pPr marL="214313" indent="-214313">
              <a:buFont typeface="Wingdings" panose="05000000000000000000" pitchFamily="2" charset="2"/>
              <a:buChar char="q"/>
              <a:defRPr/>
            </a:pPr>
            <a:r>
              <a:rPr lang="fr-FR" sz="1400" b="1" dirty="0">
                <a:solidFill>
                  <a:srgbClr val="92D050"/>
                </a:solidFill>
                <a:latin typeface="Calibri" panose="020F0502020204030204" pitchFamily="34" charset="0"/>
                <a:cs typeface="Calibri" panose="020F0502020204030204" pitchFamily="34" charset="0"/>
              </a:rPr>
              <a:t>Géothermie sur SGV 				/ PAC sur Echangeur vertical</a:t>
            </a:r>
          </a:p>
          <a:p>
            <a:pPr>
              <a:defRPr/>
            </a:pPr>
            <a:endParaRPr lang="fr-FR" dirty="0">
              <a:latin typeface="Calibri" panose="020F0502020204030204" pitchFamily="34" charset="0"/>
              <a:cs typeface="Calibri" panose="020F0502020204030204" pitchFamily="34" charset="0"/>
            </a:endParaRPr>
          </a:p>
        </p:txBody>
      </p:sp>
      <p:sp>
        <p:nvSpPr>
          <p:cNvPr id="46085" name="Espace réservé du contenu 2">
            <a:extLst>
              <a:ext uri="{FF2B5EF4-FFF2-40B4-BE49-F238E27FC236}">
                <a16:creationId xmlns:a16="http://schemas.microsoft.com/office/drawing/2014/main" id="{5726D0E7-0C5E-43B6-94A8-A75087292A48}"/>
              </a:ext>
            </a:extLst>
          </p:cNvPr>
          <p:cNvSpPr>
            <a:spLocks noGrp="1"/>
          </p:cNvSpPr>
          <p:nvPr>
            <p:ph idx="1"/>
          </p:nvPr>
        </p:nvSpPr>
        <p:spPr>
          <a:xfrm>
            <a:off x="203479" y="1034655"/>
            <a:ext cx="8734530" cy="1512094"/>
          </a:xfrm>
        </p:spPr>
        <p:txBody>
          <a:bodyPr/>
          <a:lstStyle/>
          <a:p>
            <a:pPr algn="just">
              <a:defRPr/>
            </a:pPr>
            <a:r>
              <a:rPr lang="fr-FR" sz="1350" b="1" dirty="0">
                <a:latin typeface="Calibri" panose="020F0502020204030204" pitchFamily="34" charset="0"/>
              </a:rPr>
              <a:t>Spécificité : </a:t>
            </a:r>
          </a:p>
          <a:p>
            <a:pPr algn="just">
              <a:defRPr/>
            </a:pPr>
            <a:endParaRPr lang="fr-FR" altLang="fr-FR" sz="825" dirty="0">
              <a:latin typeface="Calibri" panose="020F0502020204030204" pitchFamily="34" charset="0"/>
            </a:endParaRPr>
          </a:p>
          <a:p>
            <a:pPr algn="just">
              <a:defRPr/>
            </a:pPr>
            <a:r>
              <a:rPr lang="fr-FR" altLang="fr-FR" sz="1350" dirty="0">
                <a:latin typeface="Calibri" panose="020F0502020204030204" pitchFamily="34" charset="0"/>
              </a:rPr>
              <a:t>Dans ce cas de figure,  la ressource géothermique est à une température trop basse pour un usage direct. Il est donc nécessaire d’utiliser une pompe à chaleur géothermique pour amplifier l’énergie prélevée ou injectée au sous-sol pour pouvoir la diffuser à la bonne température dans le bâtiment. Avec cette typologie de ressource, il est possible de produire du chauffage et du rafraichissement.</a:t>
            </a:r>
          </a:p>
          <a:p>
            <a:pPr algn="just">
              <a:defRPr/>
            </a:pPr>
            <a:endParaRPr lang="fr-FR" altLang="fr-FR" sz="1500" dirty="0">
              <a:latin typeface="Calibri" panose="020F0502020204030204" pitchFamily="34" charset="0"/>
            </a:endParaRPr>
          </a:p>
          <a:p>
            <a:pPr algn="just">
              <a:defRPr/>
            </a:pPr>
            <a:endParaRPr lang="fr-FR" altLang="fr-FR" sz="1500" dirty="0">
              <a:latin typeface="Calibri" panose="020F0502020204030204" pitchFamily="34" charset="0"/>
            </a:endParaRPr>
          </a:p>
        </p:txBody>
      </p:sp>
      <p:sp>
        <p:nvSpPr>
          <p:cNvPr id="10" name="Titre 1">
            <a:extLst>
              <a:ext uri="{FF2B5EF4-FFF2-40B4-BE49-F238E27FC236}">
                <a16:creationId xmlns:a16="http://schemas.microsoft.com/office/drawing/2014/main" id="{84F42710-3367-4758-8195-E811DF1996BB}"/>
              </a:ext>
            </a:extLst>
          </p:cNvPr>
          <p:cNvSpPr txBox="1">
            <a:spLocks/>
          </p:cNvSpPr>
          <p:nvPr/>
        </p:nvSpPr>
        <p:spPr bwMode="auto">
          <a:xfrm>
            <a:off x="457200" y="575074"/>
            <a:ext cx="5635229" cy="429815"/>
          </a:xfrm>
          <a:prstGeom prst="rect">
            <a:avLst/>
          </a:prstGeom>
          <a:noFill/>
          <a:ln>
            <a:noFill/>
          </a:ln>
        </p:spPr>
        <p:txBody>
          <a:bodyPr anchor="ctr"/>
          <a:lstStyle>
            <a:lvl1pPr algn="ctr" rtl="0" eaLnBrk="0" fontAlgn="base" hangingPunct="0">
              <a:spcBef>
                <a:spcPct val="0"/>
              </a:spcBef>
              <a:spcAft>
                <a:spcPct val="0"/>
              </a:spcAft>
              <a:defRPr sz="4000" b="1">
                <a:solidFill>
                  <a:srgbClr val="B1CA3E"/>
                </a:solidFill>
                <a:latin typeface="+mj-lt"/>
                <a:ea typeface="+mj-ea"/>
                <a:cs typeface="ＭＳ Ｐゴシック" charset="0"/>
              </a:defRPr>
            </a:lvl1pPr>
            <a:lvl2pPr algn="ctr" rtl="0" eaLnBrk="0" fontAlgn="base" hangingPunct="0">
              <a:spcBef>
                <a:spcPct val="0"/>
              </a:spcBef>
              <a:spcAft>
                <a:spcPct val="0"/>
              </a:spcAft>
              <a:defRPr sz="4000" b="1">
                <a:solidFill>
                  <a:srgbClr val="B1CA3E"/>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rgbClr val="B1CA3E"/>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rgbClr val="B1CA3E"/>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rgbClr val="B1CA3E"/>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rgbClr val="B1CA3E"/>
                </a:solidFill>
                <a:latin typeface="Arial" charset="0"/>
                <a:ea typeface="ＭＳ Ｐゴシック" charset="0"/>
              </a:defRPr>
            </a:lvl6pPr>
            <a:lvl7pPr marL="914400" algn="ctr" rtl="0" fontAlgn="base">
              <a:spcBef>
                <a:spcPct val="0"/>
              </a:spcBef>
              <a:spcAft>
                <a:spcPct val="0"/>
              </a:spcAft>
              <a:defRPr sz="4000" b="1">
                <a:solidFill>
                  <a:srgbClr val="B1CA3E"/>
                </a:solidFill>
                <a:latin typeface="Arial" charset="0"/>
                <a:ea typeface="ＭＳ Ｐゴシック" charset="0"/>
              </a:defRPr>
            </a:lvl7pPr>
            <a:lvl8pPr marL="1371600" algn="ctr" rtl="0" fontAlgn="base">
              <a:spcBef>
                <a:spcPct val="0"/>
              </a:spcBef>
              <a:spcAft>
                <a:spcPct val="0"/>
              </a:spcAft>
              <a:defRPr sz="4000" b="1">
                <a:solidFill>
                  <a:srgbClr val="B1CA3E"/>
                </a:solidFill>
                <a:latin typeface="Arial" charset="0"/>
                <a:ea typeface="ＭＳ Ｐゴシック" charset="0"/>
              </a:defRPr>
            </a:lvl8pPr>
            <a:lvl9pPr marL="1828800" algn="ctr" rtl="0" fontAlgn="base">
              <a:spcBef>
                <a:spcPct val="0"/>
              </a:spcBef>
              <a:spcAft>
                <a:spcPct val="0"/>
              </a:spcAft>
              <a:defRPr sz="4000" b="1">
                <a:solidFill>
                  <a:srgbClr val="B1CA3E"/>
                </a:solidFill>
                <a:latin typeface="Arial" charset="0"/>
                <a:ea typeface="ＭＳ Ｐゴシック" charset="0"/>
              </a:defRPr>
            </a:lvl9pPr>
          </a:lstStyle>
          <a:p>
            <a:pPr algn="l">
              <a:defRPr/>
            </a:pPr>
            <a:r>
              <a:rPr lang="fr-FR" altLang="fr-FR" sz="1350" dirty="0">
                <a:solidFill>
                  <a:schemeClr val="tx1"/>
                </a:solidFill>
                <a:cs typeface="+mn-cs"/>
              </a:rPr>
              <a:t>La Géothermie assistée par pompe à chaleur (T&lt;40</a:t>
            </a:r>
            <a:r>
              <a:rPr lang="fr-FR" altLang="fr-FR" sz="1350" dirty="0">
                <a:solidFill>
                  <a:schemeClr val="tx1"/>
                </a:solidFill>
              </a:rPr>
              <a:t>ºC</a:t>
            </a:r>
            <a:r>
              <a:rPr lang="fr-FR" altLang="fr-FR" sz="1350" dirty="0">
                <a:solidFill>
                  <a:schemeClr val="tx1"/>
                </a:solidFill>
                <a:cs typeface="+mn-cs"/>
              </a:rPr>
              <a:t>)</a:t>
            </a:r>
          </a:p>
        </p:txBody>
      </p:sp>
      <p:sp>
        <p:nvSpPr>
          <p:cNvPr id="6" name="Titre 1">
            <a:extLst>
              <a:ext uri="{FF2B5EF4-FFF2-40B4-BE49-F238E27FC236}">
                <a16:creationId xmlns:a16="http://schemas.microsoft.com/office/drawing/2014/main" id="{9E870F1E-AA52-4357-8544-6F86B72FA58F}"/>
              </a:ext>
            </a:extLst>
          </p:cNvPr>
          <p:cNvSpPr>
            <a:spLocks noGrp="1"/>
          </p:cNvSpPr>
          <p:nvPr>
            <p:ph type="title"/>
          </p:nvPr>
        </p:nvSpPr>
        <p:spPr>
          <a:xfrm>
            <a:off x="457200" y="0"/>
            <a:ext cx="8229600" cy="857250"/>
          </a:xfrm>
        </p:spPr>
        <p:txBody>
          <a:bodyPr/>
          <a:lstStyle/>
          <a:p>
            <a:r>
              <a:rPr lang="fr-FR" dirty="0"/>
              <a:t>Les différentes formes de Géothermie</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AE27FA-9E00-41DB-8390-DC344B43DFA2}"/>
              </a:ext>
            </a:extLst>
          </p:cNvPr>
          <p:cNvSpPr>
            <a:spLocks noGrp="1"/>
          </p:cNvSpPr>
          <p:nvPr>
            <p:ph type="title"/>
          </p:nvPr>
        </p:nvSpPr>
        <p:spPr/>
        <p:txBody>
          <a:bodyPr/>
          <a:lstStyle/>
          <a:p>
            <a:r>
              <a:rPr lang="fr-FR" dirty="0"/>
              <a:t>L’atelier de forage géothermique</a:t>
            </a:r>
          </a:p>
        </p:txBody>
      </p:sp>
      <p:sp>
        <p:nvSpPr>
          <p:cNvPr id="4" name="Espace réservé du numéro de diapositive 3">
            <a:extLst>
              <a:ext uri="{FF2B5EF4-FFF2-40B4-BE49-F238E27FC236}">
                <a16:creationId xmlns:a16="http://schemas.microsoft.com/office/drawing/2014/main" id="{8D893A02-4E3A-45A9-A2FA-498D97782E74}"/>
              </a:ext>
            </a:extLst>
          </p:cNvPr>
          <p:cNvSpPr>
            <a:spLocks noGrp="1"/>
          </p:cNvSpPr>
          <p:nvPr>
            <p:ph type="sldNum" sz="quarter" idx="4"/>
          </p:nvPr>
        </p:nvSpPr>
        <p:spPr/>
        <p:txBody>
          <a:bodyPr/>
          <a:lstStyle/>
          <a:p>
            <a:pPr>
              <a:defRPr/>
            </a:pPr>
            <a:fld id="{AE6A7967-D078-472B-B058-1133A14FDA29}" type="slidenum">
              <a:rPr lang="fr-FR" altLang="fr-FR" smtClean="0"/>
              <a:pPr>
                <a:defRPr/>
              </a:pPr>
              <a:t>15</a:t>
            </a:fld>
            <a:endParaRPr lang="fr-FR" altLang="fr-FR" dirty="0"/>
          </a:p>
        </p:txBody>
      </p:sp>
      <p:pic>
        <p:nvPicPr>
          <p:cNvPr id="5" name="Image 4">
            <a:extLst>
              <a:ext uri="{FF2B5EF4-FFF2-40B4-BE49-F238E27FC236}">
                <a16:creationId xmlns:a16="http://schemas.microsoft.com/office/drawing/2014/main" id="{23A91145-AF8F-4026-AB50-6D00920847D4}"/>
              </a:ext>
            </a:extLst>
          </p:cNvPr>
          <p:cNvPicPr>
            <a:picLocks noChangeAspect="1"/>
          </p:cNvPicPr>
          <p:nvPr/>
        </p:nvPicPr>
        <p:blipFill>
          <a:blip r:embed="rId2"/>
          <a:stretch>
            <a:fillRect/>
          </a:stretch>
        </p:blipFill>
        <p:spPr>
          <a:xfrm>
            <a:off x="404043" y="859135"/>
            <a:ext cx="8335915" cy="3621141"/>
          </a:xfrm>
          <a:prstGeom prst="rect">
            <a:avLst/>
          </a:prstGeom>
        </p:spPr>
      </p:pic>
    </p:spTree>
    <p:extLst>
      <p:ext uri="{BB962C8B-B14F-4D97-AF65-F5344CB8AC3E}">
        <p14:creationId xmlns:p14="http://schemas.microsoft.com/office/powerpoint/2010/main" val="2951397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Image 5">
            <a:extLst>
              <a:ext uri="{FF2B5EF4-FFF2-40B4-BE49-F238E27FC236}">
                <a16:creationId xmlns:a16="http://schemas.microsoft.com/office/drawing/2014/main" id="{A0C385F3-37AD-4FEB-928C-DD9C2974B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893" y="1336335"/>
            <a:ext cx="2626483"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Image 4">
            <a:extLst>
              <a:ext uri="{FF2B5EF4-FFF2-40B4-BE49-F238E27FC236}">
                <a16:creationId xmlns:a16="http://schemas.microsoft.com/office/drawing/2014/main" id="{7238C6B4-3005-48A6-8945-C03FA1E7CE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0118" y="1229915"/>
            <a:ext cx="3023516" cy="340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Espace réservé du contenu 2">
            <a:extLst>
              <a:ext uri="{FF2B5EF4-FFF2-40B4-BE49-F238E27FC236}">
                <a16:creationId xmlns:a16="http://schemas.microsoft.com/office/drawing/2014/main" id="{26E53541-63C7-4AB7-9E77-1A2D63716AF1}"/>
              </a:ext>
            </a:extLst>
          </p:cNvPr>
          <p:cNvSpPr>
            <a:spLocks noGrp="1" noChangeArrowheads="1"/>
          </p:cNvSpPr>
          <p:nvPr>
            <p:ph idx="1"/>
          </p:nvPr>
        </p:nvSpPr>
        <p:spPr>
          <a:xfrm>
            <a:off x="179470" y="656034"/>
            <a:ext cx="8549263" cy="466725"/>
          </a:xfrm>
        </p:spPr>
        <p:txBody>
          <a:bodyPr>
            <a:normAutofit lnSpcReduction="10000"/>
          </a:bodyPr>
          <a:lstStyle/>
          <a:p>
            <a:pPr algn="just"/>
            <a:r>
              <a:rPr lang="fr-FR" altLang="fr-FR" sz="1200" dirty="0">
                <a:latin typeface="Calibri" panose="020F0502020204030204" pitchFamily="34" charset="0"/>
              </a:rPr>
              <a:t>Le principe consiste à faire circuler un fluide caloporteur en circuit fermé dans un échangeur vertical. </a:t>
            </a:r>
          </a:p>
          <a:p>
            <a:pPr algn="just"/>
            <a:r>
              <a:rPr lang="fr-FR" altLang="fr-FR" sz="1200" dirty="0">
                <a:latin typeface="Calibri" panose="020F0502020204030204" pitchFamily="34" charset="0"/>
              </a:rPr>
              <a:t>Le transfert de calories se fait avec le sol sans sollicitation d’une nappe souterraine.</a:t>
            </a:r>
          </a:p>
        </p:txBody>
      </p:sp>
      <p:sp>
        <p:nvSpPr>
          <p:cNvPr id="9" name="Titre 2">
            <a:extLst>
              <a:ext uri="{FF2B5EF4-FFF2-40B4-BE49-F238E27FC236}">
                <a16:creationId xmlns:a16="http://schemas.microsoft.com/office/drawing/2014/main" id="{15BA659A-DCEC-44B9-BF7C-C4DF5CE4937E}"/>
              </a:ext>
            </a:extLst>
          </p:cNvPr>
          <p:cNvSpPr txBox="1">
            <a:spLocks noChangeArrowheads="1"/>
          </p:cNvSpPr>
          <p:nvPr/>
        </p:nvSpPr>
        <p:spPr>
          <a:xfrm>
            <a:off x="1969294" y="82153"/>
            <a:ext cx="5853113" cy="573881"/>
          </a:xfrm>
          <a:prstGeom prst="rect">
            <a:avLst/>
          </a:prstGeom>
        </p:spPr>
        <p:txBody>
          <a:bodyPr anchor="ctr"/>
          <a:lstStyle>
            <a:lvl1pPr algn="ctr" rtl="0" eaLnBrk="0" fontAlgn="base" hangingPunct="0">
              <a:spcBef>
                <a:spcPct val="0"/>
              </a:spcBef>
              <a:spcAft>
                <a:spcPct val="0"/>
              </a:spcAft>
              <a:defRPr sz="4000" b="1">
                <a:solidFill>
                  <a:srgbClr val="B1CA3E"/>
                </a:solidFill>
                <a:latin typeface="+mj-lt"/>
                <a:ea typeface="+mj-ea"/>
                <a:cs typeface="ＭＳ Ｐゴシック" charset="0"/>
              </a:defRPr>
            </a:lvl1pPr>
            <a:lvl2pPr algn="ctr" rtl="0" eaLnBrk="0" fontAlgn="base" hangingPunct="0">
              <a:spcBef>
                <a:spcPct val="0"/>
              </a:spcBef>
              <a:spcAft>
                <a:spcPct val="0"/>
              </a:spcAft>
              <a:defRPr sz="4000" b="1">
                <a:solidFill>
                  <a:srgbClr val="B1CA3E"/>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rgbClr val="B1CA3E"/>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rgbClr val="B1CA3E"/>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rgbClr val="B1CA3E"/>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rgbClr val="B1CA3E"/>
                </a:solidFill>
                <a:latin typeface="Arial" charset="0"/>
                <a:ea typeface="ＭＳ Ｐゴシック" charset="0"/>
              </a:defRPr>
            </a:lvl6pPr>
            <a:lvl7pPr marL="914400" algn="ctr" rtl="0" fontAlgn="base">
              <a:spcBef>
                <a:spcPct val="0"/>
              </a:spcBef>
              <a:spcAft>
                <a:spcPct val="0"/>
              </a:spcAft>
              <a:defRPr sz="4000" b="1">
                <a:solidFill>
                  <a:srgbClr val="B1CA3E"/>
                </a:solidFill>
                <a:latin typeface="Arial" charset="0"/>
                <a:ea typeface="ＭＳ Ｐゴシック" charset="0"/>
              </a:defRPr>
            </a:lvl7pPr>
            <a:lvl8pPr marL="1371600" algn="ctr" rtl="0" fontAlgn="base">
              <a:spcBef>
                <a:spcPct val="0"/>
              </a:spcBef>
              <a:spcAft>
                <a:spcPct val="0"/>
              </a:spcAft>
              <a:defRPr sz="4000" b="1">
                <a:solidFill>
                  <a:srgbClr val="B1CA3E"/>
                </a:solidFill>
                <a:latin typeface="Arial" charset="0"/>
                <a:ea typeface="ＭＳ Ｐゴシック" charset="0"/>
              </a:defRPr>
            </a:lvl8pPr>
            <a:lvl9pPr marL="1828800" algn="ctr" rtl="0" fontAlgn="base">
              <a:spcBef>
                <a:spcPct val="0"/>
              </a:spcBef>
              <a:spcAft>
                <a:spcPct val="0"/>
              </a:spcAft>
              <a:defRPr sz="4000" b="1">
                <a:solidFill>
                  <a:srgbClr val="B1CA3E"/>
                </a:solidFill>
                <a:latin typeface="Arial" charset="0"/>
                <a:ea typeface="ＭＳ Ｐゴシック" charset="0"/>
              </a:defRPr>
            </a:lvl9pPr>
          </a:lstStyle>
          <a:p>
            <a:pPr>
              <a:defRPr/>
            </a:pPr>
            <a:r>
              <a:rPr lang="fr-FR" altLang="fr-FR" sz="2400" kern="0" dirty="0">
                <a:latin typeface="Calibri" panose="020F0502020204030204" pitchFamily="34" charset="0"/>
                <a:cs typeface="Calibri" panose="020F0502020204030204" pitchFamily="34" charset="0"/>
              </a:rPr>
              <a:t>La sonde géothermique verticale</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1">
            <a:extLst>
              <a:ext uri="{FF2B5EF4-FFF2-40B4-BE49-F238E27FC236}">
                <a16:creationId xmlns:a16="http://schemas.microsoft.com/office/drawing/2014/main" id="{1DAAFF62-A07D-4E5F-94D4-0364A8FDD147}"/>
              </a:ext>
            </a:extLst>
          </p:cNvPr>
          <p:cNvSpPr>
            <a:spLocks noGrp="1"/>
          </p:cNvSpPr>
          <p:nvPr>
            <p:ph type="title"/>
          </p:nvPr>
        </p:nvSpPr>
        <p:spPr>
          <a:xfrm>
            <a:off x="0" y="383977"/>
            <a:ext cx="9144000" cy="270272"/>
          </a:xfrm>
        </p:spPr>
        <p:txBody>
          <a:bodyPr>
            <a:noAutofit/>
          </a:bodyPr>
          <a:lstStyle/>
          <a:p>
            <a:pPr algn="ctr">
              <a:defRPr/>
            </a:pPr>
            <a:r>
              <a:rPr lang="fr-FR" altLang="fr-FR" dirty="0">
                <a:solidFill>
                  <a:srgbClr val="92D050"/>
                </a:solidFill>
                <a:latin typeface="Calibri" panose="020F0502020204030204" pitchFamily="34" charset="0"/>
                <a:cs typeface="Calibri" panose="020F0502020204030204" pitchFamily="34" charset="0"/>
              </a:rPr>
              <a:t>La Géothermie sur nappe / PAC sur aquifère</a:t>
            </a:r>
          </a:p>
        </p:txBody>
      </p:sp>
      <p:pic>
        <p:nvPicPr>
          <p:cNvPr id="21508" name="Image 5">
            <a:extLst>
              <a:ext uri="{FF2B5EF4-FFF2-40B4-BE49-F238E27FC236}">
                <a16:creationId xmlns:a16="http://schemas.microsoft.com/office/drawing/2014/main" id="{43786695-CD38-4893-AC88-4467B578DE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1750" y="1277664"/>
            <a:ext cx="4391025" cy="354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Espace réservé du contenu 2">
            <a:extLst>
              <a:ext uri="{FF2B5EF4-FFF2-40B4-BE49-F238E27FC236}">
                <a16:creationId xmlns:a16="http://schemas.microsoft.com/office/drawing/2014/main" id="{3092E80B-6ACC-4DA9-BB32-807B9797E8DE}"/>
              </a:ext>
            </a:extLst>
          </p:cNvPr>
          <p:cNvSpPr>
            <a:spLocks noGrp="1" noChangeArrowheads="1"/>
          </p:cNvSpPr>
          <p:nvPr>
            <p:ph idx="1"/>
          </p:nvPr>
        </p:nvSpPr>
        <p:spPr>
          <a:xfrm>
            <a:off x="143189" y="882377"/>
            <a:ext cx="8857622" cy="790575"/>
          </a:xfrm>
        </p:spPr>
        <p:txBody>
          <a:bodyPr/>
          <a:lstStyle/>
          <a:p>
            <a:pPr algn="just"/>
            <a:r>
              <a:rPr lang="fr-FR" altLang="fr-FR" sz="1350" dirty="0">
                <a:latin typeface="Calibri" panose="020F0502020204030204" pitchFamily="34" charset="0"/>
              </a:rPr>
              <a:t>Le doublet sur aquifère consiste à pomper l’eau d’une nappe souterraine au travers d’un forage de production et de faire passer cette eau dans un échangeur thermique à plaques pour y puiser des calories avant de réinjecter via un second forage.</a:t>
            </a:r>
            <a:endParaRPr lang="fr-FR" altLang="fr-FR" dirty="0">
              <a:solidFill>
                <a:schemeClr val="tx1"/>
              </a:solidFill>
            </a:endParaRPr>
          </a:p>
        </p:txBody>
      </p:sp>
      <p:pic>
        <p:nvPicPr>
          <p:cNvPr id="3" name="Image 2">
            <a:extLst>
              <a:ext uri="{FF2B5EF4-FFF2-40B4-BE49-F238E27FC236}">
                <a16:creationId xmlns:a16="http://schemas.microsoft.com/office/drawing/2014/main" id="{F802E750-884E-4C76-AD7B-41FDE2285B18}"/>
              </a:ext>
            </a:extLst>
          </p:cNvPr>
          <p:cNvPicPr>
            <a:picLocks noChangeAspect="1"/>
          </p:cNvPicPr>
          <p:nvPr/>
        </p:nvPicPr>
        <p:blipFill>
          <a:blip r:embed="rId3"/>
          <a:stretch>
            <a:fillRect/>
          </a:stretch>
        </p:blipFill>
        <p:spPr>
          <a:xfrm>
            <a:off x="412196" y="1349227"/>
            <a:ext cx="3470547" cy="3470547"/>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761BEBB-AB31-4862-854A-C8F0B1813C33}"/>
              </a:ext>
            </a:extLst>
          </p:cNvPr>
          <p:cNvSpPr>
            <a:spLocks noGrp="1"/>
          </p:cNvSpPr>
          <p:nvPr>
            <p:ph type="sldNum" sz="quarter" idx="4"/>
          </p:nvPr>
        </p:nvSpPr>
        <p:spPr/>
        <p:txBody>
          <a:bodyPr/>
          <a:lstStyle/>
          <a:p>
            <a:pPr>
              <a:defRPr/>
            </a:pPr>
            <a:fld id="{AE6A7967-D078-472B-B058-1133A14FDA29}" type="slidenum">
              <a:rPr lang="fr-FR" altLang="fr-FR" smtClean="0"/>
              <a:pPr>
                <a:defRPr/>
              </a:pPr>
              <a:t>18</a:t>
            </a:fld>
            <a:endParaRPr lang="fr-FR" altLang="fr-FR" dirty="0"/>
          </a:p>
        </p:txBody>
      </p:sp>
      <p:pic>
        <p:nvPicPr>
          <p:cNvPr id="5" name="Image 4">
            <a:extLst>
              <a:ext uri="{FF2B5EF4-FFF2-40B4-BE49-F238E27FC236}">
                <a16:creationId xmlns:a16="http://schemas.microsoft.com/office/drawing/2014/main" id="{042ED3CA-4A37-4FDE-9FDA-018B72B4C2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81"/>
          <a:stretch/>
        </p:blipFill>
        <p:spPr>
          <a:xfrm>
            <a:off x="731958" y="809170"/>
            <a:ext cx="2585742" cy="3984286"/>
          </a:xfrm>
          <a:prstGeom prst="rect">
            <a:avLst/>
          </a:prstGeom>
        </p:spPr>
      </p:pic>
      <p:sp>
        <p:nvSpPr>
          <p:cNvPr id="6" name="Titre 5">
            <a:extLst>
              <a:ext uri="{FF2B5EF4-FFF2-40B4-BE49-F238E27FC236}">
                <a16:creationId xmlns:a16="http://schemas.microsoft.com/office/drawing/2014/main" id="{FD10A1F6-B4E0-441A-93C0-06F90C8D003C}"/>
              </a:ext>
            </a:extLst>
          </p:cNvPr>
          <p:cNvSpPr>
            <a:spLocks noGrp="1"/>
          </p:cNvSpPr>
          <p:nvPr>
            <p:ph type="title"/>
          </p:nvPr>
        </p:nvSpPr>
        <p:spPr/>
        <p:txBody>
          <a:bodyPr/>
          <a:lstStyle/>
          <a:p>
            <a:r>
              <a:rPr lang="fr-FR" dirty="0"/>
              <a:t>Le stockage </a:t>
            </a:r>
            <a:r>
              <a:rPr lang="fr-FR" dirty="0" err="1"/>
              <a:t>intersaisonnier</a:t>
            </a:r>
            <a:r>
              <a:rPr lang="fr-FR" dirty="0"/>
              <a:t> – BETES / ATES</a:t>
            </a:r>
          </a:p>
        </p:txBody>
      </p:sp>
      <p:pic>
        <p:nvPicPr>
          <p:cNvPr id="7" name="Image 6">
            <a:extLst>
              <a:ext uri="{FF2B5EF4-FFF2-40B4-BE49-F238E27FC236}">
                <a16:creationId xmlns:a16="http://schemas.microsoft.com/office/drawing/2014/main" id="{BBF94C4F-9BE3-4457-984F-9265B53E7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092" y="2919883"/>
            <a:ext cx="3713296" cy="199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e 17">
            <a:extLst>
              <a:ext uri="{FF2B5EF4-FFF2-40B4-BE49-F238E27FC236}">
                <a16:creationId xmlns:a16="http://schemas.microsoft.com/office/drawing/2014/main" id="{C8DE7956-9087-4254-8B91-5150B9E09DCC}"/>
              </a:ext>
            </a:extLst>
          </p:cNvPr>
          <p:cNvGrpSpPr>
            <a:grpSpLocks/>
          </p:cNvGrpSpPr>
          <p:nvPr/>
        </p:nvGrpSpPr>
        <p:grpSpPr bwMode="auto">
          <a:xfrm>
            <a:off x="4063679" y="712629"/>
            <a:ext cx="3504122" cy="2106737"/>
            <a:chOff x="3332508" y="2173213"/>
            <a:chExt cx="5739590" cy="4359485"/>
          </a:xfrm>
        </p:grpSpPr>
        <p:pic>
          <p:nvPicPr>
            <p:cNvPr id="9" name="Image 8">
              <a:extLst>
                <a:ext uri="{FF2B5EF4-FFF2-40B4-BE49-F238E27FC236}">
                  <a16:creationId xmlns:a16="http://schemas.microsoft.com/office/drawing/2014/main" id="{4D2B6126-E41E-4E9D-86F7-5A45E0BC63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2508" y="2173213"/>
              <a:ext cx="5735292" cy="435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6">
              <a:extLst>
                <a:ext uri="{FF2B5EF4-FFF2-40B4-BE49-F238E27FC236}">
                  <a16:creationId xmlns:a16="http://schemas.microsoft.com/office/drawing/2014/main" id="{82998365-10BB-4828-8159-751A31375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724" y="4941168"/>
              <a:ext cx="951374" cy="152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54580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9FF2759-9398-4C99-8C69-B0FB2179E870}"/>
              </a:ext>
            </a:extLst>
          </p:cNvPr>
          <p:cNvSpPr>
            <a:spLocks noGrp="1"/>
          </p:cNvSpPr>
          <p:nvPr>
            <p:ph type="sldNum" sz="quarter" idx="4"/>
          </p:nvPr>
        </p:nvSpPr>
        <p:spPr/>
        <p:txBody>
          <a:bodyPr/>
          <a:lstStyle/>
          <a:p>
            <a:pPr>
              <a:defRPr/>
            </a:pPr>
            <a:fld id="{AE6A7967-D078-472B-B058-1133A14FDA29}" type="slidenum">
              <a:rPr lang="fr-FR" altLang="fr-FR" smtClean="0"/>
              <a:pPr>
                <a:defRPr/>
              </a:pPr>
              <a:t>1</a:t>
            </a:fld>
            <a:endParaRPr lang="fr-FR" altLang="fr-FR" dirty="0"/>
          </a:p>
        </p:txBody>
      </p:sp>
      <p:graphicFrame>
        <p:nvGraphicFramePr>
          <p:cNvPr id="3" name="Tableau 2">
            <a:extLst>
              <a:ext uri="{FF2B5EF4-FFF2-40B4-BE49-F238E27FC236}">
                <a16:creationId xmlns:a16="http://schemas.microsoft.com/office/drawing/2014/main" id="{51A6DB57-8045-4875-BB94-DED66CD2DCD4}"/>
              </a:ext>
            </a:extLst>
          </p:cNvPr>
          <p:cNvGraphicFramePr>
            <a:graphicFrameLocks noGrp="1"/>
          </p:cNvGraphicFramePr>
          <p:nvPr/>
        </p:nvGraphicFramePr>
        <p:xfrm>
          <a:off x="520390" y="892676"/>
          <a:ext cx="8323604" cy="2912290"/>
        </p:xfrm>
        <a:graphic>
          <a:graphicData uri="http://schemas.openxmlformats.org/drawingml/2006/table">
            <a:tbl>
              <a:tblPr/>
              <a:tblGrid>
                <a:gridCol w="3414301">
                  <a:extLst>
                    <a:ext uri="{9D8B030D-6E8A-4147-A177-3AD203B41FA5}">
                      <a16:colId xmlns:a16="http://schemas.microsoft.com/office/drawing/2014/main" val="3408597402"/>
                    </a:ext>
                  </a:extLst>
                </a:gridCol>
                <a:gridCol w="4909303">
                  <a:extLst>
                    <a:ext uri="{9D8B030D-6E8A-4147-A177-3AD203B41FA5}">
                      <a16:colId xmlns:a16="http://schemas.microsoft.com/office/drawing/2014/main" val="4006933453"/>
                    </a:ext>
                  </a:extLst>
                </a:gridCol>
              </a:tblGrid>
              <a:tr h="0">
                <a:tc>
                  <a:txBody>
                    <a:bodyPr/>
                    <a:lstStyle/>
                    <a:p>
                      <a:pPr>
                        <a:spcAft>
                          <a:spcPts val="600"/>
                        </a:spcAft>
                      </a:pPr>
                      <a:r>
                        <a:rPr lang="fr-FR" sz="1600" b="1" dirty="0">
                          <a:solidFill>
                            <a:srgbClr val="042C71"/>
                          </a:solidFill>
                          <a:effectLst/>
                          <a:latin typeface="+mn-lt"/>
                        </a:rPr>
                        <a:t>Accueil</a:t>
                      </a:r>
                    </a:p>
                  </a:txBody>
                  <a:tcPr marL="31398" marR="31398" marT="20932" marB="20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spcAft>
                          <a:spcPts val="600"/>
                        </a:spcAft>
                      </a:pPr>
                      <a:r>
                        <a:rPr lang="fr-FR" sz="1600" b="0" dirty="0">
                          <a:solidFill>
                            <a:srgbClr val="092E6F"/>
                          </a:solidFill>
                          <a:effectLst/>
                          <a:latin typeface="+mn-lt"/>
                        </a:rPr>
                        <a:t>Arnaud KAUTZMANN - Secrétaire de l’AFPAC</a:t>
                      </a:r>
                    </a:p>
                  </a:txBody>
                  <a:tcPr marL="31398" marR="31398" marT="20932" marB="20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797308203"/>
                  </a:ext>
                </a:extLst>
              </a:tr>
              <a:tr h="547540">
                <a:tc>
                  <a:txBody>
                    <a:bodyPr/>
                    <a:lstStyle/>
                    <a:p>
                      <a:pPr>
                        <a:spcAft>
                          <a:spcPts val="600"/>
                        </a:spcAft>
                      </a:pPr>
                      <a:r>
                        <a:rPr lang="fr-FR" sz="1600" b="1" dirty="0">
                          <a:solidFill>
                            <a:srgbClr val="042C71"/>
                          </a:solidFill>
                          <a:effectLst/>
                          <a:latin typeface="+mn-lt"/>
                        </a:rPr>
                        <a:t>Introduction</a:t>
                      </a:r>
                    </a:p>
                  </a:txBody>
                  <a:tcPr marL="31398" marR="31398" marT="20932" marB="20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spcAft>
                          <a:spcPts val="600"/>
                        </a:spcAft>
                      </a:pPr>
                      <a:r>
                        <a:rPr lang="fr-FR" sz="1600" b="0" dirty="0">
                          <a:solidFill>
                            <a:srgbClr val="092E6F"/>
                          </a:solidFill>
                          <a:effectLst/>
                          <a:latin typeface="+mn-lt"/>
                        </a:rPr>
                        <a:t>Jean-François CERISE – Vice-Président de l’AFPAC</a:t>
                      </a:r>
                    </a:p>
                  </a:txBody>
                  <a:tcPr marL="31398" marR="31398" marT="20932" marB="20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832719983"/>
                  </a:ext>
                </a:extLst>
              </a:tr>
              <a:tr h="547540">
                <a:tc>
                  <a:txBody>
                    <a:bodyPr/>
                    <a:lstStyle/>
                    <a:p>
                      <a:pPr>
                        <a:spcAft>
                          <a:spcPts val="600"/>
                        </a:spcAft>
                      </a:pPr>
                      <a:r>
                        <a:rPr lang="fr-FR" sz="1600" b="1" dirty="0">
                          <a:solidFill>
                            <a:srgbClr val="042C71"/>
                          </a:solidFill>
                          <a:effectLst/>
                          <a:latin typeface="+mn-lt"/>
                        </a:rPr>
                        <a:t>Présentation de l’AFPG</a:t>
                      </a:r>
                    </a:p>
                  </a:txBody>
                  <a:tcPr marL="31398" marR="31398" marT="20932" marB="20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spcAft>
                          <a:spcPts val="600"/>
                        </a:spcAft>
                      </a:pPr>
                      <a:r>
                        <a:rPr lang="fr-FR" sz="1600" b="0" dirty="0">
                          <a:solidFill>
                            <a:srgbClr val="092E6F"/>
                          </a:solidFill>
                          <a:effectLst/>
                          <a:latin typeface="+mn-lt"/>
                        </a:rPr>
                        <a:t>Christophe LUTTMANN - Délégué Général de l’AFPG</a:t>
                      </a:r>
                    </a:p>
                  </a:txBody>
                  <a:tcPr marL="31398" marR="31398" marT="20932" marB="20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986030311"/>
                  </a:ext>
                </a:extLst>
              </a:tr>
              <a:tr h="638988">
                <a:tc>
                  <a:txBody>
                    <a:bodyPr/>
                    <a:lstStyle/>
                    <a:p>
                      <a:pPr>
                        <a:spcAft>
                          <a:spcPts val="600"/>
                        </a:spcAft>
                      </a:pPr>
                      <a:r>
                        <a:rPr lang="fr-FR" sz="1600" b="1" dirty="0">
                          <a:solidFill>
                            <a:srgbClr val="042C71"/>
                          </a:solidFill>
                          <a:effectLst/>
                          <a:latin typeface="+mn-lt"/>
                        </a:rPr>
                        <a:t>Bureau d’étude géothermique</a:t>
                      </a:r>
                    </a:p>
                  </a:txBody>
                  <a:tcPr marL="31398" marR="31398" marT="20932" marB="20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spcAft>
                          <a:spcPts val="600"/>
                        </a:spcAft>
                      </a:pPr>
                      <a:r>
                        <a:rPr lang="fr-FR" sz="1600" b="0" dirty="0">
                          <a:solidFill>
                            <a:srgbClr val="092E6F"/>
                          </a:solidFill>
                          <a:effectLst/>
                          <a:latin typeface="+mn-lt"/>
                        </a:rPr>
                        <a:t>Jean-Loup LACROIX – Président </a:t>
                      </a:r>
                      <a:r>
                        <a:rPr lang="fr-FR" sz="1600" b="0" dirty="0" err="1">
                          <a:solidFill>
                            <a:srgbClr val="092E6F"/>
                          </a:solidFill>
                          <a:effectLst/>
                          <a:latin typeface="+mn-lt"/>
                        </a:rPr>
                        <a:t>StratéGéo</a:t>
                      </a:r>
                      <a:r>
                        <a:rPr lang="fr-FR" sz="1600" b="0" dirty="0">
                          <a:solidFill>
                            <a:srgbClr val="092E6F"/>
                          </a:solidFill>
                          <a:effectLst/>
                          <a:latin typeface="+mn-lt"/>
                        </a:rPr>
                        <a:t> Conseil</a:t>
                      </a:r>
                    </a:p>
                  </a:txBody>
                  <a:tcPr marL="31398" marR="31398" marT="20932" marB="20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110498449"/>
                  </a:ext>
                </a:extLst>
              </a:tr>
              <a:tr h="547540">
                <a:tc>
                  <a:txBody>
                    <a:bodyPr/>
                    <a:lstStyle/>
                    <a:p>
                      <a:pPr>
                        <a:spcAft>
                          <a:spcPts val="600"/>
                        </a:spcAft>
                      </a:pPr>
                      <a:r>
                        <a:rPr lang="fr-FR" sz="1600" b="1" dirty="0">
                          <a:solidFill>
                            <a:srgbClr val="042C71"/>
                          </a:solidFill>
                          <a:effectLst/>
                          <a:latin typeface="+mn-lt"/>
                        </a:rPr>
                        <a:t>Bureau d’étude fluide</a:t>
                      </a:r>
                    </a:p>
                  </a:txBody>
                  <a:tcPr marL="31398" marR="31398" marT="20932" marB="20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spcAft>
                          <a:spcPts val="600"/>
                        </a:spcAft>
                      </a:pPr>
                      <a:r>
                        <a:rPr lang="fr-FR" sz="1600" b="0" dirty="0">
                          <a:solidFill>
                            <a:srgbClr val="092E6F"/>
                          </a:solidFill>
                          <a:effectLst/>
                          <a:latin typeface="+mn-lt"/>
                        </a:rPr>
                        <a:t>Jérôme MATHIEU – Président S2T</a:t>
                      </a:r>
                    </a:p>
                  </a:txBody>
                  <a:tcPr marL="31398" marR="31398" marT="20932" marB="20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623756741"/>
                  </a:ext>
                </a:extLst>
              </a:tr>
              <a:tr h="344978">
                <a:tc>
                  <a:txBody>
                    <a:bodyPr/>
                    <a:lstStyle/>
                    <a:p>
                      <a:pPr>
                        <a:spcAft>
                          <a:spcPts val="600"/>
                        </a:spcAft>
                      </a:pPr>
                      <a:r>
                        <a:rPr lang="fr-FR" sz="1600" b="1" dirty="0">
                          <a:solidFill>
                            <a:srgbClr val="042C71"/>
                          </a:solidFill>
                          <a:effectLst/>
                          <a:latin typeface="+mn-lt"/>
                        </a:rPr>
                        <a:t>Conclusion </a:t>
                      </a:r>
                    </a:p>
                  </a:txBody>
                  <a:tcPr marL="31398" marR="31398" marT="20932" marB="20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spcAft>
                          <a:spcPts val="600"/>
                        </a:spcAft>
                      </a:pPr>
                      <a:r>
                        <a:rPr lang="fr-FR" sz="1600" b="0" dirty="0">
                          <a:solidFill>
                            <a:srgbClr val="092E6F"/>
                          </a:solidFill>
                          <a:effectLst/>
                          <a:latin typeface="+mn-lt"/>
                        </a:rPr>
                        <a:t>François DEROCHE - Président de l’AFPAC</a:t>
                      </a:r>
                    </a:p>
                  </a:txBody>
                  <a:tcPr marL="31398" marR="31398" marT="20932" marB="20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182626475"/>
                  </a:ext>
                </a:extLst>
              </a:tr>
            </a:tbl>
          </a:graphicData>
        </a:graphic>
      </p:graphicFrame>
      <p:pic>
        <p:nvPicPr>
          <p:cNvPr id="5" name="Image 4" descr="logo-AFPAC.png">
            <a:extLst>
              <a:ext uri="{FF2B5EF4-FFF2-40B4-BE49-F238E27FC236}">
                <a16:creationId xmlns:a16="http://schemas.microsoft.com/office/drawing/2014/main" id="{175A4B32-F3A1-4D97-B867-977DE5F4E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056" y="4279115"/>
            <a:ext cx="1100234" cy="424801"/>
          </a:xfrm>
          <a:prstGeom prst="rect">
            <a:avLst/>
          </a:prstGeom>
          <a:ln>
            <a:noFill/>
          </a:ln>
        </p:spPr>
      </p:pic>
      <p:sp>
        <p:nvSpPr>
          <p:cNvPr id="4" name="Titre 3">
            <a:extLst>
              <a:ext uri="{FF2B5EF4-FFF2-40B4-BE49-F238E27FC236}">
                <a16:creationId xmlns:a16="http://schemas.microsoft.com/office/drawing/2014/main" id="{A0118E0C-54D8-4D62-8E99-B558DEB881C2}"/>
              </a:ext>
            </a:extLst>
          </p:cNvPr>
          <p:cNvSpPr>
            <a:spLocks noGrp="1"/>
          </p:cNvSpPr>
          <p:nvPr>
            <p:ph type="title"/>
          </p:nvPr>
        </p:nvSpPr>
        <p:spPr/>
        <p:txBody>
          <a:bodyPr/>
          <a:lstStyle/>
          <a:p>
            <a:r>
              <a:rPr lang="fr-FR" dirty="0"/>
              <a:t>Intervenants du Webinaire</a:t>
            </a:r>
          </a:p>
        </p:txBody>
      </p:sp>
    </p:spTree>
    <p:extLst>
      <p:ext uri="{BB962C8B-B14F-4D97-AF65-F5344CB8AC3E}">
        <p14:creationId xmlns:p14="http://schemas.microsoft.com/office/powerpoint/2010/main" val="25896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2">
            <a:extLst>
              <a:ext uri="{FF2B5EF4-FFF2-40B4-BE49-F238E27FC236}">
                <a16:creationId xmlns:a16="http://schemas.microsoft.com/office/drawing/2014/main" id="{15BA659A-DCEC-44B9-BF7C-C4DF5CE4937E}"/>
              </a:ext>
            </a:extLst>
          </p:cNvPr>
          <p:cNvSpPr txBox="1">
            <a:spLocks noChangeArrowheads="1"/>
          </p:cNvSpPr>
          <p:nvPr/>
        </p:nvSpPr>
        <p:spPr>
          <a:xfrm>
            <a:off x="1969294" y="82153"/>
            <a:ext cx="5853113" cy="573881"/>
          </a:xfrm>
          <a:prstGeom prst="rect">
            <a:avLst/>
          </a:prstGeom>
        </p:spPr>
        <p:txBody>
          <a:bodyPr anchor="ctr"/>
          <a:lstStyle>
            <a:lvl1pPr algn="ctr" rtl="0" eaLnBrk="0" fontAlgn="base" hangingPunct="0">
              <a:spcBef>
                <a:spcPct val="0"/>
              </a:spcBef>
              <a:spcAft>
                <a:spcPct val="0"/>
              </a:spcAft>
              <a:defRPr sz="4000" b="1">
                <a:solidFill>
                  <a:srgbClr val="B1CA3E"/>
                </a:solidFill>
                <a:latin typeface="+mj-lt"/>
                <a:ea typeface="+mj-ea"/>
                <a:cs typeface="ＭＳ Ｐゴシック" charset="0"/>
              </a:defRPr>
            </a:lvl1pPr>
            <a:lvl2pPr algn="ctr" rtl="0" eaLnBrk="0" fontAlgn="base" hangingPunct="0">
              <a:spcBef>
                <a:spcPct val="0"/>
              </a:spcBef>
              <a:spcAft>
                <a:spcPct val="0"/>
              </a:spcAft>
              <a:defRPr sz="4000" b="1">
                <a:solidFill>
                  <a:srgbClr val="B1CA3E"/>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rgbClr val="B1CA3E"/>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rgbClr val="B1CA3E"/>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rgbClr val="B1CA3E"/>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rgbClr val="B1CA3E"/>
                </a:solidFill>
                <a:latin typeface="Arial" charset="0"/>
                <a:ea typeface="ＭＳ Ｐゴシック" charset="0"/>
              </a:defRPr>
            </a:lvl6pPr>
            <a:lvl7pPr marL="914400" algn="ctr" rtl="0" fontAlgn="base">
              <a:spcBef>
                <a:spcPct val="0"/>
              </a:spcBef>
              <a:spcAft>
                <a:spcPct val="0"/>
              </a:spcAft>
              <a:defRPr sz="4000" b="1">
                <a:solidFill>
                  <a:srgbClr val="B1CA3E"/>
                </a:solidFill>
                <a:latin typeface="Arial" charset="0"/>
                <a:ea typeface="ＭＳ Ｐゴシック" charset="0"/>
              </a:defRPr>
            </a:lvl7pPr>
            <a:lvl8pPr marL="1371600" algn="ctr" rtl="0" fontAlgn="base">
              <a:spcBef>
                <a:spcPct val="0"/>
              </a:spcBef>
              <a:spcAft>
                <a:spcPct val="0"/>
              </a:spcAft>
              <a:defRPr sz="4000" b="1">
                <a:solidFill>
                  <a:srgbClr val="B1CA3E"/>
                </a:solidFill>
                <a:latin typeface="Arial" charset="0"/>
                <a:ea typeface="ＭＳ Ｐゴシック" charset="0"/>
              </a:defRPr>
            </a:lvl8pPr>
            <a:lvl9pPr marL="1828800" algn="ctr" rtl="0" fontAlgn="base">
              <a:spcBef>
                <a:spcPct val="0"/>
              </a:spcBef>
              <a:spcAft>
                <a:spcPct val="0"/>
              </a:spcAft>
              <a:defRPr sz="4000" b="1">
                <a:solidFill>
                  <a:srgbClr val="B1CA3E"/>
                </a:solidFill>
                <a:latin typeface="Arial" charset="0"/>
                <a:ea typeface="ＭＳ Ｐゴシック" charset="0"/>
              </a:defRPr>
            </a:lvl9pPr>
          </a:lstStyle>
          <a:p>
            <a:pPr>
              <a:defRPr/>
            </a:pPr>
            <a:r>
              <a:rPr lang="fr-FR" altLang="fr-FR" sz="2400" kern="0" dirty="0">
                <a:latin typeface="Calibri" panose="020F0502020204030204" pitchFamily="34" charset="0"/>
                <a:cs typeface="Calibri" panose="020F0502020204030204" pitchFamily="34" charset="0"/>
              </a:rPr>
              <a:t>Echangeur horizontal ou compact</a:t>
            </a:r>
          </a:p>
        </p:txBody>
      </p:sp>
      <p:pic>
        <p:nvPicPr>
          <p:cNvPr id="7" name="Picture 4">
            <a:extLst>
              <a:ext uri="{FF2B5EF4-FFF2-40B4-BE49-F238E27FC236}">
                <a16:creationId xmlns:a16="http://schemas.microsoft.com/office/drawing/2014/main" id="{DF194C96-33D6-4A4B-875E-82DEF91A0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02" y="2080723"/>
            <a:ext cx="2180907" cy="249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3">
            <a:extLst>
              <a:ext uri="{FF2B5EF4-FFF2-40B4-BE49-F238E27FC236}">
                <a16:creationId xmlns:a16="http://schemas.microsoft.com/office/drawing/2014/main" id="{DE695994-C03F-4A79-9E2A-A4D42E4155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2819" y="2030056"/>
            <a:ext cx="3210617" cy="25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a:extLst>
              <a:ext uri="{FF2B5EF4-FFF2-40B4-BE49-F238E27FC236}">
                <a16:creationId xmlns:a16="http://schemas.microsoft.com/office/drawing/2014/main" id="{4804500A-E98A-4635-84C3-3E9D29366F35}"/>
              </a:ext>
            </a:extLst>
          </p:cNvPr>
          <p:cNvSpPr txBox="1"/>
          <p:nvPr/>
        </p:nvSpPr>
        <p:spPr>
          <a:xfrm>
            <a:off x="87948" y="1137533"/>
            <a:ext cx="8439150" cy="461665"/>
          </a:xfrm>
          <a:prstGeom prst="rect">
            <a:avLst/>
          </a:prstGeom>
          <a:noFill/>
        </p:spPr>
        <p:txBody>
          <a:bodyPr wrap="square">
            <a:spAutoFit/>
          </a:bodyPr>
          <a:lstStyle/>
          <a:p>
            <a:pPr algn="just">
              <a:spcBef>
                <a:spcPct val="20000"/>
              </a:spcBef>
            </a:pPr>
            <a:r>
              <a:rPr lang="fr-FR" altLang="fr-FR" sz="1200" dirty="0">
                <a:solidFill>
                  <a:srgbClr val="042C71"/>
                </a:solidFill>
              </a:rPr>
              <a:t>En système compact, la puissance soutirée est valorisée à Env. 1kW / corbeille avec un diamètre 1m – espacé à l’axe de 4m – Profondeur 2,50m.</a:t>
            </a:r>
          </a:p>
        </p:txBody>
      </p:sp>
      <p:sp>
        <p:nvSpPr>
          <p:cNvPr id="14" name="ZoneTexte 13">
            <a:extLst>
              <a:ext uri="{FF2B5EF4-FFF2-40B4-BE49-F238E27FC236}">
                <a16:creationId xmlns:a16="http://schemas.microsoft.com/office/drawing/2014/main" id="{76776DE3-9665-4FD8-8481-08FE244407A7}"/>
              </a:ext>
            </a:extLst>
          </p:cNvPr>
          <p:cNvSpPr txBox="1"/>
          <p:nvPr/>
        </p:nvSpPr>
        <p:spPr>
          <a:xfrm>
            <a:off x="87948" y="666859"/>
            <a:ext cx="9143999" cy="461665"/>
          </a:xfrm>
          <a:prstGeom prst="rect">
            <a:avLst/>
          </a:prstGeom>
          <a:noFill/>
        </p:spPr>
        <p:txBody>
          <a:bodyPr wrap="square">
            <a:spAutoFit/>
          </a:bodyPr>
          <a:lstStyle/>
          <a:p>
            <a:r>
              <a:rPr lang="fr-FR" sz="1200" dirty="0">
                <a:solidFill>
                  <a:srgbClr val="042C71"/>
                </a:solidFill>
              </a:rPr>
              <a:t>En horizontale, la profondeur des tubes en PE doit être au moins 20cm sous la couche sujette au gel de la région. En fonction de la température du site, la profondeur est généralement comprise entre 0,6 m et 1,5 m. Espacement DN25 – 50cm. (Env. 25w/m²).</a:t>
            </a:r>
            <a:endParaRPr lang="fr-FR" dirty="0"/>
          </a:p>
        </p:txBody>
      </p:sp>
      <p:pic>
        <p:nvPicPr>
          <p:cNvPr id="3" name="Image 2" descr="Une image contenant bâtiment, matériau de construction&#10;&#10;Description générée automatiquement">
            <a:extLst>
              <a:ext uri="{FF2B5EF4-FFF2-40B4-BE49-F238E27FC236}">
                <a16:creationId xmlns:a16="http://schemas.microsoft.com/office/drawing/2014/main" id="{7A4476AE-7DDD-40A4-9477-E5ACD76C2214}"/>
              </a:ext>
            </a:extLst>
          </p:cNvPr>
          <p:cNvPicPr>
            <a:picLocks noChangeAspect="1"/>
          </p:cNvPicPr>
          <p:nvPr/>
        </p:nvPicPr>
        <p:blipFill>
          <a:blip r:embed="rId4"/>
          <a:stretch>
            <a:fillRect/>
          </a:stretch>
        </p:blipFill>
        <p:spPr>
          <a:xfrm>
            <a:off x="5822546" y="2025330"/>
            <a:ext cx="3188652" cy="2573945"/>
          </a:xfrm>
          <a:prstGeom prst="rect">
            <a:avLst/>
          </a:prstGeom>
        </p:spPr>
      </p:pic>
    </p:spTree>
    <p:extLst>
      <p:ext uri="{BB962C8B-B14F-4D97-AF65-F5344CB8AC3E}">
        <p14:creationId xmlns:p14="http://schemas.microsoft.com/office/powerpoint/2010/main" val="343690968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5B7D0A5-894F-47EF-82E6-89988F79077E}"/>
              </a:ext>
            </a:extLst>
          </p:cNvPr>
          <p:cNvSpPr>
            <a:spLocks noGrp="1"/>
          </p:cNvSpPr>
          <p:nvPr>
            <p:ph idx="1"/>
          </p:nvPr>
        </p:nvSpPr>
        <p:spPr>
          <a:xfrm>
            <a:off x="457200" y="1200151"/>
            <a:ext cx="8229600" cy="3394472"/>
          </a:xfrm>
        </p:spPr>
        <p:txBody>
          <a:bodyPr/>
          <a:lstStyle/>
          <a:p>
            <a:pPr>
              <a:lnSpc>
                <a:spcPct val="115000"/>
              </a:lnSpc>
              <a:spcAft>
                <a:spcPts val="1000"/>
              </a:spcAft>
            </a:pPr>
            <a:r>
              <a:rPr lang="fr-FR" sz="1800" b="1" dirty="0">
                <a:solidFill>
                  <a:srgbClr val="004084"/>
                </a:solidFill>
                <a:latin typeface="Calibri" panose="020F0502020204030204" pitchFamily="34" charset="0"/>
                <a:ea typeface="Calibri" panose="020F0502020204030204" pitchFamily="34" charset="0"/>
                <a:cs typeface="Times New Roman" panose="02020603050405020304" pitchFamily="18" charset="0"/>
              </a:rPr>
              <a:t>Le d</a:t>
            </a:r>
            <a:r>
              <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rPr>
              <a:t>imensionnement géothermique : Jérôme MATHIEU – Président S2T</a:t>
            </a:r>
          </a:p>
          <a:p>
            <a:pPr>
              <a:lnSpc>
                <a:spcPct val="115000"/>
              </a:lnSpc>
              <a:spcAft>
                <a:spcPts val="1000"/>
              </a:spcAft>
            </a:pPr>
            <a:endParaRPr lang="fr-FR" sz="1800" b="1" dirty="0">
              <a:solidFill>
                <a:srgbClr val="004084"/>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2" name="Espace réservé du numéro de diapositive 1">
            <a:extLst>
              <a:ext uri="{FF2B5EF4-FFF2-40B4-BE49-F238E27FC236}">
                <a16:creationId xmlns:a16="http://schemas.microsoft.com/office/drawing/2014/main" id="{D9FF2759-9398-4C99-8C69-B0FB2179E870}"/>
              </a:ext>
            </a:extLst>
          </p:cNvPr>
          <p:cNvSpPr>
            <a:spLocks noGrp="1"/>
          </p:cNvSpPr>
          <p:nvPr>
            <p:ph type="sldNum" sz="quarter" idx="4"/>
          </p:nvPr>
        </p:nvSpPr>
        <p:spPr/>
        <p:txBody>
          <a:bodyPr/>
          <a:lstStyle/>
          <a:p>
            <a:pPr>
              <a:defRPr/>
            </a:pPr>
            <a:fld id="{AE6A7967-D078-472B-B058-1133A14FDA29}" type="slidenum">
              <a:rPr lang="fr-FR" altLang="fr-FR" smtClean="0"/>
              <a:pPr>
                <a:defRPr/>
              </a:pPr>
              <a:t>20</a:t>
            </a:fld>
            <a:endParaRPr lang="fr-FR" altLang="fr-FR" dirty="0"/>
          </a:p>
        </p:txBody>
      </p:sp>
      <p:pic>
        <p:nvPicPr>
          <p:cNvPr id="7" name="Image 6" descr="logo-AFPAC.png">
            <a:extLst>
              <a:ext uri="{FF2B5EF4-FFF2-40B4-BE49-F238E27FC236}">
                <a16:creationId xmlns:a16="http://schemas.microsoft.com/office/drawing/2014/main" id="{B484ECA2-3167-4F45-8DF9-B718FB385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056" y="4279115"/>
            <a:ext cx="1100234" cy="424801"/>
          </a:xfrm>
          <a:prstGeom prst="rect">
            <a:avLst/>
          </a:prstGeom>
          <a:ln>
            <a:noFill/>
          </a:ln>
        </p:spPr>
      </p:pic>
      <p:sp>
        <p:nvSpPr>
          <p:cNvPr id="3" name="Titre 2">
            <a:extLst>
              <a:ext uri="{FF2B5EF4-FFF2-40B4-BE49-F238E27FC236}">
                <a16:creationId xmlns:a16="http://schemas.microsoft.com/office/drawing/2014/main" id="{F14BADB6-ED8F-4707-AFD9-D493F3BDB7B2}"/>
              </a:ext>
            </a:extLst>
          </p:cNvPr>
          <p:cNvSpPr>
            <a:spLocks noGrp="1"/>
          </p:cNvSpPr>
          <p:nvPr>
            <p:ph type="title"/>
          </p:nvPr>
        </p:nvSpPr>
        <p:spPr/>
        <p:txBody>
          <a:bodyPr/>
          <a:lstStyle/>
          <a:p>
            <a:r>
              <a:rPr lang="fr-FR" dirty="0"/>
              <a:t>Les besoins thermiques du bâtiment :</a:t>
            </a:r>
          </a:p>
        </p:txBody>
      </p:sp>
      <p:pic>
        <p:nvPicPr>
          <p:cNvPr id="6" name="Image 5" descr="Une image contenant homme, personne, habits, intérieur&#10;&#10;Description générée automatiquement">
            <a:extLst>
              <a:ext uri="{FF2B5EF4-FFF2-40B4-BE49-F238E27FC236}">
                <a16:creationId xmlns:a16="http://schemas.microsoft.com/office/drawing/2014/main" id="{537F87FA-78BC-4A76-BF9A-A78D5B485C7F}"/>
              </a:ext>
            </a:extLst>
          </p:cNvPr>
          <p:cNvPicPr>
            <a:picLocks noChangeAspect="1"/>
          </p:cNvPicPr>
          <p:nvPr/>
        </p:nvPicPr>
        <p:blipFill>
          <a:blip r:embed="rId3"/>
          <a:stretch>
            <a:fillRect/>
          </a:stretch>
        </p:blipFill>
        <p:spPr>
          <a:xfrm>
            <a:off x="3242915" y="1791995"/>
            <a:ext cx="1706209" cy="21355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8829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B92C1-A6BD-4293-87A8-575EBC5CAB65}"/>
              </a:ext>
            </a:extLst>
          </p:cNvPr>
          <p:cNvSpPr>
            <a:spLocks noGrp="1"/>
          </p:cNvSpPr>
          <p:nvPr>
            <p:ph type="title"/>
          </p:nvPr>
        </p:nvSpPr>
        <p:spPr/>
        <p:txBody>
          <a:bodyPr/>
          <a:lstStyle/>
          <a:p>
            <a:r>
              <a:rPr lang="fr-FR" dirty="0"/>
              <a:t>Les besoins de chaleur d’un bâtiment</a:t>
            </a:r>
          </a:p>
        </p:txBody>
      </p:sp>
      <p:sp>
        <p:nvSpPr>
          <p:cNvPr id="4" name="Espace réservé du numéro de diapositive 3">
            <a:extLst>
              <a:ext uri="{FF2B5EF4-FFF2-40B4-BE49-F238E27FC236}">
                <a16:creationId xmlns:a16="http://schemas.microsoft.com/office/drawing/2014/main" id="{57D9ABF9-1707-4593-8FF3-0478FC911A13}"/>
              </a:ext>
            </a:extLst>
          </p:cNvPr>
          <p:cNvSpPr>
            <a:spLocks noGrp="1"/>
          </p:cNvSpPr>
          <p:nvPr>
            <p:ph type="sldNum" sz="quarter" idx="4"/>
          </p:nvPr>
        </p:nvSpPr>
        <p:spPr/>
        <p:txBody>
          <a:bodyPr/>
          <a:lstStyle/>
          <a:p>
            <a:pPr>
              <a:defRPr/>
            </a:pPr>
            <a:fld id="{AE6A7967-D078-472B-B058-1133A14FDA29}" type="slidenum">
              <a:rPr lang="fr-FR" altLang="fr-FR" smtClean="0"/>
              <a:pPr>
                <a:defRPr/>
              </a:pPr>
              <a:t>21</a:t>
            </a:fld>
            <a:endParaRPr lang="fr-FR" altLang="fr-FR" dirty="0"/>
          </a:p>
        </p:txBody>
      </p:sp>
      <p:pic>
        <p:nvPicPr>
          <p:cNvPr id="8" name="Picture 28">
            <a:extLst>
              <a:ext uri="{FF2B5EF4-FFF2-40B4-BE49-F238E27FC236}">
                <a16:creationId xmlns:a16="http://schemas.microsoft.com/office/drawing/2014/main" id="{53E2114F-996C-417F-A16D-7DCA469B5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087" y="620439"/>
            <a:ext cx="3425825"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19">
            <a:extLst>
              <a:ext uri="{FF2B5EF4-FFF2-40B4-BE49-F238E27FC236}">
                <a16:creationId xmlns:a16="http://schemas.microsoft.com/office/drawing/2014/main" id="{8B81FF63-67D4-4F2F-B020-1729D3BC8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912" y="2601511"/>
            <a:ext cx="3384000" cy="21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Line 23">
            <a:extLst>
              <a:ext uri="{FF2B5EF4-FFF2-40B4-BE49-F238E27FC236}">
                <a16:creationId xmlns:a16="http://schemas.microsoft.com/office/drawing/2014/main" id="{55713346-B3D4-40B5-A091-D54D48665126}"/>
              </a:ext>
            </a:extLst>
          </p:cNvPr>
          <p:cNvSpPr>
            <a:spLocks noChangeShapeType="1"/>
          </p:cNvSpPr>
          <p:nvPr/>
        </p:nvSpPr>
        <p:spPr bwMode="auto">
          <a:xfrm flipH="1">
            <a:off x="3347630" y="714375"/>
            <a:ext cx="0" cy="3952875"/>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nchor="ctr"/>
          <a:lstStyle/>
          <a:p>
            <a:endParaRPr lang="fr-FR"/>
          </a:p>
        </p:txBody>
      </p:sp>
      <p:sp>
        <p:nvSpPr>
          <p:cNvPr id="11" name="Text Box 25">
            <a:extLst>
              <a:ext uri="{FF2B5EF4-FFF2-40B4-BE49-F238E27FC236}">
                <a16:creationId xmlns:a16="http://schemas.microsoft.com/office/drawing/2014/main" id="{2DBD3484-CC80-4650-BF9B-FC2E1F3889AD}"/>
              </a:ext>
            </a:extLst>
          </p:cNvPr>
          <p:cNvSpPr txBox="1">
            <a:spLocks noChangeArrowheads="1"/>
          </p:cNvSpPr>
          <p:nvPr/>
        </p:nvSpPr>
        <p:spPr bwMode="auto">
          <a:xfrm>
            <a:off x="1416528" y="1319348"/>
            <a:ext cx="121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ctr">
              <a:spcBef>
                <a:spcPct val="20000"/>
              </a:spcBef>
              <a:defRPr sz="1400">
                <a:solidFill>
                  <a:srgbClr val="003366"/>
                </a:solidFill>
                <a:latin typeface="Arial" panose="020B0604020202020204" pitchFamily="34" charset="0"/>
                <a:cs typeface="Arial" panose="020B0604020202020204" pitchFamily="34" charset="0"/>
              </a:defRPr>
            </a:lvl1pPr>
            <a:lvl2pPr marL="742950" indent="-285750" algn="ctr">
              <a:spcBef>
                <a:spcPct val="20000"/>
              </a:spcBef>
              <a:defRPr sz="1400">
                <a:solidFill>
                  <a:srgbClr val="003366"/>
                </a:solidFill>
                <a:latin typeface="Arial" panose="020B0604020202020204" pitchFamily="34" charset="0"/>
                <a:cs typeface="Arial" panose="020B0604020202020204" pitchFamily="34" charset="0"/>
              </a:defRPr>
            </a:lvl2pPr>
            <a:lvl3pPr marL="1143000" indent="-228600" algn="ctr">
              <a:spcBef>
                <a:spcPct val="20000"/>
              </a:spcBef>
              <a:defRPr sz="1400">
                <a:solidFill>
                  <a:srgbClr val="003366"/>
                </a:solidFill>
                <a:latin typeface="Arial" panose="020B0604020202020204" pitchFamily="34" charset="0"/>
                <a:cs typeface="Arial" panose="020B0604020202020204" pitchFamily="34" charset="0"/>
              </a:defRPr>
            </a:lvl3pPr>
            <a:lvl4pPr marL="1600200" indent="-228600" algn="ctr">
              <a:spcBef>
                <a:spcPct val="20000"/>
              </a:spcBef>
              <a:defRPr sz="1400">
                <a:solidFill>
                  <a:srgbClr val="003366"/>
                </a:solidFill>
                <a:latin typeface="Arial" panose="020B0604020202020204" pitchFamily="34" charset="0"/>
                <a:cs typeface="Arial" panose="020B0604020202020204" pitchFamily="34" charset="0"/>
              </a:defRPr>
            </a:lvl4pPr>
            <a:lvl5pPr marL="2057400" indent="-228600" algn="ctr">
              <a:spcBef>
                <a:spcPct val="20000"/>
              </a:spcBef>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spcBef>
                <a:spcPct val="50000"/>
              </a:spcBef>
            </a:pPr>
            <a:r>
              <a:rPr lang="fr-FR" altLang="fr-FR" dirty="0">
                <a:latin typeface="+mj-lt"/>
              </a:rPr>
              <a:t>Pic de besoin de puissance</a:t>
            </a:r>
          </a:p>
        </p:txBody>
      </p:sp>
      <p:sp>
        <p:nvSpPr>
          <p:cNvPr id="12" name="Line 30">
            <a:extLst>
              <a:ext uri="{FF2B5EF4-FFF2-40B4-BE49-F238E27FC236}">
                <a16:creationId xmlns:a16="http://schemas.microsoft.com/office/drawing/2014/main" id="{D16271F5-CDFB-4977-A69C-799ED94022C9}"/>
              </a:ext>
            </a:extLst>
          </p:cNvPr>
          <p:cNvSpPr>
            <a:spLocks noChangeShapeType="1"/>
          </p:cNvSpPr>
          <p:nvPr/>
        </p:nvSpPr>
        <p:spPr bwMode="auto">
          <a:xfrm flipV="1">
            <a:off x="2442755" y="857249"/>
            <a:ext cx="904876" cy="4620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fr-FR"/>
          </a:p>
        </p:txBody>
      </p:sp>
      <p:sp>
        <p:nvSpPr>
          <p:cNvPr id="13" name="Line 30">
            <a:extLst>
              <a:ext uri="{FF2B5EF4-FFF2-40B4-BE49-F238E27FC236}">
                <a16:creationId xmlns:a16="http://schemas.microsoft.com/office/drawing/2014/main" id="{7EB6B27E-934C-4991-B4A0-FF41DF2DBA2F}"/>
              </a:ext>
            </a:extLst>
          </p:cNvPr>
          <p:cNvSpPr>
            <a:spLocks noChangeShapeType="1"/>
          </p:cNvSpPr>
          <p:nvPr/>
        </p:nvSpPr>
        <p:spPr bwMode="auto">
          <a:xfrm>
            <a:off x="2351316" y="4060961"/>
            <a:ext cx="996301" cy="4620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fr-FR"/>
          </a:p>
        </p:txBody>
      </p:sp>
      <p:sp>
        <p:nvSpPr>
          <p:cNvPr id="14" name="Text Box 25">
            <a:extLst>
              <a:ext uri="{FF2B5EF4-FFF2-40B4-BE49-F238E27FC236}">
                <a16:creationId xmlns:a16="http://schemas.microsoft.com/office/drawing/2014/main" id="{8EE9EE1A-928E-4694-B496-D9869F2E9471}"/>
              </a:ext>
            </a:extLst>
          </p:cNvPr>
          <p:cNvSpPr txBox="1">
            <a:spLocks noChangeArrowheads="1"/>
          </p:cNvSpPr>
          <p:nvPr/>
        </p:nvSpPr>
        <p:spPr bwMode="auto">
          <a:xfrm>
            <a:off x="1274559" y="3537741"/>
            <a:ext cx="1219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ctr">
              <a:spcBef>
                <a:spcPct val="20000"/>
              </a:spcBef>
              <a:defRPr sz="1400">
                <a:solidFill>
                  <a:srgbClr val="003366"/>
                </a:solidFill>
                <a:latin typeface="Arial" panose="020B0604020202020204" pitchFamily="34" charset="0"/>
                <a:cs typeface="Arial" panose="020B0604020202020204" pitchFamily="34" charset="0"/>
              </a:defRPr>
            </a:lvl1pPr>
            <a:lvl2pPr marL="742950" indent="-285750" algn="ctr">
              <a:spcBef>
                <a:spcPct val="20000"/>
              </a:spcBef>
              <a:defRPr sz="1400">
                <a:solidFill>
                  <a:srgbClr val="003366"/>
                </a:solidFill>
                <a:latin typeface="Arial" panose="020B0604020202020204" pitchFamily="34" charset="0"/>
                <a:cs typeface="Arial" panose="020B0604020202020204" pitchFamily="34" charset="0"/>
              </a:defRPr>
            </a:lvl2pPr>
            <a:lvl3pPr marL="1143000" indent="-228600" algn="ctr">
              <a:spcBef>
                <a:spcPct val="20000"/>
              </a:spcBef>
              <a:defRPr sz="1400">
                <a:solidFill>
                  <a:srgbClr val="003366"/>
                </a:solidFill>
                <a:latin typeface="Arial" panose="020B0604020202020204" pitchFamily="34" charset="0"/>
                <a:cs typeface="Arial" panose="020B0604020202020204" pitchFamily="34" charset="0"/>
              </a:defRPr>
            </a:lvl3pPr>
            <a:lvl4pPr marL="1600200" indent="-228600" algn="ctr">
              <a:spcBef>
                <a:spcPct val="20000"/>
              </a:spcBef>
              <a:defRPr sz="1400">
                <a:solidFill>
                  <a:srgbClr val="003366"/>
                </a:solidFill>
                <a:latin typeface="Arial" panose="020B0604020202020204" pitchFamily="34" charset="0"/>
                <a:cs typeface="Arial" panose="020B0604020202020204" pitchFamily="34" charset="0"/>
              </a:defRPr>
            </a:lvl4pPr>
            <a:lvl5pPr marL="2057400" indent="-228600" algn="ctr">
              <a:spcBef>
                <a:spcPct val="20000"/>
              </a:spcBef>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spcBef>
                <a:spcPct val="50000"/>
              </a:spcBef>
            </a:pPr>
            <a:r>
              <a:rPr lang="fr-FR" altLang="fr-FR" dirty="0" err="1">
                <a:latin typeface="+mj-lt"/>
              </a:rPr>
              <a:t>Text</a:t>
            </a:r>
            <a:r>
              <a:rPr lang="fr-FR" altLang="fr-FR" dirty="0">
                <a:latin typeface="+mj-lt"/>
              </a:rPr>
              <a:t> de base</a:t>
            </a:r>
          </a:p>
        </p:txBody>
      </p:sp>
    </p:spTree>
    <p:extLst>
      <p:ext uri="{BB962C8B-B14F-4D97-AF65-F5344CB8AC3E}">
        <p14:creationId xmlns:p14="http://schemas.microsoft.com/office/powerpoint/2010/main" val="382501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B92C1-A6BD-4293-87A8-575EBC5CAB65}"/>
              </a:ext>
            </a:extLst>
          </p:cNvPr>
          <p:cNvSpPr>
            <a:spLocks noGrp="1"/>
          </p:cNvSpPr>
          <p:nvPr>
            <p:ph type="title"/>
          </p:nvPr>
        </p:nvSpPr>
        <p:spPr/>
        <p:txBody>
          <a:bodyPr/>
          <a:lstStyle/>
          <a:p>
            <a:r>
              <a:rPr lang="fr-FR" dirty="0"/>
              <a:t>Le dimensionnement et la couverture géothermique</a:t>
            </a:r>
          </a:p>
        </p:txBody>
      </p:sp>
      <p:sp>
        <p:nvSpPr>
          <p:cNvPr id="4" name="Espace réservé du numéro de diapositive 3">
            <a:extLst>
              <a:ext uri="{FF2B5EF4-FFF2-40B4-BE49-F238E27FC236}">
                <a16:creationId xmlns:a16="http://schemas.microsoft.com/office/drawing/2014/main" id="{57D9ABF9-1707-4593-8FF3-0478FC911A13}"/>
              </a:ext>
            </a:extLst>
          </p:cNvPr>
          <p:cNvSpPr>
            <a:spLocks noGrp="1"/>
          </p:cNvSpPr>
          <p:nvPr>
            <p:ph type="sldNum" sz="quarter" idx="4"/>
          </p:nvPr>
        </p:nvSpPr>
        <p:spPr/>
        <p:txBody>
          <a:bodyPr/>
          <a:lstStyle/>
          <a:p>
            <a:pPr>
              <a:defRPr/>
            </a:pPr>
            <a:fld id="{AE6A7967-D078-472B-B058-1133A14FDA29}" type="slidenum">
              <a:rPr lang="fr-FR" altLang="fr-FR" smtClean="0"/>
              <a:pPr>
                <a:defRPr/>
              </a:pPr>
              <a:t>22</a:t>
            </a:fld>
            <a:endParaRPr lang="fr-FR" altLang="fr-FR" dirty="0"/>
          </a:p>
        </p:txBody>
      </p:sp>
      <p:pic>
        <p:nvPicPr>
          <p:cNvPr id="5" name="Image 4">
            <a:extLst>
              <a:ext uri="{FF2B5EF4-FFF2-40B4-BE49-F238E27FC236}">
                <a16:creationId xmlns:a16="http://schemas.microsoft.com/office/drawing/2014/main" id="{64FB746F-F11F-4E89-BFF9-B94F092F6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169" y="758881"/>
            <a:ext cx="6902500" cy="3335842"/>
          </a:xfrm>
          <a:prstGeom prst="rect">
            <a:avLst/>
          </a:prstGeom>
        </p:spPr>
      </p:pic>
      <p:sp>
        <p:nvSpPr>
          <p:cNvPr id="6" name="ZoneTexte 5">
            <a:extLst>
              <a:ext uri="{FF2B5EF4-FFF2-40B4-BE49-F238E27FC236}">
                <a16:creationId xmlns:a16="http://schemas.microsoft.com/office/drawing/2014/main" id="{89F5C0B9-42B9-4195-9986-418D17491CF2}"/>
              </a:ext>
            </a:extLst>
          </p:cNvPr>
          <p:cNvSpPr txBox="1"/>
          <p:nvPr/>
        </p:nvSpPr>
        <p:spPr>
          <a:xfrm>
            <a:off x="778669" y="4240776"/>
            <a:ext cx="6858000" cy="461665"/>
          </a:xfrm>
          <a:prstGeom prst="rect">
            <a:avLst/>
          </a:prstGeom>
          <a:noFill/>
        </p:spPr>
        <p:txBody>
          <a:bodyPr wrap="square" rtlCol="0">
            <a:spAutoFit/>
          </a:bodyPr>
          <a:lstStyle/>
          <a:p>
            <a:pPr algn="ctr"/>
            <a:r>
              <a:rPr lang="fr-FR" sz="1200" u="sng" dirty="0"/>
              <a:t>Exemple</a:t>
            </a:r>
            <a:r>
              <a:rPr lang="fr-FR" sz="1200" dirty="0"/>
              <a:t> : Avec 30 à 50% de la puissance, on peut couvrir 80 à 90% des besoins annuels.</a:t>
            </a:r>
          </a:p>
          <a:p>
            <a:pPr algn="ctr"/>
            <a:r>
              <a:rPr lang="fr-FR" sz="1200" dirty="0"/>
              <a:t>En géothermie ,on recherche avant tout à produire de l’énergie(kWh/a)et non pas de la puissance (kW)</a:t>
            </a:r>
          </a:p>
        </p:txBody>
      </p:sp>
      <p:cxnSp>
        <p:nvCxnSpPr>
          <p:cNvPr id="7" name="Connecteur droit 6">
            <a:extLst>
              <a:ext uri="{FF2B5EF4-FFF2-40B4-BE49-F238E27FC236}">
                <a16:creationId xmlns:a16="http://schemas.microsoft.com/office/drawing/2014/main" id="{EA7445FE-DC67-4E98-BF66-9960B0E41515}"/>
              </a:ext>
            </a:extLst>
          </p:cNvPr>
          <p:cNvCxnSpPr/>
          <p:nvPr/>
        </p:nvCxnSpPr>
        <p:spPr bwMode="auto">
          <a:xfrm>
            <a:off x="1013315" y="2679762"/>
            <a:ext cx="6701100"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2419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B92C1-A6BD-4293-87A8-575EBC5CAB65}"/>
              </a:ext>
            </a:extLst>
          </p:cNvPr>
          <p:cNvSpPr>
            <a:spLocks noGrp="1"/>
          </p:cNvSpPr>
          <p:nvPr>
            <p:ph type="title"/>
          </p:nvPr>
        </p:nvSpPr>
        <p:spPr/>
        <p:txBody>
          <a:bodyPr/>
          <a:lstStyle/>
          <a:p>
            <a:r>
              <a:rPr lang="fr-FR" dirty="0"/>
              <a:t>Courbes de puissance &amp; Monotones</a:t>
            </a:r>
          </a:p>
        </p:txBody>
      </p:sp>
      <p:sp>
        <p:nvSpPr>
          <p:cNvPr id="4" name="Espace réservé du numéro de diapositive 3">
            <a:extLst>
              <a:ext uri="{FF2B5EF4-FFF2-40B4-BE49-F238E27FC236}">
                <a16:creationId xmlns:a16="http://schemas.microsoft.com/office/drawing/2014/main" id="{57D9ABF9-1707-4593-8FF3-0478FC911A13}"/>
              </a:ext>
            </a:extLst>
          </p:cNvPr>
          <p:cNvSpPr>
            <a:spLocks noGrp="1"/>
          </p:cNvSpPr>
          <p:nvPr>
            <p:ph type="sldNum" sz="quarter" idx="4"/>
          </p:nvPr>
        </p:nvSpPr>
        <p:spPr/>
        <p:txBody>
          <a:bodyPr/>
          <a:lstStyle/>
          <a:p>
            <a:pPr>
              <a:defRPr/>
            </a:pPr>
            <a:fld id="{AE6A7967-D078-472B-B058-1133A14FDA29}" type="slidenum">
              <a:rPr lang="fr-FR" altLang="fr-FR" smtClean="0"/>
              <a:pPr>
                <a:defRPr/>
              </a:pPr>
              <a:t>23</a:t>
            </a:fld>
            <a:endParaRPr lang="fr-FR" altLang="fr-FR" dirty="0"/>
          </a:p>
        </p:txBody>
      </p:sp>
      <p:pic>
        <p:nvPicPr>
          <p:cNvPr id="9" name="Picture 14">
            <a:extLst>
              <a:ext uri="{FF2B5EF4-FFF2-40B4-BE49-F238E27FC236}">
                <a16:creationId xmlns:a16="http://schemas.microsoft.com/office/drawing/2014/main" id="{DCC7E2C5-DF91-4A81-8D3D-B7D26C554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77" y="1150949"/>
            <a:ext cx="4332818" cy="260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21">
            <a:extLst>
              <a:ext uri="{FF2B5EF4-FFF2-40B4-BE49-F238E27FC236}">
                <a16:creationId xmlns:a16="http://schemas.microsoft.com/office/drawing/2014/main" id="{C32A17E8-E1E8-4E65-8BEE-92D1E7BA0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407" y="1150949"/>
            <a:ext cx="4326137" cy="260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6" name="Connecteur droit 5">
            <a:extLst>
              <a:ext uri="{FF2B5EF4-FFF2-40B4-BE49-F238E27FC236}">
                <a16:creationId xmlns:a16="http://schemas.microsoft.com/office/drawing/2014/main" id="{43CE5D7A-DFF9-4759-8771-246931072DF8}"/>
              </a:ext>
            </a:extLst>
          </p:cNvPr>
          <p:cNvCxnSpPr/>
          <p:nvPr/>
        </p:nvCxnSpPr>
        <p:spPr bwMode="auto">
          <a:xfrm>
            <a:off x="738051" y="2679762"/>
            <a:ext cx="3540035"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necteur droit 10">
            <a:extLst>
              <a:ext uri="{FF2B5EF4-FFF2-40B4-BE49-F238E27FC236}">
                <a16:creationId xmlns:a16="http://schemas.microsoft.com/office/drawing/2014/main" id="{FADD57FB-3FDC-4B89-B79F-9222B9879C0B}"/>
              </a:ext>
            </a:extLst>
          </p:cNvPr>
          <p:cNvCxnSpPr/>
          <p:nvPr/>
        </p:nvCxnSpPr>
        <p:spPr bwMode="auto">
          <a:xfrm>
            <a:off x="5090160" y="2677285"/>
            <a:ext cx="925286"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1694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B92C1-A6BD-4293-87A8-575EBC5CAB65}"/>
              </a:ext>
            </a:extLst>
          </p:cNvPr>
          <p:cNvSpPr>
            <a:spLocks noGrp="1"/>
          </p:cNvSpPr>
          <p:nvPr>
            <p:ph type="title"/>
          </p:nvPr>
        </p:nvSpPr>
        <p:spPr/>
        <p:txBody>
          <a:bodyPr/>
          <a:lstStyle/>
          <a:p>
            <a:r>
              <a:rPr lang="fr-FR" dirty="0"/>
              <a:t>Courbes de puissance &amp; Monotones</a:t>
            </a:r>
          </a:p>
        </p:txBody>
      </p:sp>
      <p:sp>
        <p:nvSpPr>
          <p:cNvPr id="4" name="Espace réservé du numéro de diapositive 3">
            <a:extLst>
              <a:ext uri="{FF2B5EF4-FFF2-40B4-BE49-F238E27FC236}">
                <a16:creationId xmlns:a16="http://schemas.microsoft.com/office/drawing/2014/main" id="{57D9ABF9-1707-4593-8FF3-0478FC911A13}"/>
              </a:ext>
            </a:extLst>
          </p:cNvPr>
          <p:cNvSpPr>
            <a:spLocks noGrp="1"/>
          </p:cNvSpPr>
          <p:nvPr>
            <p:ph type="sldNum" sz="quarter" idx="4"/>
          </p:nvPr>
        </p:nvSpPr>
        <p:spPr/>
        <p:txBody>
          <a:bodyPr/>
          <a:lstStyle/>
          <a:p>
            <a:pPr>
              <a:defRPr/>
            </a:pPr>
            <a:fld id="{AE6A7967-D078-472B-B058-1133A14FDA29}" type="slidenum">
              <a:rPr lang="fr-FR" altLang="fr-FR" smtClean="0"/>
              <a:pPr>
                <a:defRPr/>
              </a:pPr>
              <a:t>24</a:t>
            </a:fld>
            <a:endParaRPr lang="fr-FR" altLang="fr-FR" dirty="0"/>
          </a:p>
        </p:txBody>
      </p:sp>
      <p:pic>
        <p:nvPicPr>
          <p:cNvPr id="6" name="Picture 15">
            <a:extLst>
              <a:ext uri="{FF2B5EF4-FFF2-40B4-BE49-F238E27FC236}">
                <a16:creationId xmlns:a16="http://schemas.microsoft.com/office/drawing/2014/main" id="{422B184F-51C3-430C-AC9C-CF182404C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476" y="1167611"/>
            <a:ext cx="4134870" cy="24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 name="Picture 13">
            <a:extLst>
              <a:ext uri="{FF2B5EF4-FFF2-40B4-BE49-F238E27FC236}">
                <a16:creationId xmlns:a16="http://schemas.microsoft.com/office/drawing/2014/main" id="{31DCCF50-8DC0-4A71-99F1-253766DE9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862" y="1092918"/>
            <a:ext cx="4140000" cy="248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549583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B92C1-A6BD-4293-87A8-575EBC5CAB65}"/>
              </a:ext>
            </a:extLst>
          </p:cNvPr>
          <p:cNvSpPr>
            <a:spLocks noGrp="1"/>
          </p:cNvSpPr>
          <p:nvPr>
            <p:ph type="title"/>
          </p:nvPr>
        </p:nvSpPr>
        <p:spPr/>
        <p:txBody>
          <a:bodyPr/>
          <a:lstStyle/>
          <a:p>
            <a:r>
              <a:rPr lang="fr-FR" dirty="0"/>
              <a:t>Courbes de puissance &amp; Monotones</a:t>
            </a:r>
          </a:p>
        </p:txBody>
      </p:sp>
      <p:sp>
        <p:nvSpPr>
          <p:cNvPr id="4" name="Espace réservé du numéro de diapositive 3">
            <a:extLst>
              <a:ext uri="{FF2B5EF4-FFF2-40B4-BE49-F238E27FC236}">
                <a16:creationId xmlns:a16="http://schemas.microsoft.com/office/drawing/2014/main" id="{57D9ABF9-1707-4593-8FF3-0478FC911A13}"/>
              </a:ext>
            </a:extLst>
          </p:cNvPr>
          <p:cNvSpPr>
            <a:spLocks noGrp="1"/>
          </p:cNvSpPr>
          <p:nvPr>
            <p:ph type="sldNum" sz="quarter" idx="4"/>
          </p:nvPr>
        </p:nvSpPr>
        <p:spPr/>
        <p:txBody>
          <a:bodyPr/>
          <a:lstStyle/>
          <a:p>
            <a:pPr>
              <a:defRPr/>
            </a:pPr>
            <a:fld id="{AE6A7967-D078-472B-B058-1133A14FDA29}" type="slidenum">
              <a:rPr lang="fr-FR" altLang="fr-FR" smtClean="0"/>
              <a:pPr>
                <a:defRPr/>
              </a:pPr>
              <a:t>25</a:t>
            </a:fld>
            <a:endParaRPr lang="fr-FR" altLang="fr-FR" dirty="0"/>
          </a:p>
        </p:txBody>
      </p:sp>
      <p:grpSp>
        <p:nvGrpSpPr>
          <p:cNvPr id="13" name="Groupe 12">
            <a:extLst>
              <a:ext uri="{FF2B5EF4-FFF2-40B4-BE49-F238E27FC236}">
                <a16:creationId xmlns:a16="http://schemas.microsoft.com/office/drawing/2014/main" id="{2359F2BC-5AEC-4794-9791-1819A604988D}"/>
              </a:ext>
            </a:extLst>
          </p:cNvPr>
          <p:cNvGrpSpPr/>
          <p:nvPr/>
        </p:nvGrpSpPr>
        <p:grpSpPr>
          <a:xfrm>
            <a:off x="1474908" y="695086"/>
            <a:ext cx="6194183" cy="3753327"/>
            <a:chOff x="2066925" y="3155950"/>
            <a:chExt cx="5516563" cy="3282950"/>
          </a:xfrm>
        </p:grpSpPr>
        <p:pic>
          <p:nvPicPr>
            <p:cNvPr id="14" name="Picture 10">
              <a:extLst>
                <a:ext uri="{FF2B5EF4-FFF2-40B4-BE49-F238E27FC236}">
                  <a16:creationId xmlns:a16="http://schemas.microsoft.com/office/drawing/2014/main" id="{0E4C223D-1B1E-471F-9FA8-FA61D1416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500"/>
            <a:stretch>
              <a:fillRect/>
            </a:stretch>
          </p:blipFill>
          <p:spPr bwMode="auto">
            <a:xfrm>
              <a:off x="2066925" y="3155950"/>
              <a:ext cx="5516563"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 name="Freeform 11">
              <a:extLst>
                <a:ext uri="{FF2B5EF4-FFF2-40B4-BE49-F238E27FC236}">
                  <a16:creationId xmlns:a16="http://schemas.microsoft.com/office/drawing/2014/main" id="{E62527D5-DBE8-4A25-A53E-C0350799CF40}"/>
                </a:ext>
              </a:extLst>
            </p:cNvPr>
            <p:cNvSpPr>
              <a:spLocks/>
            </p:cNvSpPr>
            <p:nvPr/>
          </p:nvSpPr>
          <p:spPr bwMode="auto">
            <a:xfrm>
              <a:off x="2844800" y="3527425"/>
              <a:ext cx="4178300" cy="2698750"/>
            </a:xfrm>
            <a:custGeom>
              <a:avLst/>
              <a:gdLst>
                <a:gd name="T0" fmla="*/ 0 w 2632"/>
                <a:gd name="T1" fmla="*/ 0 h 1700"/>
                <a:gd name="T2" fmla="*/ 2147483646 w 2632"/>
                <a:gd name="T3" fmla="*/ 2147483646 h 1700"/>
                <a:gd name="T4" fmla="*/ 2147483646 w 2632"/>
                <a:gd name="T5" fmla="*/ 2147483646 h 1700"/>
                <a:gd name="T6" fmla="*/ 2147483646 w 2632"/>
                <a:gd name="T7" fmla="*/ 2147483646 h 1700"/>
                <a:gd name="T8" fmla="*/ 2147483646 w 2632"/>
                <a:gd name="T9" fmla="*/ 2147483646 h 1700"/>
                <a:gd name="T10" fmla="*/ 2147483646 w 2632"/>
                <a:gd name="T11" fmla="*/ 2147483646 h 1700"/>
                <a:gd name="T12" fmla="*/ 2147483646 w 2632"/>
                <a:gd name="T13" fmla="*/ 2147483646 h 1700"/>
                <a:gd name="T14" fmla="*/ 2147483646 w 2632"/>
                <a:gd name="T15" fmla="*/ 2147483646 h 1700"/>
                <a:gd name="T16" fmla="*/ 2147483646 w 2632"/>
                <a:gd name="T17" fmla="*/ 2147483646 h 1700"/>
                <a:gd name="T18" fmla="*/ 2147483646 w 2632"/>
                <a:gd name="T19" fmla="*/ 2147483646 h 1700"/>
                <a:gd name="T20" fmla="*/ 2147483646 w 2632"/>
                <a:gd name="T21" fmla="*/ 2147483646 h 1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32"/>
                <a:gd name="T34" fmla="*/ 0 h 1700"/>
                <a:gd name="T35" fmla="*/ 2632 w 2632"/>
                <a:gd name="T36" fmla="*/ 1700 h 17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32" h="1700">
                  <a:moveTo>
                    <a:pt x="0" y="0"/>
                  </a:moveTo>
                  <a:lnTo>
                    <a:pt x="52" y="60"/>
                  </a:lnTo>
                  <a:lnTo>
                    <a:pt x="68" y="1080"/>
                  </a:lnTo>
                  <a:lnTo>
                    <a:pt x="92" y="1128"/>
                  </a:lnTo>
                  <a:lnTo>
                    <a:pt x="168" y="1156"/>
                  </a:lnTo>
                  <a:lnTo>
                    <a:pt x="920" y="1216"/>
                  </a:lnTo>
                  <a:lnTo>
                    <a:pt x="1628" y="1336"/>
                  </a:lnTo>
                  <a:lnTo>
                    <a:pt x="2246" y="1408"/>
                  </a:lnTo>
                  <a:lnTo>
                    <a:pt x="2558" y="1420"/>
                  </a:lnTo>
                  <a:lnTo>
                    <a:pt x="2624" y="1462"/>
                  </a:lnTo>
                  <a:lnTo>
                    <a:pt x="2632" y="1700"/>
                  </a:lnTo>
                </a:path>
              </a:pathLst>
            </a:custGeom>
            <a:noFill/>
            <a:ln w="4445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fr-FR" dirty="0"/>
            </a:p>
          </p:txBody>
        </p:sp>
      </p:grpSp>
    </p:spTree>
    <p:extLst>
      <p:ext uri="{BB962C8B-B14F-4D97-AF65-F5344CB8AC3E}">
        <p14:creationId xmlns:p14="http://schemas.microsoft.com/office/powerpoint/2010/main" val="1703143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B92C1-A6BD-4293-87A8-575EBC5CAB65}"/>
              </a:ext>
            </a:extLst>
          </p:cNvPr>
          <p:cNvSpPr>
            <a:spLocks noGrp="1"/>
          </p:cNvSpPr>
          <p:nvPr>
            <p:ph type="title"/>
          </p:nvPr>
        </p:nvSpPr>
        <p:spPr/>
        <p:txBody>
          <a:bodyPr/>
          <a:lstStyle/>
          <a:p>
            <a:r>
              <a:rPr lang="fr-FR" dirty="0"/>
              <a:t>Les besoins thermiques du bâtiment</a:t>
            </a:r>
          </a:p>
        </p:txBody>
      </p:sp>
      <p:sp>
        <p:nvSpPr>
          <p:cNvPr id="4" name="Espace réservé du numéro de diapositive 3">
            <a:extLst>
              <a:ext uri="{FF2B5EF4-FFF2-40B4-BE49-F238E27FC236}">
                <a16:creationId xmlns:a16="http://schemas.microsoft.com/office/drawing/2014/main" id="{57D9ABF9-1707-4593-8FF3-0478FC911A13}"/>
              </a:ext>
            </a:extLst>
          </p:cNvPr>
          <p:cNvSpPr>
            <a:spLocks noGrp="1"/>
          </p:cNvSpPr>
          <p:nvPr>
            <p:ph type="sldNum" sz="quarter" idx="4"/>
          </p:nvPr>
        </p:nvSpPr>
        <p:spPr/>
        <p:txBody>
          <a:bodyPr/>
          <a:lstStyle/>
          <a:p>
            <a:pPr>
              <a:defRPr/>
            </a:pPr>
            <a:fld id="{AE6A7967-D078-472B-B058-1133A14FDA29}" type="slidenum">
              <a:rPr lang="fr-FR" altLang="fr-FR" smtClean="0"/>
              <a:pPr>
                <a:defRPr/>
              </a:pPr>
              <a:t>26</a:t>
            </a:fld>
            <a:endParaRPr lang="fr-FR" altLang="fr-FR" dirty="0"/>
          </a:p>
        </p:txBody>
      </p:sp>
      <p:pic>
        <p:nvPicPr>
          <p:cNvPr id="8" name="Image 7">
            <a:extLst>
              <a:ext uri="{FF2B5EF4-FFF2-40B4-BE49-F238E27FC236}">
                <a16:creationId xmlns:a16="http://schemas.microsoft.com/office/drawing/2014/main" id="{479D23B5-C05A-4788-95C1-B059FF3DA127}"/>
              </a:ext>
            </a:extLst>
          </p:cNvPr>
          <p:cNvPicPr>
            <a:picLocks noChangeAspect="1"/>
          </p:cNvPicPr>
          <p:nvPr/>
        </p:nvPicPr>
        <p:blipFill>
          <a:blip r:embed="rId2"/>
          <a:stretch>
            <a:fillRect/>
          </a:stretch>
        </p:blipFill>
        <p:spPr>
          <a:xfrm>
            <a:off x="1232485" y="788770"/>
            <a:ext cx="3164627" cy="1991107"/>
          </a:xfrm>
          <a:prstGeom prst="rect">
            <a:avLst/>
          </a:prstGeom>
        </p:spPr>
      </p:pic>
      <p:pic>
        <p:nvPicPr>
          <p:cNvPr id="9" name="Image 8">
            <a:extLst>
              <a:ext uri="{FF2B5EF4-FFF2-40B4-BE49-F238E27FC236}">
                <a16:creationId xmlns:a16="http://schemas.microsoft.com/office/drawing/2014/main" id="{786728F6-DAE3-44E3-BFC4-FC67FC34EB56}"/>
              </a:ext>
            </a:extLst>
          </p:cNvPr>
          <p:cNvPicPr>
            <a:picLocks noChangeAspect="1"/>
          </p:cNvPicPr>
          <p:nvPr/>
        </p:nvPicPr>
        <p:blipFill>
          <a:blip r:embed="rId3"/>
          <a:stretch>
            <a:fillRect/>
          </a:stretch>
        </p:blipFill>
        <p:spPr>
          <a:xfrm>
            <a:off x="5068707" y="822070"/>
            <a:ext cx="2723355" cy="1889327"/>
          </a:xfrm>
          <a:prstGeom prst="rect">
            <a:avLst/>
          </a:prstGeom>
        </p:spPr>
      </p:pic>
      <p:pic>
        <p:nvPicPr>
          <p:cNvPr id="10" name="Image 9">
            <a:extLst>
              <a:ext uri="{FF2B5EF4-FFF2-40B4-BE49-F238E27FC236}">
                <a16:creationId xmlns:a16="http://schemas.microsoft.com/office/drawing/2014/main" id="{64C71CE7-F011-4128-84DB-EFBAEDC4FCBB}"/>
              </a:ext>
            </a:extLst>
          </p:cNvPr>
          <p:cNvPicPr>
            <a:picLocks noChangeAspect="1"/>
          </p:cNvPicPr>
          <p:nvPr/>
        </p:nvPicPr>
        <p:blipFill>
          <a:blip r:embed="rId4"/>
          <a:stretch>
            <a:fillRect/>
          </a:stretch>
        </p:blipFill>
        <p:spPr>
          <a:xfrm>
            <a:off x="1356637" y="2849284"/>
            <a:ext cx="3040475" cy="1958567"/>
          </a:xfrm>
          <a:prstGeom prst="rect">
            <a:avLst/>
          </a:prstGeom>
        </p:spPr>
      </p:pic>
      <p:pic>
        <p:nvPicPr>
          <p:cNvPr id="11" name="Image 10">
            <a:extLst>
              <a:ext uri="{FF2B5EF4-FFF2-40B4-BE49-F238E27FC236}">
                <a16:creationId xmlns:a16="http://schemas.microsoft.com/office/drawing/2014/main" id="{1EF2CED3-B18C-49C0-BE7E-0F92B36BA0FF}"/>
              </a:ext>
            </a:extLst>
          </p:cNvPr>
          <p:cNvPicPr>
            <a:picLocks noChangeAspect="1"/>
          </p:cNvPicPr>
          <p:nvPr/>
        </p:nvPicPr>
        <p:blipFill>
          <a:blip r:embed="rId5"/>
          <a:stretch>
            <a:fillRect/>
          </a:stretch>
        </p:blipFill>
        <p:spPr>
          <a:xfrm>
            <a:off x="5068707" y="2801445"/>
            <a:ext cx="2830977" cy="2054247"/>
          </a:xfrm>
          <a:prstGeom prst="rect">
            <a:avLst/>
          </a:prstGeom>
        </p:spPr>
      </p:pic>
    </p:spTree>
    <p:extLst>
      <p:ext uri="{BB962C8B-B14F-4D97-AF65-F5344CB8AC3E}">
        <p14:creationId xmlns:p14="http://schemas.microsoft.com/office/powerpoint/2010/main" val="1953777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1F2F81-20EA-4387-B506-C9C55AA52A83}"/>
              </a:ext>
            </a:extLst>
          </p:cNvPr>
          <p:cNvSpPr>
            <a:spLocks noGrp="1"/>
          </p:cNvSpPr>
          <p:nvPr>
            <p:ph type="title"/>
          </p:nvPr>
        </p:nvSpPr>
        <p:spPr/>
        <p:txBody>
          <a:bodyPr/>
          <a:lstStyle/>
          <a:p>
            <a:r>
              <a:rPr lang="fr-FR" dirty="0"/>
              <a:t>Le choix des émetteurs</a:t>
            </a:r>
          </a:p>
        </p:txBody>
      </p:sp>
      <p:sp>
        <p:nvSpPr>
          <p:cNvPr id="4" name="Espace réservé du numéro de diapositive 3">
            <a:extLst>
              <a:ext uri="{FF2B5EF4-FFF2-40B4-BE49-F238E27FC236}">
                <a16:creationId xmlns:a16="http://schemas.microsoft.com/office/drawing/2014/main" id="{8049E741-43AC-40BE-9845-1226014B5737}"/>
              </a:ext>
            </a:extLst>
          </p:cNvPr>
          <p:cNvSpPr>
            <a:spLocks noGrp="1"/>
          </p:cNvSpPr>
          <p:nvPr>
            <p:ph type="sldNum" sz="quarter" idx="4"/>
          </p:nvPr>
        </p:nvSpPr>
        <p:spPr/>
        <p:txBody>
          <a:bodyPr/>
          <a:lstStyle/>
          <a:p>
            <a:pPr>
              <a:defRPr/>
            </a:pPr>
            <a:fld id="{AE6A7967-D078-472B-B058-1133A14FDA29}" type="slidenum">
              <a:rPr lang="fr-FR" altLang="fr-FR" smtClean="0"/>
              <a:pPr>
                <a:defRPr/>
              </a:pPr>
              <a:t>27</a:t>
            </a:fld>
            <a:endParaRPr lang="fr-FR" altLang="fr-FR" dirty="0"/>
          </a:p>
        </p:txBody>
      </p:sp>
      <p:pic>
        <p:nvPicPr>
          <p:cNvPr id="8" name="Picture 11" descr="plancher-chauffant-ico">
            <a:extLst>
              <a:ext uri="{FF2B5EF4-FFF2-40B4-BE49-F238E27FC236}">
                <a16:creationId xmlns:a16="http://schemas.microsoft.com/office/drawing/2014/main" id="{74E48076-4DDA-4E5A-88D0-612F74E3E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265" y="2721667"/>
            <a:ext cx="1815791" cy="1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906CC28B-E548-43ED-809C-79140EF6F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135" y="1429297"/>
            <a:ext cx="1471095" cy="153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Schema_clim6">
            <a:extLst>
              <a:ext uri="{FF2B5EF4-FFF2-40B4-BE49-F238E27FC236}">
                <a16:creationId xmlns:a16="http://schemas.microsoft.com/office/drawing/2014/main" id="{F4781A8C-1C37-4996-B620-672DBCF66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266" t="35791"/>
          <a:stretch>
            <a:fillRect/>
          </a:stretch>
        </p:blipFill>
        <p:spPr bwMode="auto">
          <a:xfrm>
            <a:off x="3855886" y="2643885"/>
            <a:ext cx="1327272" cy="12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ventilogea1">
            <a:extLst>
              <a:ext uri="{FF2B5EF4-FFF2-40B4-BE49-F238E27FC236}">
                <a16:creationId xmlns:a16="http://schemas.microsoft.com/office/drawing/2014/main" id="{73DFC009-ED67-4FCF-8F7B-D64D8EF5F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886" y="1429297"/>
            <a:ext cx="1327272" cy="100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ACOVA Vuelta 2010W Blanc Horizontal">
            <a:extLst>
              <a:ext uri="{FF2B5EF4-FFF2-40B4-BE49-F238E27FC236}">
                <a16:creationId xmlns:a16="http://schemas.microsoft.com/office/drawing/2014/main" id="{081B67DA-A6E8-48CC-9A85-DF27F32188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308" t="13707" r="19263" b="12452"/>
          <a:stretch/>
        </p:blipFill>
        <p:spPr bwMode="auto">
          <a:xfrm>
            <a:off x="1475265" y="1429297"/>
            <a:ext cx="1016833" cy="122229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EF611138-6C7E-4912-9F58-827675377C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766" t="28809" r="25675" b="27372"/>
          <a:stretch/>
        </p:blipFill>
        <p:spPr bwMode="auto">
          <a:xfrm>
            <a:off x="1242364" y="2623603"/>
            <a:ext cx="1482634" cy="1284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056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1F2F81-20EA-4387-B506-C9C55AA52A83}"/>
              </a:ext>
            </a:extLst>
          </p:cNvPr>
          <p:cNvSpPr>
            <a:spLocks noGrp="1"/>
          </p:cNvSpPr>
          <p:nvPr>
            <p:ph type="title"/>
          </p:nvPr>
        </p:nvSpPr>
        <p:spPr/>
        <p:txBody>
          <a:bodyPr/>
          <a:lstStyle/>
          <a:p>
            <a:r>
              <a:rPr lang="fr-FR" dirty="0"/>
              <a:t>La pompe à chaleur</a:t>
            </a:r>
          </a:p>
        </p:txBody>
      </p:sp>
      <p:sp>
        <p:nvSpPr>
          <p:cNvPr id="4" name="Espace réservé du numéro de diapositive 3">
            <a:extLst>
              <a:ext uri="{FF2B5EF4-FFF2-40B4-BE49-F238E27FC236}">
                <a16:creationId xmlns:a16="http://schemas.microsoft.com/office/drawing/2014/main" id="{8049E741-43AC-40BE-9845-1226014B5737}"/>
              </a:ext>
            </a:extLst>
          </p:cNvPr>
          <p:cNvSpPr>
            <a:spLocks noGrp="1"/>
          </p:cNvSpPr>
          <p:nvPr>
            <p:ph type="sldNum" sz="quarter" idx="4"/>
          </p:nvPr>
        </p:nvSpPr>
        <p:spPr/>
        <p:txBody>
          <a:bodyPr/>
          <a:lstStyle/>
          <a:p>
            <a:pPr>
              <a:defRPr/>
            </a:pPr>
            <a:fld id="{AE6A7967-D078-472B-B058-1133A14FDA29}" type="slidenum">
              <a:rPr lang="fr-FR" altLang="fr-FR" smtClean="0"/>
              <a:pPr>
                <a:defRPr/>
              </a:pPr>
              <a:t>28</a:t>
            </a:fld>
            <a:endParaRPr lang="fr-FR" altLang="fr-FR" dirty="0"/>
          </a:p>
        </p:txBody>
      </p:sp>
      <p:sp>
        <p:nvSpPr>
          <p:cNvPr id="8" name="Line 3">
            <a:extLst>
              <a:ext uri="{FF2B5EF4-FFF2-40B4-BE49-F238E27FC236}">
                <a16:creationId xmlns:a16="http://schemas.microsoft.com/office/drawing/2014/main" id="{D399AF9A-D01B-4A9C-B3E9-D404EF313DB3}"/>
              </a:ext>
            </a:extLst>
          </p:cNvPr>
          <p:cNvSpPr>
            <a:spLocks noChangeShapeType="1"/>
          </p:cNvSpPr>
          <p:nvPr/>
        </p:nvSpPr>
        <p:spPr bwMode="auto">
          <a:xfrm>
            <a:off x="719137" y="3390900"/>
            <a:ext cx="345598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 name="AutoShape 4">
            <a:extLst>
              <a:ext uri="{FF2B5EF4-FFF2-40B4-BE49-F238E27FC236}">
                <a16:creationId xmlns:a16="http://schemas.microsoft.com/office/drawing/2014/main" id="{F2AE8EAB-7D85-43B6-B923-09AA953091A6}"/>
              </a:ext>
            </a:extLst>
          </p:cNvPr>
          <p:cNvSpPr>
            <a:spLocks noChangeArrowheads="1"/>
          </p:cNvSpPr>
          <p:nvPr/>
        </p:nvSpPr>
        <p:spPr bwMode="auto">
          <a:xfrm>
            <a:off x="3957637" y="2743200"/>
            <a:ext cx="649288" cy="647700"/>
          </a:xfrm>
          <a:prstGeom prst="flowChartSummingJunction">
            <a:avLst/>
          </a:prstGeom>
          <a:solidFill>
            <a:schemeClr val="accent1"/>
          </a:solidFill>
          <a:ln w="9525">
            <a:solidFill>
              <a:schemeClr val="tx1"/>
            </a:solidFill>
            <a:round/>
            <a:headEnd/>
            <a:tailEnd/>
          </a:ln>
        </p:spPr>
        <p:txBody>
          <a:bodyPr wrap="none" anchor="ct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1" name="Line 5">
            <a:extLst>
              <a:ext uri="{FF2B5EF4-FFF2-40B4-BE49-F238E27FC236}">
                <a16:creationId xmlns:a16="http://schemas.microsoft.com/office/drawing/2014/main" id="{C419B69B-1066-4A01-9F8D-2DA095127F3C}"/>
              </a:ext>
            </a:extLst>
          </p:cNvPr>
          <p:cNvSpPr>
            <a:spLocks noChangeShapeType="1"/>
          </p:cNvSpPr>
          <p:nvPr/>
        </p:nvSpPr>
        <p:spPr bwMode="auto">
          <a:xfrm>
            <a:off x="4606925" y="1301750"/>
            <a:ext cx="259238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cxnSp>
        <p:nvCxnSpPr>
          <p:cNvPr id="12" name="AutoShape 6">
            <a:extLst>
              <a:ext uri="{FF2B5EF4-FFF2-40B4-BE49-F238E27FC236}">
                <a16:creationId xmlns:a16="http://schemas.microsoft.com/office/drawing/2014/main" id="{764C3B8E-57EF-4510-B0B3-04291955EA28}"/>
              </a:ext>
            </a:extLst>
          </p:cNvPr>
          <p:cNvCxnSpPr>
            <a:cxnSpLocks noChangeShapeType="1"/>
            <a:stCxn id="10" idx="6"/>
            <a:endCxn id="11" idx="0"/>
          </p:cNvCxnSpPr>
          <p:nvPr/>
        </p:nvCxnSpPr>
        <p:spPr bwMode="auto">
          <a:xfrm flipV="1">
            <a:off x="4606925" y="1287463"/>
            <a:ext cx="0" cy="1779587"/>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 name="Line 7">
            <a:extLst>
              <a:ext uri="{FF2B5EF4-FFF2-40B4-BE49-F238E27FC236}">
                <a16:creationId xmlns:a16="http://schemas.microsoft.com/office/drawing/2014/main" id="{B3769DD9-8F99-475E-8861-30FF255DF386}"/>
              </a:ext>
            </a:extLst>
          </p:cNvPr>
          <p:cNvSpPr>
            <a:spLocks noChangeShapeType="1"/>
          </p:cNvSpPr>
          <p:nvPr/>
        </p:nvSpPr>
        <p:spPr bwMode="auto">
          <a:xfrm>
            <a:off x="719137" y="4325938"/>
            <a:ext cx="6551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4" name="Line 8">
            <a:extLst>
              <a:ext uri="{FF2B5EF4-FFF2-40B4-BE49-F238E27FC236}">
                <a16:creationId xmlns:a16="http://schemas.microsoft.com/office/drawing/2014/main" id="{020D3D18-DC12-4141-870C-4C614C671990}"/>
              </a:ext>
            </a:extLst>
          </p:cNvPr>
          <p:cNvSpPr>
            <a:spLocks noChangeShapeType="1"/>
          </p:cNvSpPr>
          <p:nvPr/>
        </p:nvSpPr>
        <p:spPr bwMode="auto">
          <a:xfrm>
            <a:off x="1582737" y="3390900"/>
            <a:ext cx="0" cy="935038"/>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fr-FR"/>
          </a:p>
        </p:txBody>
      </p:sp>
      <p:sp>
        <p:nvSpPr>
          <p:cNvPr id="15" name="Line 9">
            <a:extLst>
              <a:ext uri="{FF2B5EF4-FFF2-40B4-BE49-F238E27FC236}">
                <a16:creationId xmlns:a16="http://schemas.microsoft.com/office/drawing/2014/main" id="{099FAABE-F94F-4646-AEF6-2325F77417D0}"/>
              </a:ext>
            </a:extLst>
          </p:cNvPr>
          <p:cNvSpPr>
            <a:spLocks noChangeShapeType="1"/>
          </p:cNvSpPr>
          <p:nvPr/>
        </p:nvSpPr>
        <p:spPr bwMode="auto">
          <a:xfrm>
            <a:off x="6046787" y="1301750"/>
            <a:ext cx="0" cy="3024188"/>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fr-FR"/>
          </a:p>
        </p:txBody>
      </p:sp>
      <p:sp>
        <p:nvSpPr>
          <p:cNvPr id="16" name="Text Box 10">
            <a:extLst>
              <a:ext uri="{FF2B5EF4-FFF2-40B4-BE49-F238E27FC236}">
                <a16:creationId xmlns:a16="http://schemas.microsoft.com/office/drawing/2014/main" id="{01A00505-FC5D-4D26-8BB9-E2F08E4220CA}"/>
              </a:ext>
            </a:extLst>
          </p:cNvPr>
          <p:cNvSpPr txBox="1">
            <a:spLocks noChangeArrowheads="1"/>
          </p:cNvSpPr>
          <p:nvPr/>
        </p:nvSpPr>
        <p:spPr bwMode="auto">
          <a:xfrm>
            <a:off x="1798637" y="36068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lgn="l" eaLnBrk="1" hangingPunct="1">
              <a:spcBef>
                <a:spcPct val="50000"/>
              </a:spcBef>
            </a:pPr>
            <a:r>
              <a:rPr lang="fr-FR" altLang="fr-FR" sz="1800">
                <a:solidFill>
                  <a:schemeClr val="tx1"/>
                </a:solidFill>
              </a:rPr>
              <a:t>12°C</a:t>
            </a:r>
          </a:p>
        </p:txBody>
      </p:sp>
      <p:sp>
        <p:nvSpPr>
          <p:cNvPr id="17" name="Text Box 11">
            <a:extLst>
              <a:ext uri="{FF2B5EF4-FFF2-40B4-BE49-F238E27FC236}">
                <a16:creationId xmlns:a16="http://schemas.microsoft.com/office/drawing/2014/main" id="{65731A76-5E84-4777-B00C-F4347C4ABF76}"/>
              </a:ext>
            </a:extLst>
          </p:cNvPr>
          <p:cNvSpPr txBox="1">
            <a:spLocks noChangeArrowheads="1"/>
          </p:cNvSpPr>
          <p:nvPr/>
        </p:nvSpPr>
        <p:spPr bwMode="auto">
          <a:xfrm>
            <a:off x="6191250" y="2741613"/>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lgn="l" eaLnBrk="1" hangingPunct="1">
              <a:spcBef>
                <a:spcPct val="50000"/>
              </a:spcBef>
            </a:pPr>
            <a:r>
              <a:rPr lang="fr-FR" altLang="fr-FR" sz="1800">
                <a:solidFill>
                  <a:schemeClr val="tx1"/>
                </a:solidFill>
              </a:rPr>
              <a:t>50°C</a:t>
            </a:r>
          </a:p>
        </p:txBody>
      </p:sp>
      <p:sp>
        <p:nvSpPr>
          <p:cNvPr id="18" name="Text Box 12">
            <a:extLst>
              <a:ext uri="{FF2B5EF4-FFF2-40B4-BE49-F238E27FC236}">
                <a16:creationId xmlns:a16="http://schemas.microsoft.com/office/drawing/2014/main" id="{29B2557C-D03D-435D-9FC6-571DC61C4410}"/>
              </a:ext>
            </a:extLst>
          </p:cNvPr>
          <p:cNvSpPr txBox="1">
            <a:spLocks noChangeArrowheads="1"/>
          </p:cNvSpPr>
          <p:nvPr/>
        </p:nvSpPr>
        <p:spPr bwMode="auto">
          <a:xfrm>
            <a:off x="3311525" y="3533775"/>
            <a:ext cx="2303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lgn="l" eaLnBrk="1" hangingPunct="1">
              <a:spcBef>
                <a:spcPct val="50000"/>
              </a:spcBef>
            </a:pPr>
            <a:r>
              <a:rPr lang="fr-FR" altLang="fr-FR" sz="1800">
                <a:solidFill>
                  <a:schemeClr val="tx1"/>
                </a:solidFill>
              </a:rPr>
              <a:t>Pompe à chaleur</a:t>
            </a:r>
          </a:p>
        </p:txBody>
      </p:sp>
      <p:sp>
        <p:nvSpPr>
          <p:cNvPr id="19" name="AutoShape 13">
            <a:extLst>
              <a:ext uri="{FF2B5EF4-FFF2-40B4-BE49-F238E27FC236}">
                <a16:creationId xmlns:a16="http://schemas.microsoft.com/office/drawing/2014/main" id="{733DC408-E55E-4A43-B61B-FA6D2C7F9695}"/>
              </a:ext>
            </a:extLst>
          </p:cNvPr>
          <p:cNvSpPr>
            <a:spLocks noChangeArrowheads="1"/>
          </p:cNvSpPr>
          <p:nvPr/>
        </p:nvSpPr>
        <p:spPr bwMode="auto">
          <a:xfrm>
            <a:off x="2951162" y="1943100"/>
            <a:ext cx="935038" cy="720725"/>
          </a:xfrm>
          <a:prstGeom prst="lightningBolt">
            <a:avLst/>
          </a:prstGeom>
          <a:solidFill>
            <a:srgbClr val="CC0000"/>
          </a:solidFill>
          <a:ln w="9525">
            <a:solidFill>
              <a:schemeClr val="tx1"/>
            </a:solidFill>
            <a:miter lim="800000"/>
            <a:headEnd/>
            <a:tailEnd/>
          </a:ln>
        </p:spPr>
        <p:txBody>
          <a:bodyPr wrap="none" anchor="ct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0" name="Text Box 14">
            <a:extLst>
              <a:ext uri="{FF2B5EF4-FFF2-40B4-BE49-F238E27FC236}">
                <a16:creationId xmlns:a16="http://schemas.microsoft.com/office/drawing/2014/main" id="{D312AB02-0401-4D3B-A49F-11A249668A25}"/>
              </a:ext>
            </a:extLst>
          </p:cNvPr>
          <p:cNvSpPr txBox="1">
            <a:spLocks noChangeArrowheads="1"/>
          </p:cNvSpPr>
          <p:nvPr/>
        </p:nvSpPr>
        <p:spPr bwMode="auto">
          <a:xfrm>
            <a:off x="2303462" y="1301750"/>
            <a:ext cx="1511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lgn="l" eaLnBrk="1" hangingPunct="1">
              <a:spcBef>
                <a:spcPct val="50000"/>
              </a:spcBef>
            </a:pPr>
            <a:r>
              <a:rPr lang="fr-FR" altLang="fr-FR" sz="2000" b="1">
                <a:solidFill>
                  <a:schemeClr val="accent2"/>
                </a:solidFill>
              </a:rPr>
              <a:t>A : Apport</a:t>
            </a:r>
            <a:r>
              <a:rPr lang="fr-FR" altLang="fr-FR" sz="1800">
                <a:solidFill>
                  <a:schemeClr val="tx1"/>
                </a:solidFill>
              </a:rPr>
              <a:t> </a:t>
            </a:r>
            <a:r>
              <a:rPr lang="fr-FR" altLang="fr-FR" sz="2000" b="1">
                <a:solidFill>
                  <a:schemeClr val="accent2"/>
                </a:solidFill>
              </a:rPr>
              <a:t>d’énergie</a:t>
            </a:r>
          </a:p>
        </p:txBody>
      </p:sp>
      <p:sp>
        <p:nvSpPr>
          <p:cNvPr id="21" name="Line 15">
            <a:extLst>
              <a:ext uri="{FF2B5EF4-FFF2-40B4-BE49-F238E27FC236}">
                <a16:creationId xmlns:a16="http://schemas.microsoft.com/office/drawing/2014/main" id="{E4FA1B2E-3668-4E0B-9AAC-DAA5D12B448F}"/>
              </a:ext>
            </a:extLst>
          </p:cNvPr>
          <p:cNvSpPr>
            <a:spLocks noChangeShapeType="1"/>
          </p:cNvSpPr>
          <p:nvPr/>
        </p:nvSpPr>
        <p:spPr bwMode="auto">
          <a:xfrm>
            <a:off x="719137" y="3390900"/>
            <a:ext cx="3600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2" name="Line 16">
            <a:extLst>
              <a:ext uri="{FF2B5EF4-FFF2-40B4-BE49-F238E27FC236}">
                <a16:creationId xmlns:a16="http://schemas.microsoft.com/office/drawing/2014/main" id="{B4EA7886-722A-4990-AFDC-D063D9AB7D4D}"/>
              </a:ext>
            </a:extLst>
          </p:cNvPr>
          <p:cNvSpPr>
            <a:spLocks noChangeShapeType="1"/>
          </p:cNvSpPr>
          <p:nvPr/>
        </p:nvSpPr>
        <p:spPr bwMode="auto">
          <a:xfrm>
            <a:off x="4606925" y="1301750"/>
            <a:ext cx="25209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3" name="Line 17">
            <a:extLst>
              <a:ext uri="{FF2B5EF4-FFF2-40B4-BE49-F238E27FC236}">
                <a16:creationId xmlns:a16="http://schemas.microsoft.com/office/drawing/2014/main" id="{AF2B0A4F-2605-4622-AD6B-A8139CA8ADB1}"/>
              </a:ext>
            </a:extLst>
          </p:cNvPr>
          <p:cNvSpPr>
            <a:spLocks noChangeShapeType="1"/>
          </p:cNvSpPr>
          <p:nvPr/>
        </p:nvSpPr>
        <p:spPr bwMode="auto">
          <a:xfrm>
            <a:off x="7415212" y="1301750"/>
            <a:ext cx="0" cy="2087563"/>
          </a:xfrm>
          <a:prstGeom prst="line">
            <a:avLst/>
          </a:prstGeom>
          <a:noFill/>
          <a:ln w="5715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4" name="Text Box 18">
            <a:extLst>
              <a:ext uri="{FF2B5EF4-FFF2-40B4-BE49-F238E27FC236}">
                <a16:creationId xmlns:a16="http://schemas.microsoft.com/office/drawing/2014/main" id="{7AFB9039-64DD-4CEC-A816-CBABFB92B361}"/>
              </a:ext>
            </a:extLst>
          </p:cNvPr>
          <p:cNvSpPr txBox="1">
            <a:spLocks noChangeArrowheads="1"/>
          </p:cNvSpPr>
          <p:nvPr/>
        </p:nvSpPr>
        <p:spPr bwMode="auto">
          <a:xfrm>
            <a:off x="7559675" y="2454275"/>
            <a:ext cx="13684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eaLnBrk="1" hangingPunct="1">
              <a:spcBef>
                <a:spcPct val="50000"/>
              </a:spcBef>
            </a:pPr>
            <a:r>
              <a:rPr lang="fr-FR" altLang="fr-FR" sz="2000" b="1">
                <a:solidFill>
                  <a:schemeClr val="accent2"/>
                </a:solidFill>
              </a:rPr>
              <a:t>Travail à fournir</a:t>
            </a:r>
          </a:p>
        </p:txBody>
      </p:sp>
      <p:sp>
        <p:nvSpPr>
          <p:cNvPr id="25" name="Text Box 19">
            <a:extLst>
              <a:ext uri="{FF2B5EF4-FFF2-40B4-BE49-F238E27FC236}">
                <a16:creationId xmlns:a16="http://schemas.microsoft.com/office/drawing/2014/main" id="{E2810BBB-A431-42D8-982D-B29DBCB6A04E}"/>
              </a:ext>
            </a:extLst>
          </p:cNvPr>
          <p:cNvSpPr txBox="1">
            <a:spLocks noChangeArrowheads="1"/>
          </p:cNvSpPr>
          <p:nvPr/>
        </p:nvSpPr>
        <p:spPr bwMode="auto">
          <a:xfrm>
            <a:off x="1150937" y="2886075"/>
            <a:ext cx="865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eaLnBrk="1" hangingPunct="1">
              <a:spcBef>
                <a:spcPct val="50000"/>
              </a:spcBef>
            </a:pPr>
            <a:r>
              <a:rPr lang="fr-FR" altLang="fr-FR" sz="1800">
                <a:solidFill>
                  <a:schemeClr val="tx1"/>
                </a:solidFill>
              </a:rPr>
              <a:t>Q1</a:t>
            </a:r>
          </a:p>
        </p:txBody>
      </p:sp>
      <p:sp>
        <p:nvSpPr>
          <p:cNvPr id="26" name="Text Box 20">
            <a:extLst>
              <a:ext uri="{FF2B5EF4-FFF2-40B4-BE49-F238E27FC236}">
                <a16:creationId xmlns:a16="http://schemas.microsoft.com/office/drawing/2014/main" id="{82A7692E-66BC-4DA4-B7F4-C02392A570CA}"/>
              </a:ext>
            </a:extLst>
          </p:cNvPr>
          <p:cNvSpPr txBox="1">
            <a:spLocks noChangeArrowheads="1"/>
          </p:cNvSpPr>
          <p:nvPr/>
        </p:nvSpPr>
        <p:spPr bwMode="auto">
          <a:xfrm>
            <a:off x="5327650" y="869950"/>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lgn="l" eaLnBrk="1" hangingPunct="1">
              <a:spcBef>
                <a:spcPct val="50000"/>
              </a:spcBef>
            </a:pPr>
            <a:r>
              <a:rPr lang="fr-FR" altLang="fr-FR" sz="1800">
                <a:solidFill>
                  <a:schemeClr val="tx1"/>
                </a:solidFill>
              </a:rPr>
              <a:t>Q2 = Q1 + A</a:t>
            </a:r>
          </a:p>
        </p:txBody>
      </p:sp>
      <p:sp>
        <p:nvSpPr>
          <p:cNvPr id="27" name="Text Box 22">
            <a:extLst>
              <a:ext uri="{FF2B5EF4-FFF2-40B4-BE49-F238E27FC236}">
                <a16:creationId xmlns:a16="http://schemas.microsoft.com/office/drawing/2014/main" id="{0094506F-EE03-4665-96CE-AEF21E3CC2DF}"/>
              </a:ext>
            </a:extLst>
          </p:cNvPr>
          <p:cNvSpPr txBox="1">
            <a:spLocks noChangeArrowheads="1"/>
          </p:cNvSpPr>
          <p:nvPr/>
        </p:nvSpPr>
        <p:spPr bwMode="auto">
          <a:xfrm>
            <a:off x="5903912" y="863600"/>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lgn="l" eaLnBrk="1" hangingPunct="1">
              <a:spcBef>
                <a:spcPct val="50000"/>
              </a:spcBef>
            </a:pPr>
            <a:r>
              <a:rPr lang="fr-FR" altLang="fr-FR" sz="1800">
                <a:solidFill>
                  <a:schemeClr val="tx1"/>
                </a:solidFill>
              </a:rPr>
              <a:t>Q1</a:t>
            </a:r>
          </a:p>
        </p:txBody>
      </p:sp>
      <p:sp>
        <p:nvSpPr>
          <p:cNvPr id="28" name="Freeform 23">
            <a:extLst>
              <a:ext uri="{FF2B5EF4-FFF2-40B4-BE49-F238E27FC236}">
                <a16:creationId xmlns:a16="http://schemas.microsoft.com/office/drawing/2014/main" id="{427740CE-F43B-416F-984E-502FC60C368E}"/>
              </a:ext>
            </a:extLst>
          </p:cNvPr>
          <p:cNvSpPr>
            <a:spLocks/>
          </p:cNvSpPr>
          <p:nvPr/>
        </p:nvSpPr>
        <p:spPr bwMode="auto">
          <a:xfrm>
            <a:off x="1582737" y="1085850"/>
            <a:ext cx="3744913" cy="1728788"/>
          </a:xfrm>
          <a:custGeom>
            <a:avLst/>
            <a:gdLst>
              <a:gd name="T0" fmla="*/ 0 w 2223"/>
              <a:gd name="T1" fmla="*/ 2147483647 h 1633"/>
              <a:gd name="T2" fmla="*/ 2147483647 w 2223"/>
              <a:gd name="T3" fmla="*/ 2147483647 h 1633"/>
              <a:gd name="T4" fmla="*/ 2147483647 w 2223"/>
              <a:gd name="T5" fmla="*/ 0 h 1633"/>
              <a:gd name="T6" fmla="*/ 0 60000 65536"/>
              <a:gd name="T7" fmla="*/ 0 60000 65536"/>
              <a:gd name="T8" fmla="*/ 0 60000 65536"/>
              <a:gd name="T9" fmla="*/ 0 w 2223"/>
              <a:gd name="T10" fmla="*/ 0 h 1633"/>
              <a:gd name="T11" fmla="*/ 2223 w 2223"/>
              <a:gd name="T12" fmla="*/ 1633 h 1633"/>
            </a:gdLst>
            <a:ahLst/>
            <a:cxnLst>
              <a:cxn ang="T6">
                <a:pos x="T0" y="T1"/>
              </a:cxn>
              <a:cxn ang="T7">
                <a:pos x="T2" y="T3"/>
              </a:cxn>
              <a:cxn ang="T8">
                <a:pos x="T4" y="T5"/>
              </a:cxn>
            </a:cxnLst>
            <a:rect l="T9" t="T10" r="T11" b="T12"/>
            <a:pathLst>
              <a:path w="2223" h="1633">
                <a:moveTo>
                  <a:pt x="0" y="1633"/>
                </a:moveTo>
                <a:cubicBezTo>
                  <a:pt x="110" y="1111"/>
                  <a:pt x="220" y="589"/>
                  <a:pt x="590" y="317"/>
                </a:cubicBezTo>
                <a:cubicBezTo>
                  <a:pt x="960" y="45"/>
                  <a:pt x="1928" y="45"/>
                  <a:pt x="2223" y="0"/>
                </a:cubicBezTo>
              </a:path>
            </a:pathLst>
          </a:custGeom>
          <a:noFill/>
          <a:ln w="9525">
            <a:solidFill>
              <a:schemeClr val="tx1"/>
            </a:solidFill>
            <a:round/>
            <a:headEnd type="none" w="med" len="me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9" name="Text Box 24">
            <a:extLst>
              <a:ext uri="{FF2B5EF4-FFF2-40B4-BE49-F238E27FC236}">
                <a16:creationId xmlns:a16="http://schemas.microsoft.com/office/drawing/2014/main" id="{C5C36184-C58B-4641-B144-EF424F3674E4}"/>
              </a:ext>
            </a:extLst>
          </p:cNvPr>
          <p:cNvSpPr txBox="1">
            <a:spLocks noChangeArrowheads="1"/>
          </p:cNvSpPr>
          <p:nvPr/>
        </p:nvSpPr>
        <p:spPr bwMode="auto">
          <a:xfrm>
            <a:off x="863600" y="1446213"/>
            <a:ext cx="172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lgn="l" eaLnBrk="1" hangingPunct="1">
              <a:spcBef>
                <a:spcPct val="50000"/>
              </a:spcBef>
            </a:pPr>
            <a:r>
              <a:rPr lang="fr-FR" altLang="fr-FR" sz="1800">
                <a:solidFill>
                  <a:schemeClr val="tx1"/>
                </a:solidFill>
              </a:rPr>
              <a:t>CHALEUR</a:t>
            </a:r>
          </a:p>
        </p:txBody>
      </p:sp>
      <p:sp>
        <p:nvSpPr>
          <p:cNvPr id="30" name="Text Box 25">
            <a:extLst>
              <a:ext uri="{FF2B5EF4-FFF2-40B4-BE49-F238E27FC236}">
                <a16:creationId xmlns:a16="http://schemas.microsoft.com/office/drawing/2014/main" id="{F63F3C37-61FC-40F9-BA23-D822D311CAAB}"/>
              </a:ext>
            </a:extLst>
          </p:cNvPr>
          <p:cNvSpPr txBox="1">
            <a:spLocks noChangeArrowheads="1"/>
          </p:cNvSpPr>
          <p:nvPr/>
        </p:nvSpPr>
        <p:spPr bwMode="auto">
          <a:xfrm>
            <a:off x="719137" y="4397375"/>
            <a:ext cx="1484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lgn="l" eaLnBrk="1" hangingPunct="1">
              <a:spcBef>
                <a:spcPct val="0"/>
              </a:spcBef>
            </a:pPr>
            <a:r>
              <a:rPr lang="fr-FR" altLang="fr-FR" sz="2000" b="1">
                <a:solidFill>
                  <a:srgbClr val="CC00CC"/>
                </a:solidFill>
              </a:rPr>
              <a:t>Ressource</a:t>
            </a:r>
          </a:p>
        </p:txBody>
      </p:sp>
      <p:sp>
        <p:nvSpPr>
          <p:cNvPr id="31" name="Text Box 26">
            <a:extLst>
              <a:ext uri="{FF2B5EF4-FFF2-40B4-BE49-F238E27FC236}">
                <a16:creationId xmlns:a16="http://schemas.microsoft.com/office/drawing/2014/main" id="{0C9856DC-5B47-4234-8D10-DFD790ED9D61}"/>
              </a:ext>
            </a:extLst>
          </p:cNvPr>
          <p:cNvSpPr txBox="1">
            <a:spLocks noChangeArrowheads="1"/>
          </p:cNvSpPr>
          <p:nvPr/>
        </p:nvSpPr>
        <p:spPr bwMode="auto">
          <a:xfrm>
            <a:off x="5688012" y="4371975"/>
            <a:ext cx="1031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lgn="l" eaLnBrk="1" hangingPunct="1">
              <a:spcBef>
                <a:spcPct val="0"/>
              </a:spcBef>
            </a:pPr>
            <a:r>
              <a:rPr lang="fr-FR" altLang="fr-FR" sz="2000" b="1">
                <a:solidFill>
                  <a:srgbClr val="CC00CC"/>
                </a:solidFill>
              </a:rPr>
              <a:t>Besoin</a:t>
            </a:r>
          </a:p>
        </p:txBody>
      </p:sp>
    </p:spTree>
    <p:extLst>
      <p:ext uri="{BB962C8B-B14F-4D97-AF65-F5344CB8AC3E}">
        <p14:creationId xmlns:p14="http://schemas.microsoft.com/office/powerpoint/2010/main" val="29199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26" presetClass="emph" presetSubtype="0" repeatCount="indefinite" fill="hold" grpId="1" nodeType="withEffect">
                                  <p:stCondLst>
                                    <p:cond delay="0"/>
                                  </p:stCondLst>
                                  <p:childTnLst>
                                    <p:animEffect transition="out" filter="fade">
                                      <p:cBhvr>
                                        <p:cTn id="24" dur="500" tmFilter="0, 0; .2, .5; .8, .5; 1, 0"/>
                                        <p:tgtEl>
                                          <p:spTgt spid="19"/>
                                        </p:tgtEl>
                                      </p:cBhvr>
                                    </p:animEffect>
                                    <p:animScale>
                                      <p:cBhvr>
                                        <p:cTn id="25" dur="250" autoRev="1" fill="hold"/>
                                        <p:tgtEl>
                                          <p:spTgt spid="19"/>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2" name="suction.wav"/>
                                        </p:tgtEl>
                                      </p:cMediaNode>
                                    </p:audio>
                                  </p:subTnLst>
                                </p:cTn>
                              </p:par>
                              <p:par>
                                <p:cTn id="26" presetID="1"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500"/>
                            </p:stCondLst>
                            <p:childTnLst>
                              <p:par>
                                <p:cTn id="29" presetID="8" presetClass="emph" presetSubtype="0" repeatCount="indefinite" fill="hold" grpId="1" nodeType="afterEffect">
                                  <p:stCondLst>
                                    <p:cond delay="0"/>
                                  </p:stCondLst>
                                  <p:childTnLst>
                                    <p:animRot by="-21600000">
                                      <p:cBhvr>
                                        <p:cTn id="30" dur="2000" fill="hold"/>
                                        <p:tgtEl>
                                          <p:spTgt spid="10"/>
                                        </p:tgtEl>
                                        <p:attrNameLst>
                                          <p:attrName>r</p:attrName>
                                        </p:attrNameLst>
                                      </p:cBhvr>
                                    </p:animRot>
                                  </p:childTnLst>
                                </p:cTn>
                              </p:par>
                            </p:childTnLst>
                          </p:cTn>
                        </p:par>
                        <p:par>
                          <p:cTn id="31" fill="hold">
                            <p:stCondLst>
                              <p:cond delay="2500"/>
                            </p:stCondLst>
                            <p:childTnLst>
                              <p:par>
                                <p:cTn id="32" presetID="17" presetClass="entr" presetSubtype="8"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ppt_w/2"/>
                                          </p:val>
                                        </p:tav>
                                        <p:tav tm="100000">
                                          <p:val>
                                            <p:strVal val="#ppt_x"/>
                                          </p:val>
                                        </p:tav>
                                      </p:tavLst>
                                    </p:anim>
                                    <p:anim calcmode="lin" valueType="num">
                                      <p:cBhvr>
                                        <p:cTn id="35" dur="500" fill="hold"/>
                                        <p:tgtEl>
                                          <p:spTgt spid="8"/>
                                        </p:tgtEl>
                                        <p:attrNameLst>
                                          <p:attrName>ppt_y</p:attrName>
                                        </p:attrNameLst>
                                      </p:cBhvr>
                                      <p:tavLst>
                                        <p:tav tm="0">
                                          <p:val>
                                            <p:strVal val="#ppt_y"/>
                                          </p:val>
                                        </p:tav>
                                        <p:tav tm="100000">
                                          <p:val>
                                            <p:strVal val="#ppt_y"/>
                                          </p:val>
                                        </p:tav>
                                      </p:tavLst>
                                    </p:anim>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childTnLst>
                                </p:cTn>
                              </p:par>
                            </p:childTnLst>
                          </p:cTn>
                        </p:par>
                        <p:par>
                          <p:cTn id="38" fill="hold">
                            <p:stCondLst>
                              <p:cond delay="3000"/>
                            </p:stCondLst>
                            <p:childTnLst>
                              <p:par>
                                <p:cTn id="39" presetID="17" presetClass="entr" presetSubtype="4"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ppt_h/2"/>
                                          </p:val>
                                        </p:tav>
                                        <p:tav tm="100000">
                                          <p:val>
                                            <p:strVal val="#ppt_y"/>
                                          </p:val>
                                        </p:tav>
                                      </p:tavLst>
                                    </p:anim>
                                    <p:anim calcmode="lin" valueType="num">
                                      <p:cBhvr>
                                        <p:cTn id="43" dur="500" fill="hold"/>
                                        <p:tgtEl>
                                          <p:spTgt spid="12"/>
                                        </p:tgtEl>
                                        <p:attrNameLst>
                                          <p:attrName>ppt_w</p:attrName>
                                        </p:attrNameLst>
                                      </p:cBhvr>
                                      <p:tavLst>
                                        <p:tav tm="0">
                                          <p:val>
                                            <p:strVal val="#ppt_w"/>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childTnLst>
                                </p:cTn>
                              </p:par>
                            </p:childTnLst>
                          </p:cTn>
                        </p:par>
                        <p:par>
                          <p:cTn id="45" fill="hold">
                            <p:stCondLst>
                              <p:cond delay="3500"/>
                            </p:stCondLst>
                            <p:childTnLst>
                              <p:par>
                                <p:cTn id="46" presetID="17" presetClass="entr" presetSubtype="8"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ppt_x</p:attrName>
                                        </p:attrNameLst>
                                      </p:cBhvr>
                                      <p:tavLst>
                                        <p:tav tm="0">
                                          <p:val>
                                            <p:strVal val="#ppt_x-#ppt_w/2"/>
                                          </p:val>
                                        </p:tav>
                                        <p:tav tm="100000">
                                          <p:val>
                                            <p:strVal val="#ppt_x"/>
                                          </p:val>
                                        </p:tav>
                                      </p:tavLst>
                                    </p:anim>
                                    <p:anim calcmode="lin" valueType="num">
                                      <p:cBhvr>
                                        <p:cTn id="49" dur="500" fill="hold"/>
                                        <p:tgtEl>
                                          <p:spTgt spid="11"/>
                                        </p:tgtEl>
                                        <p:attrNameLst>
                                          <p:attrName>ppt_y</p:attrName>
                                        </p:attrNameLst>
                                      </p:cBhvr>
                                      <p:tavLst>
                                        <p:tav tm="0">
                                          <p:val>
                                            <p:strVal val="#ppt_y"/>
                                          </p:val>
                                        </p:tav>
                                        <p:tav tm="100000">
                                          <p:val>
                                            <p:strVal val="#ppt_y"/>
                                          </p:val>
                                        </p:tav>
                                      </p:tavLst>
                                    </p:anim>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strVal val="#ppt_h"/>
                                          </p:val>
                                        </p:tav>
                                        <p:tav tm="100000">
                                          <p:val>
                                            <p:strVal val="#ppt_h"/>
                                          </p:val>
                                        </p:tav>
                                      </p:tavLst>
                                    </p:anim>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7" presetClass="entr" presetSubtype="4"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ppt_x</p:attrName>
                                        </p:attrNameLst>
                                      </p:cBhvr>
                                      <p:tavLst>
                                        <p:tav tm="0">
                                          <p:val>
                                            <p:strVal val="#ppt_x"/>
                                          </p:val>
                                        </p:tav>
                                        <p:tav tm="100000">
                                          <p:val>
                                            <p:strVal val="#ppt_x"/>
                                          </p:val>
                                        </p:tav>
                                      </p:tavLst>
                                    </p:anim>
                                    <p:anim calcmode="lin" valueType="num">
                                      <p:cBhvr>
                                        <p:cTn id="59" dur="500" fill="hold"/>
                                        <p:tgtEl>
                                          <p:spTgt spid="23"/>
                                        </p:tgtEl>
                                        <p:attrNameLst>
                                          <p:attrName>ppt_y</p:attrName>
                                        </p:attrNameLst>
                                      </p:cBhvr>
                                      <p:tavLst>
                                        <p:tav tm="0">
                                          <p:val>
                                            <p:strVal val="#ppt_y+#ppt_h/2"/>
                                          </p:val>
                                        </p:tav>
                                        <p:tav tm="100000">
                                          <p:val>
                                            <p:strVal val="#ppt_y"/>
                                          </p:val>
                                        </p:tav>
                                      </p:tavLst>
                                    </p:anim>
                                    <p:anim calcmode="lin" valueType="num">
                                      <p:cBhvr>
                                        <p:cTn id="60" dur="500" fill="hold"/>
                                        <p:tgtEl>
                                          <p:spTgt spid="23"/>
                                        </p:tgtEl>
                                        <p:attrNameLst>
                                          <p:attrName>ppt_w</p:attrName>
                                        </p:attrNameLst>
                                      </p:cBhvr>
                                      <p:tavLst>
                                        <p:tav tm="0">
                                          <p:val>
                                            <p:strVal val="#ppt_w"/>
                                          </p:val>
                                        </p:tav>
                                        <p:tav tm="100000">
                                          <p:val>
                                            <p:strVal val="#ppt_w"/>
                                          </p:val>
                                        </p:tav>
                                      </p:tavLst>
                                    </p:anim>
                                    <p:anim calcmode="lin" valueType="num">
                                      <p:cBhvr>
                                        <p:cTn id="61" dur="500" fill="hold"/>
                                        <p:tgtEl>
                                          <p:spTgt spid="23"/>
                                        </p:tgtEl>
                                        <p:attrNameLst>
                                          <p:attrName>ppt_h</p:attrName>
                                        </p:attrNameLst>
                                      </p:cBhvr>
                                      <p:tavLst>
                                        <p:tav tm="0">
                                          <p:val>
                                            <p:fltVal val="0"/>
                                          </p:val>
                                        </p:tav>
                                        <p:tav tm="100000">
                                          <p:val>
                                            <p:strVal val="#ppt_h"/>
                                          </p:val>
                                        </p:tav>
                                      </p:tavLst>
                                    </p:anim>
                                  </p:childTnLst>
                                </p:cTn>
                              </p:par>
                              <p:par>
                                <p:cTn id="62" presetID="1"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8" grpId="0"/>
      <p:bldP spid="19" grpId="0" animBg="1"/>
      <p:bldP spid="19" grpId="1" animBg="1"/>
      <p:bldP spid="20" grpId="0"/>
      <p:bldP spid="24" grpId="0"/>
      <p:bldP spid="25" grpId="0"/>
      <p:bldP spid="26" grpId="0"/>
      <p:bldP spid="27"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5B7D0A5-894F-47EF-82E6-89988F79077E}"/>
              </a:ext>
            </a:extLst>
          </p:cNvPr>
          <p:cNvSpPr>
            <a:spLocks noGrp="1"/>
          </p:cNvSpPr>
          <p:nvPr>
            <p:ph idx="1"/>
          </p:nvPr>
        </p:nvSpPr>
        <p:spPr>
          <a:xfrm>
            <a:off x="457200" y="1200151"/>
            <a:ext cx="8229600" cy="3394472"/>
          </a:xfrm>
        </p:spPr>
        <p:txBody>
          <a:bodyPr/>
          <a:lstStyle/>
          <a:p>
            <a:pPr>
              <a:lnSpc>
                <a:spcPct val="115000"/>
              </a:lnSpc>
              <a:spcAft>
                <a:spcPts val="1000"/>
              </a:spcAft>
            </a:pPr>
            <a:r>
              <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rPr>
              <a:t>Accueil :                 </a:t>
            </a:r>
            <a:r>
              <a:rPr lang="fr-FR" sz="1800" b="1" dirty="0">
                <a:solidFill>
                  <a:srgbClr val="004084"/>
                </a:solidFill>
                <a:latin typeface="Calibri" panose="020F0502020204030204" pitchFamily="34" charset="0"/>
                <a:ea typeface="Calibri" panose="020F0502020204030204" pitchFamily="34" charset="0"/>
                <a:cs typeface="Times New Roman" panose="02020603050405020304" pitchFamily="18" charset="0"/>
              </a:rPr>
              <a:t>Arnaud KAUTZMANN, Secrétaire de l’AFPAC</a:t>
            </a:r>
          </a:p>
          <a:p>
            <a:pPr>
              <a:lnSpc>
                <a:spcPct val="115000"/>
              </a:lnSpc>
              <a:spcAft>
                <a:spcPts val="1000"/>
              </a:spcAft>
            </a:pPr>
            <a:endPar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2" name="Espace réservé du numéro de diapositive 1">
            <a:extLst>
              <a:ext uri="{FF2B5EF4-FFF2-40B4-BE49-F238E27FC236}">
                <a16:creationId xmlns:a16="http://schemas.microsoft.com/office/drawing/2014/main" id="{D9FF2759-9398-4C99-8C69-B0FB2179E870}"/>
              </a:ext>
            </a:extLst>
          </p:cNvPr>
          <p:cNvSpPr>
            <a:spLocks noGrp="1"/>
          </p:cNvSpPr>
          <p:nvPr>
            <p:ph type="sldNum" sz="quarter" idx="4"/>
          </p:nvPr>
        </p:nvSpPr>
        <p:spPr/>
        <p:txBody>
          <a:bodyPr/>
          <a:lstStyle/>
          <a:p>
            <a:pPr>
              <a:defRPr/>
            </a:pPr>
            <a:fld id="{AE6A7967-D078-472B-B058-1133A14FDA29}" type="slidenum">
              <a:rPr lang="fr-FR" altLang="fr-FR" smtClean="0"/>
              <a:pPr>
                <a:defRPr/>
              </a:pPr>
              <a:t>2</a:t>
            </a:fld>
            <a:endParaRPr lang="fr-FR" altLang="fr-FR" dirty="0"/>
          </a:p>
        </p:txBody>
      </p:sp>
      <p:pic>
        <p:nvPicPr>
          <p:cNvPr id="7" name="Image 6" descr="logo-AFPAC.png">
            <a:extLst>
              <a:ext uri="{FF2B5EF4-FFF2-40B4-BE49-F238E27FC236}">
                <a16:creationId xmlns:a16="http://schemas.microsoft.com/office/drawing/2014/main" id="{B484ECA2-3167-4F45-8DF9-B718FB385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056" y="4279115"/>
            <a:ext cx="1100234" cy="424801"/>
          </a:xfrm>
          <a:prstGeom prst="rect">
            <a:avLst/>
          </a:prstGeom>
          <a:ln>
            <a:noFill/>
          </a:ln>
        </p:spPr>
      </p:pic>
      <p:sp>
        <p:nvSpPr>
          <p:cNvPr id="3" name="Titre 2">
            <a:extLst>
              <a:ext uri="{FF2B5EF4-FFF2-40B4-BE49-F238E27FC236}">
                <a16:creationId xmlns:a16="http://schemas.microsoft.com/office/drawing/2014/main" id="{F14BADB6-ED8F-4707-AFD9-D493F3BDB7B2}"/>
              </a:ext>
            </a:extLst>
          </p:cNvPr>
          <p:cNvSpPr>
            <a:spLocks noGrp="1"/>
          </p:cNvSpPr>
          <p:nvPr>
            <p:ph type="title"/>
          </p:nvPr>
        </p:nvSpPr>
        <p:spPr/>
        <p:txBody>
          <a:bodyPr/>
          <a:lstStyle/>
          <a:p>
            <a:r>
              <a:rPr lang="fr-FR" dirty="0"/>
              <a:t>Accueil</a:t>
            </a:r>
          </a:p>
        </p:txBody>
      </p:sp>
      <p:pic>
        <p:nvPicPr>
          <p:cNvPr id="8" name="Image 7" descr="Une image contenant personne, homme, complet, mur&#10;&#10;Description générée automatiquement">
            <a:extLst>
              <a:ext uri="{FF2B5EF4-FFF2-40B4-BE49-F238E27FC236}">
                <a16:creationId xmlns:a16="http://schemas.microsoft.com/office/drawing/2014/main" id="{5397D7B9-E1F4-41E9-A20C-69909591F8BC}"/>
              </a:ext>
            </a:extLst>
          </p:cNvPr>
          <p:cNvPicPr>
            <a:picLocks noChangeAspect="1"/>
          </p:cNvPicPr>
          <p:nvPr/>
        </p:nvPicPr>
        <p:blipFill>
          <a:blip r:embed="rId3"/>
          <a:stretch>
            <a:fillRect/>
          </a:stretch>
        </p:blipFill>
        <p:spPr>
          <a:xfrm>
            <a:off x="3492000" y="1860849"/>
            <a:ext cx="2160000" cy="159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833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Rectangle 392">
            <a:extLst>
              <a:ext uri="{FF2B5EF4-FFF2-40B4-BE49-F238E27FC236}">
                <a16:creationId xmlns:a16="http://schemas.microsoft.com/office/drawing/2014/main" id="{C6BE6BF7-7770-4319-81D4-3F80031DD07B}"/>
              </a:ext>
            </a:extLst>
          </p:cNvPr>
          <p:cNvSpPr/>
          <p:nvPr/>
        </p:nvSpPr>
        <p:spPr>
          <a:xfrm>
            <a:off x="2030412" y="2938381"/>
            <a:ext cx="3962350" cy="1517498"/>
          </a:xfrm>
          <a:prstGeom prst="rect">
            <a:avLst/>
          </a:prstGeom>
          <a:gradFill>
            <a:gsLst>
              <a:gs pos="0">
                <a:schemeClr val="tx2">
                  <a:lumMod val="60000"/>
                  <a:lumOff val="40000"/>
                </a:schemeClr>
              </a:gs>
              <a:gs pos="100000">
                <a:schemeClr val="accent2">
                  <a:lumMod val="40000"/>
                  <a:lumOff val="60000"/>
                </a:schemeClr>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8CB8415-2933-4752-9A40-9A4E42A96520}"/>
              </a:ext>
            </a:extLst>
          </p:cNvPr>
          <p:cNvSpPr>
            <a:spLocks noGrp="1"/>
          </p:cNvSpPr>
          <p:nvPr>
            <p:ph type="title"/>
          </p:nvPr>
        </p:nvSpPr>
        <p:spPr/>
        <p:txBody>
          <a:bodyPr/>
          <a:lstStyle/>
          <a:p>
            <a:r>
              <a:rPr lang="fr-FR" dirty="0"/>
              <a:t>La pompe à chaleur, en hiver</a:t>
            </a:r>
          </a:p>
        </p:txBody>
      </p:sp>
      <p:sp>
        <p:nvSpPr>
          <p:cNvPr id="4" name="Espace réservé du numéro de diapositive 3">
            <a:extLst>
              <a:ext uri="{FF2B5EF4-FFF2-40B4-BE49-F238E27FC236}">
                <a16:creationId xmlns:a16="http://schemas.microsoft.com/office/drawing/2014/main" id="{305655D6-6072-4D75-810F-0531D5BA8961}"/>
              </a:ext>
            </a:extLst>
          </p:cNvPr>
          <p:cNvSpPr>
            <a:spLocks noGrp="1"/>
          </p:cNvSpPr>
          <p:nvPr>
            <p:ph type="sldNum" sz="quarter" idx="4"/>
          </p:nvPr>
        </p:nvSpPr>
        <p:spPr/>
        <p:txBody>
          <a:bodyPr/>
          <a:lstStyle/>
          <a:p>
            <a:pPr>
              <a:defRPr/>
            </a:pPr>
            <a:fld id="{AE6A7967-D078-472B-B058-1133A14FDA29}" type="slidenum">
              <a:rPr lang="fr-FR" altLang="fr-FR" smtClean="0"/>
              <a:pPr>
                <a:defRPr/>
              </a:pPr>
              <a:t>29</a:t>
            </a:fld>
            <a:endParaRPr lang="fr-FR" altLang="fr-FR" dirty="0"/>
          </a:p>
        </p:txBody>
      </p:sp>
      <p:sp>
        <p:nvSpPr>
          <p:cNvPr id="7" name="ZoneTexte 6">
            <a:extLst>
              <a:ext uri="{FF2B5EF4-FFF2-40B4-BE49-F238E27FC236}">
                <a16:creationId xmlns:a16="http://schemas.microsoft.com/office/drawing/2014/main" id="{24EB9481-CCED-4052-B347-B11256078CFF}"/>
              </a:ext>
            </a:extLst>
          </p:cNvPr>
          <p:cNvSpPr txBox="1"/>
          <p:nvPr/>
        </p:nvSpPr>
        <p:spPr>
          <a:xfrm>
            <a:off x="657192" y="5728598"/>
            <a:ext cx="7840553" cy="1323439"/>
          </a:xfrm>
          <a:prstGeom prst="rect">
            <a:avLst/>
          </a:prstGeom>
          <a:noFill/>
        </p:spPr>
        <p:txBody>
          <a:bodyPr wrap="square">
            <a:spAutoFit/>
          </a:bodyPr>
          <a:lstStyle/>
          <a:p>
            <a:r>
              <a:rPr lang="fr-FR" sz="1000" b="0" i="0" dirty="0">
                <a:solidFill>
                  <a:srgbClr val="242021"/>
                </a:solidFill>
                <a:effectLst/>
                <a:latin typeface="+mn-lt"/>
              </a:rPr>
              <a:t>Le </a:t>
            </a:r>
            <a:r>
              <a:rPr lang="fr-FR" sz="1000" b="0" i="0" dirty="0" err="1">
                <a:solidFill>
                  <a:srgbClr val="242021"/>
                </a:solidFill>
                <a:effectLst/>
                <a:latin typeface="+mn-lt"/>
              </a:rPr>
              <a:t>geocooling</a:t>
            </a:r>
            <a:r>
              <a:rPr lang="fr-FR" sz="1000" b="0" i="0" dirty="0">
                <a:solidFill>
                  <a:srgbClr val="242021"/>
                </a:solidFill>
                <a:effectLst/>
                <a:latin typeface="+mn-lt"/>
              </a:rPr>
              <a:t> permet de « rafraîchir » un bâtiment par simples échanges thermiques. On ne passe alors pas par la PAC (on parle de « bypass »), et on apporte directement la fraicheur du sous-sol à la surface. Puisque la PAC ne fonctionne pas, les rendements sont extrêmement élevés : de l’ordre de 3000 % à 5000 %</a:t>
            </a:r>
            <a:r>
              <a:rPr lang="fr-FR" sz="1000" dirty="0">
                <a:solidFill>
                  <a:srgbClr val="242021"/>
                </a:solidFill>
                <a:latin typeface="+mn-lt"/>
              </a:rPr>
              <a:t> (</a:t>
            </a:r>
            <a:r>
              <a:rPr lang="fr-FR" sz="1000" b="0" i="0" dirty="0">
                <a:solidFill>
                  <a:srgbClr val="242021"/>
                </a:solidFill>
                <a:effectLst/>
                <a:latin typeface="+mn-lt"/>
              </a:rPr>
              <a:t>30 à 50 kWh de froid apportés pour 1 kWh d’électricité consommée).</a:t>
            </a:r>
          </a:p>
          <a:p>
            <a:br>
              <a:rPr lang="fr-FR" sz="1000" b="0" i="0" dirty="0">
                <a:solidFill>
                  <a:srgbClr val="242021"/>
                </a:solidFill>
                <a:effectLst/>
                <a:latin typeface="+mn-lt"/>
              </a:rPr>
            </a:br>
            <a:r>
              <a:rPr lang="fr-FR" sz="1000" b="0" i="0" dirty="0">
                <a:solidFill>
                  <a:srgbClr val="242021"/>
                </a:solidFill>
                <a:effectLst/>
                <a:latin typeface="+mn-lt"/>
              </a:rPr>
              <a:t>Le rafraîchissement ou la climatisation par géothermie se font sans rejeter de chaleur à l’extérieur. Le froid par géothermie trouve donc tout son intérêt en période de canicule où, contrairement à d’autres modes de climatisation plus répandus, il ne participe pas à l’apparition d’îlots de chaleur, c’est-à-dire à une hausse globale de la température dans les zones fortement peuplées.</a:t>
            </a:r>
            <a:r>
              <a:rPr lang="fr-FR" sz="1000" dirty="0">
                <a:latin typeface="+mn-lt"/>
              </a:rPr>
              <a:t> </a:t>
            </a:r>
            <a:br>
              <a:rPr lang="fr-FR" sz="1000" dirty="0">
                <a:latin typeface="+mn-lt"/>
              </a:rPr>
            </a:br>
            <a:endParaRPr lang="fr-FR" sz="1000" dirty="0">
              <a:latin typeface="+mn-lt"/>
            </a:endParaRPr>
          </a:p>
        </p:txBody>
      </p:sp>
      <p:grpSp>
        <p:nvGrpSpPr>
          <p:cNvPr id="98" name="Group 685">
            <a:extLst>
              <a:ext uri="{FF2B5EF4-FFF2-40B4-BE49-F238E27FC236}">
                <a16:creationId xmlns:a16="http://schemas.microsoft.com/office/drawing/2014/main" id="{26DCC417-1067-471B-A029-44000477436B}"/>
              </a:ext>
            </a:extLst>
          </p:cNvPr>
          <p:cNvGrpSpPr>
            <a:grpSpLocks/>
          </p:cNvGrpSpPr>
          <p:nvPr/>
        </p:nvGrpSpPr>
        <p:grpSpPr bwMode="auto">
          <a:xfrm>
            <a:off x="3017995" y="965733"/>
            <a:ext cx="3536950" cy="3136900"/>
            <a:chOff x="880" y="2100"/>
            <a:chExt cx="2228" cy="1976"/>
          </a:xfrm>
        </p:grpSpPr>
        <p:sp>
          <p:nvSpPr>
            <p:cNvPr id="99" name="Line 390">
              <a:extLst>
                <a:ext uri="{FF2B5EF4-FFF2-40B4-BE49-F238E27FC236}">
                  <a16:creationId xmlns:a16="http://schemas.microsoft.com/office/drawing/2014/main" id="{05CC08C4-7E0B-44C8-8F2B-505FE245F50B}"/>
                </a:ext>
              </a:extLst>
            </p:cNvPr>
            <p:cNvSpPr>
              <a:spLocks noChangeAspect="1" noChangeShapeType="1"/>
            </p:cNvSpPr>
            <p:nvPr/>
          </p:nvSpPr>
          <p:spPr bwMode="auto">
            <a:xfrm>
              <a:off x="1175" y="2262"/>
              <a:ext cx="0" cy="761"/>
            </a:xfrm>
            <a:prstGeom prst="line">
              <a:avLst/>
            </a:prstGeom>
            <a:noFill/>
            <a:ln w="12700">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sp>
          <p:nvSpPr>
            <p:cNvPr id="100" name="Line 391">
              <a:extLst>
                <a:ext uri="{FF2B5EF4-FFF2-40B4-BE49-F238E27FC236}">
                  <a16:creationId xmlns:a16="http://schemas.microsoft.com/office/drawing/2014/main" id="{ADAFB6CE-5B84-4C73-8695-6F72656EF101}"/>
                </a:ext>
              </a:extLst>
            </p:cNvPr>
            <p:cNvSpPr>
              <a:spLocks noChangeAspect="1" noChangeShapeType="1"/>
            </p:cNvSpPr>
            <p:nvPr/>
          </p:nvSpPr>
          <p:spPr bwMode="auto">
            <a:xfrm>
              <a:off x="1777" y="2518"/>
              <a:ext cx="0" cy="54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01" name="Group 392">
              <a:extLst>
                <a:ext uri="{FF2B5EF4-FFF2-40B4-BE49-F238E27FC236}">
                  <a16:creationId xmlns:a16="http://schemas.microsoft.com/office/drawing/2014/main" id="{C7760EE2-ACF0-49EE-8FB6-1FC22456E75F}"/>
                </a:ext>
              </a:extLst>
            </p:cNvPr>
            <p:cNvGrpSpPr>
              <a:grpSpLocks noChangeAspect="1"/>
            </p:cNvGrpSpPr>
            <p:nvPr/>
          </p:nvGrpSpPr>
          <p:grpSpPr bwMode="auto">
            <a:xfrm>
              <a:off x="876" y="3340"/>
              <a:ext cx="1183" cy="764"/>
              <a:chOff x="4264" y="12608"/>
              <a:chExt cx="7530" cy="3203"/>
            </a:xfrm>
          </p:grpSpPr>
          <p:grpSp>
            <p:nvGrpSpPr>
              <p:cNvPr id="241" name="Group 393">
                <a:extLst>
                  <a:ext uri="{FF2B5EF4-FFF2-40B4-BE49-F238E27FC236}">
                    <a16:creationId xmlns:a16="http://schemas.microsoft.com/office/drawing/2014/main" id="{47D8D064-29EE-436A-A66C-17F43A32F0A2}"/>
                  </a:ext>
                </a:extLst>
              </p:cNvPr>
              <p:cNvGrpSpPr>
                <a:grpSpLocks noChangeAspect="1"/>
              </p:cNvGrpSpPr>
              <p:nvPr/>
            </p:nvGrpSpPr>
            <p:grpSpPr bwMode="auto">
              <a:xfrm>
                <a:off x="4264" y="12608"/>
                <a:ext cx="351" cy="3159"/>
                <a:chOff x="2835" y="1387"/>
                <a:chExt cx="351" cy="4211"/>
              </a:xfrm>
            </p:grpSpPr>
            <p:grpSp>
              <p:nvGrpSpPr>
                <p:cNvPr id="375" name="Group 394">
                  <a:extLst>
                    <a:ext uri="{FF2B5EF4-FFF2-40B4-BE49-F238E27FC236}">
                      <a16:creationId xmlns:a16="http://schemas.microsoft.com/office/drawing/2014/main" id="{B9C6A7C8-047A-43BF-9E06-B43219A4AF57}"/>
                    </a:ext>
                  </a:extLst>
                </p:cNvPr>
                <p:cNvGrpSpPr>
                  <a:grpSpLocks noChangeAspect="1"/>
                </p:cNvGrpSpPr>
                <p:nvPr/>
              </p:nvGrpSpPr>
              <p:grpSpPr bwMode="auto">
                <a:xfrm>
                  <a:off x="2920" y="1387"/>
                  <a:ext cx="254" cy="4211"/>
                  <a:chOff x="2456" y="1580"/>
                  <a:chExt cx="87" cy="1442"/>
                </a:xfrm>
              </p:grpSpPr>
              <p:sp>
                <p:nvSpPr>
                  <p:cNvPr id="379" name="AutoShape 395">
                    <a:extLst>
                      <a:ext uri="{FF2B5EF4-FFF2-40B4-BE49-F238E27FC236}">
                        <a16:creationId xmlns:a16="http://schemas.microsoft.com/office/drawing/2014/main" id="{214286C6-DDAC-42D4-A9A2-29BE4175DB59}"/>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80" name="Group 396">
                    <a:extLst>
                      <a:ext uri="{FF2B5EF4-FFF2-40B4-BE49-F238E27FC236}">
                        <a16:creationId xmlns:a16="http://schemas.microsoft.com/office/drawing/2014/main" id="{D80CE5C0-16D0-4FAB-AFBD-23856F5096BE}"/>
                      </a:ext>
                    </a:extLst>
                  </p:cNvPr>
                  <p:cNvGrpSpPr>
                    <a:grpSpLocks noChangeAspect="1"/>
                  </p:cNvGrpSpPr>
                  <p:nvPr/>
                </p:nvGrpSpPr>
                <p:grpSpPr bwMode="auto">
                  <a:xfrm>
                    <a:off x="2456" y="1580"/>
                    <a:ext cx="82" cy="1442"/>
                    <a:chOff x="2456" y="1580"/>
                    <a:chExt cx="82" cy="1442"/>
                  </a:xfrm>
                </p:grpSpPr>
                <p:sp>
                  <p:nvSpPr>
                    <p:cNvPr id="381" name="Line 397">
                      <a:extLst>
                        <a:ext uri="{FF2B5EF4-FFF2-40B4-BE49-F238E27FC236}">
                          <a16:creationId xmlns:a16="http://schemas.microsoft.com/office/drawing/2014/main" id="{9F3CFA8F-5628-498C-8FF4-CA3BBEA868E7}"/>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2" name="Line 398">
                      <a:extLst>
                        <a:ext uri="{FF2B5EF4-FFF2-40B4-BE49-F238E27FC236}">
                          <a16:creationId xmlns:a16="http://schemas.microsoft.com/office/drawing/2014/main" id="{5A2FEB9C-F106-4CAF-B41E-6D9F3141D9BB}"/>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3" name="Arc 399">
                      <a:extLst>
                        <a:ext uri="{FF2B5EF4-FFF2-40B4-BE49-F238E27FC236}">
                          <a16:creationId xmlns:a16="http://schemas.microsoft.com/office/drawing/2014/main" id="{978948E0-BD45-4CCD-8A65-709E269C9ED2}"/>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84" name="Line 400">
                      <a:extLst>
                        <a:ext uri="{FF2B5EF4-FFF2-40B4-BE49-F238E27FC236}">
                          <a16:creationId xmlns:a16="http://schemas.microsoft.com/office/drawing/2014/main" id="{A319D9B6-6009-40F1-99E4-5F16898427A9}"/>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5" name="Line 401">
                      <a:extLst>
                        <a:ext uri="{FF2B5EF4-FFF2-40B4-BE49-F238E27FC236}">
                          <a16:creationId xmlns:a16="http://schemas.microsoft.com/office/drawing/2014/main" id="{011CFE38-0A02-4346-8256-123CDDFF37E6}"/>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6" name="Line 402">
                      <a:extLst>
                        <a:ext uri="{FF2B5EF4-FFF2-40B4-BE49-F238E27FC236}">
                          <a16:creationId xmlns:a16="http://schemas.microsoft.com/office/drawing/2014/main" id="{AA0366A7-F9D6-4ECE-B169-4BC009005C98}"/>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7" name="Line 403">
                      <a:extLst>
                        <a:ext uri="{FF2B5EF4-FFF2-40B4-BE49-F238E27FC236}">
                          <a16:creationId xmlns:a16="http://schemas.microsoft.com/office/drawing/2014/main" id="{2F82CE36-5F32-4409-B5C3-153DA7004A91}"/>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8" name="Line 404">
                      <a:extLst>
                        <a:ext uri="{FF2B5EF4-FFF2-40B4-BE49-F238E27FC236}">
                          <a16:creationId xmlns:a16="http://schemas.microsoft.com/office/drawing/2014/main" id="{7F7D3375-83FC-497C-9EDF-28419C2EFB13}"/>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 name="AutoShape 405">
                      <a:extLst>
                        <a:ext uri="{FF2B5EF4-FFF2-40B4-BE49-F238E27FC236}">
                          <a16:creationId xmlns:a16="http://schemas.microsoft.com/office/drawing/2014/main" id="{5B555DA9-24FE-4FD5-A48E-60CE4AD9006C}"/>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90" name="Line 406">
                      <a:extLst>
                        <a:ext uri="{FF2B5EF4-FFF2-40B4-BE49-F238E27FC236}">
                          <a16:creationId xmlns:a16="http://schemas.microsoft.com/office/drawing/2014/main" id="{A90F93B4-0440-4549-A619-5B1B04F6D1F9}"/>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91" name="Line 407">
                      <a:extLst>
                        <a:ext uri="{FF2B5EF4-FFF2-40B4-BE49-F238E27FC236}">
                          <a16:creationId xmlns:a16="http://schemas.microsoft.com/office/drawing/2014/main" id="{537BB8EF-625C-48E3-80EF-7FAD5AD1FAA4}"/>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92" name="Line 408">
                      <a:extLst>
                        <a:ext uri="{FF2B5EF4-FFF2-40B4-BE49-F238E27FC236}">
                          <a16:creationId xmlns:a16="http://schemas.microsoft.com/office/drawing/2014/main" id="{D734D788-315C-497A-B3AA-D45CDD8B79A7}"/>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76" name="AutoShape 409">
                  <a:extLst>
                    <a:ext uri="{FF2B5EF4-FFF2-40B4-BE49-F238E27FC236}">
                      <a16:creationId xmlns:a16="http://schemas.microsoft.com/office/drawing/2014/main" id="{579713B9-C053-4274-AD44-D27B7B0478B2}"/>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77" name="AutoShape 410">
                  <a:extLst>
                    <a:ext uri="{FF2B5EF4-FFF2-40B4-BE49-F238E27FC236}">
                      <a16:creationId xmlns:a16="http://schemas.microsoft.com/office/drawing/2014/main" id="{FA7BEC16-9979-4B00-ABF0-A378E9A6CD2F}"/>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78" name="Arc 411">
                  <a:extLst>
                    <a:ext uri="{FF2B5EF4-FFF2-40B4-BE49-F238E27FC236}">
                      <a16:creationId xmlns:a16="http://schemas.microsoft.com/office/drawing/2014/main" id="{2A7069A3-6F5A-4E23-B843-2DE332919C25}"/>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2" name="Group 412">
                <a:extLst>
                  <a:ext uri="{FF2B5EF4-FFF2-40B4-BE49-F238E27FC236}">
                    <a16:creationId xmlns:a16="http://schemas.microsoft.com/office/drawing/2014/main" id="{4A98E2B4-81B2-4793-AA07-F211F2EB5B58}"/>
                  </a:ext>
                </a:extLst>
              </p:cNvPr>
              <p:cNvGrpSpPr>
                <a:grpSpLocks noChangeAspect="1"/>
              </p:cNvGrpSpPr>
              <p:nvPr/>
            </p:nvGrpSpPr>
            <p:grpSpPr bwMode="auto">
              <a:xfrm>
                <a:off x="5321" y="12619"/>
                <a:ext cx="351" cy="3159"/>
                <a:chOff x="2835" y="1387"/>
                <a:chExt cx="351" cy="4211"/>
              </a:xfrm>
            </p:grpSpPr>
            <p:grpSp>
              <p:nvGrpSpPr>
                <p:cNvPr id="357" name="Group 413">
                  <a:extLst>
                    <a:ext uri="{FF2B5EF4-FFF2-40B4-BE49-F238E27FC236}">
                      <a16:creationId xmlns:a16="http://schemas.microsoft.com/office/drawing/2014/main" id="{D9390C52-8305-4E59-896E-40E67403EEF3}"/>
                    </a:ext>
                  </a:extLst>
                </p:cNvPr>
                <p:cNvGrpSpPr>
                  <a:grpSpLocks noChangeAspect="1"/>
                </p:cNvGrpSpPr>
                <p:nvPr/>
              </p:nvGrpSpPr>
              <p:grpSpPr bwMode="auto">
                <a:xfrm>
                  <a:off x="2920" y="1387"/>
                  <a:ext cx="254" cy="4211"/>
                  <a:chOff x="2456" y="1580"/>
                  <a:chExt cx="87" cy="1442"/>
                </a:xfrm>
              </p:grpSpPr>
              <p:sp>
                <p:nvSpPr>
                  <p:cNvPr id="361" name="AutoShape 414">
                    <a:extLst>
                      <a:ext uri="{FF2B5EF4-FFF2-40B4-BE49-F238E27FC236}">
                        <a16:creationId xmlns:a16="http://schemas.microsoft.com/office/drawing/2014/main" id="{5D1B294B-79DB-4D39-932B-3023381B5992}"/>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62" name="Group 415">
                    <a:extLst>
                      <a:ext uri="{FF2B5EF4-FFF2-40B4-BE49-F238E27FC236}">
                        <a16:creationId xmlns:a16="http://schemas.microsoft.com/office/drawing/2014/main" id="{9D8DDA06-CDFB-4774-BD3F-3BDD6090A4E9}"/>
                      </a:ext>
                    </a:extLst>
                  </p:cNvPr>
                  <p:cNvGrpSpPr>
                    <a:grpSpLocks noChangeAspect="1"/>
                  </p:cNvGrpSpPr>
                  <p:nvPr/>
                </p:nvGrpSpPr>
                <p:grpSpPr bwMode="auto">
                  <a:xfrm>
                    <a:off x="2456" y="1580"/>
                    <a:ext cx="82" cy="1442"/>
                    <a:chOff x="2456" y="1580"/>
                    <a:chExt cx="82" cy="1442"/>
                  </a:xfrm>
                </p:grpSpPr>
                <p:sp>
                  <p:nvSpPr>
                    <p:cNvPr id="363" name="Line 416">
                      <a:extLst>
                        <a:ext uri="{FF2B5EF4-FFF2-40B4-BE49-F238E27FC236}">
                          <a16:creationId xmlns:a16="http://schemas.microsoft.com/office/drawing/2014/main" id="{1CD3347D-D740-4DFD-85C7-C9D4A8D6D2EE}"/>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4" name="Line 417">
                      <a:extLst>
                        <a:ext uri="{FF2B5EF4-FFF2-40B4-BE49-F238E27FC236}">
                          <a16:creationId xmlns:a16="http://schemas.microsoft.com/office/drawing/2014/main" id="{BB26E7F5-BA2B-433C-B1C5-A968BFE0E6BD}"/>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5" name="Arc 418">
                      <a:extLst>
                        <a:ext uri="{FF2B5EF4-FFF2-40B4-BE49-F238E27FC236}">
                          <a16:creationId xmlns:a16="http://schemas.microsoft.com/office/drawing/2014/main" id="{068DC87F-F639-44B9-BB68-42C425E5907F}"/>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6" name="Line 419">
                      <a:extLst>
                        <a:ext uri="{FF2B5EF4-FFF2-40B4-BE49-F238E27FC236}">
                          <a16:creationId xmlns:a16="http://schemas.microsoft.com/office/drawing/2014/main" id="{82DF8C67-D336-4CFB-AC22-8C61FE9426AB}"/>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7" name="Line 420">
                      <a:extLst>
                        <a:ext uri="{FF2B5EF4-FFF2-40B4-BE49-F238E27FC236}">
                          <a16:creationId xmlns:a16="http://schemas.microsoft.com/office/drawing/2014/main" id="{1CEBF550-AB99-4506-9307-8E4F6D625A22}"/>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8" name="Line 421">
                      <a:extLst>
                        <a:ext uri="{FF2B5EF4-FFF2-40B4-BE49-F238E27FC236}">
                          <a16:creationId xmlns:a16="http://schemas.microsoft.com/office/drawing/2014/main" id="{423D939B-EADD-4821-B4F0-2AEA80F66061}"/>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9" name="Line 422">
                      <a:extLst>
                        <a:ext uri="{FF2B5EF4-FFF2-40B4-BE49-F238E27FC236}">
                          <a16:creationId xmlns:a16="http://schemas.microsoft.com/office/drawing/2014/main" id="{134018A1-DF14-43E7-B589-C75E5B2C3BF5}"/>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0" name="Line 423">
                      <a:extLst>
                        <a:ext uri="{FF2B5EF4-FFF2-40B4-BE49-F238E27FC236}">
                          <a16:creationId xmlns:a16="http://schemas.microsoft.com/office/drawing/2014/main" id="{5507D1AD-7F27-471D-B9D3-6BD784B5D5EB}"/>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1" name="AutoShape 424">
                      <a:extLst>
                        <a:ext uri="{FF2B5EF4-FFF2-40B4-BE49-F238E27FC236}">
                          <a16:creationId xmlns:a16="http://schemas.microsoft.com/office/drawing/2014/main" id="{8ABB1455-DE1E-402C-B9E2-0CDCBDE9D703}"/>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72" name="Line 425">
                      <a:extLst>
                        <a:ext uri="{FF2B5EF4-FFF2-40B4-BE49-F238E27FC236}">
                          <a16:creationId xmlns:a16="http://schemas.microsoft.com/office/drawing/2014/main" id="{FB3FB962-5F27-4E87-B8CF-BEF1D3C61E12}"/>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3" name="Line 426">
                      <a:extLst>
                        <a:ext uri="{FF2B5EF4-FFF2-40B4-BE49-F238E27FC236}">
                          <a16:creationId xmlns:a16="http://schemas.microsoft.com/office/drawing/2014/main" id="{FC94BE78-AF0C-418C-99D2-C72355C74DD0}"/>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4" name="Line 427">
                      <a:extLst>
                        <a:ext uri="{FF2B5EF4-FFF2-40B4-BE49-F238E27FC236}">
                          <a16:creationId xmlns:a16="http://schemas.microsoft.com/office/drawing/2014/main" id="{8069D53B-BBF9-49B6-B4AD-1F1E84F9F8F0}"/>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58" name="AutoShape 428">
                  <a:extLst>
                    <a:ext uri="{FF2B5EF4-FFF2-40B4-BE49-F238E27FC236}">
                      <a16:creationId xmlns:a16="http://schemas.microsoft.com/office/drawing/2014/main" id="{BBC4640D-5941-48B5-923B-387309CCDC54}"/>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59" name="AutoShape 429">
                  <a:extLst>
                    <a:ext uri="{FF2B5EF4-FFF2-40B4-BE49-F238E27FC236}">
                      <a16:creationId xmlns:a16="http://schemas.microsoft.com/office/drawing/2014/main" id="{CEB58DEF-3DDA-46D5-8146-DD63C1B28F3C}"/>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60" name="Arc 430">
                  <a:extLst>
                    <a:ext uri="{FF2B5EF4-FFF2-40B4-BE49-F238E27FC236}">
                      <a16:creationId xmlns:a16="http://schemas.microsoft.com/office/drawing/2014/main" id="{BD0DD0CD-BFEB-4011-BDB9-06DD8BF32C63}"/>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3" name="Group 431">
                <a:extLst>
                  <a:ext uri="{FF2B5EF4-FFF2-40B4-BE49-F238E27FC236}">
                    <a16:creationId xmlns:a16="http://schemas.microsoft.com/office/drawing/2014/main" id="{DAD50FDC-31F2-4ED2-B1A9-809549722679}"/>
                  </a:ext>
                </a:extLst>
              </p:cNvPr>
              <p:cNvGrpSpPr>
                <a:grpSpLocks noChangeAspect="1"/>
              </p:cNvGrpSpPr>
              <p:nvPr/>
            </p:nvGrpSpPr>
            <p:grpSpPr bwMode="auto">
              <a:xfrm>
                <a:off x="6345" y="12630"/>
                <a:ext cx="351" cy="3159"/>
                <a:chOff x="2835" y="1387"/>
                <a:chExt cx="351" cy="4211"/>
              </a:xfrm>
            </p:grpSpPr>
            <p:grpSp>
              <p:nvGrpSpPr>
                <p:cNvPr id="339" name="Group 432">
                  <a:extLst>
                    <a:ext uri="{FF2B5EF4-FFF2-40B4-BE49-F238E27FC236}">
                      <a16:creationId xmlns:a16="http://schemas.microsoft.com/office/drawing/2014/main" id="{4ABCF894-C492-4A42-B1C3-89363C5BF641}"/>
                    </a:ext>
                  </a:extLst>
                </p:cNvPr>
                <p:cNvGrpSpPr>
                  <a:grpSpLocks noChangeAspect="1"/>
                </p:cNvGrpSpPr>
                <p:nvPr/>
              </p:nvGrpSpPr>
              <p:grpSpPr bwMode="auto">
                <a:xfrm>
                  <a:off x="2920" y="1387"/>
                  <a:ext cx="254" cy="4211"/>
                  <a:chOff x="2456" y="1580"/>
                  <a:chExt cx="87" cy="1442"/>
                </a:xfrm>
              </p:grpSpPr>
              <p:sp>
                <p:nvSpPr>
                  <p:cNvPr id="343" name="AutoShape 433">
                    <a:extLst>
                      <a:ext uri="{FF2B5EF4-FFF2-40B4-BE49-F238E27FC236}">
                        <a16:creationId xmlns:a16="http://schemas.microsoft.com/office/drawing/2014/main" id="{D4824152-584D-448B-89E6-504B76DB93B1}"/>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44" name="Group 434">
                    <a:extLst>
                      <a:ext uri="{FF2B5EF4-FFF2-40B4-BE49-F238E27FC236}">
                        <a16:creationId xmlns:a16="http://schemas.microsoft.com/office/drawing/2014/main" id="{96E7D4FF-1B74-443E-8692-1100BC38E639}"/>
                      </a:ext>
                    </a:extLst>
                  </p:cNvPr>
                  <p:cNvGrpSpPr>
                    <a:grpSpLocks noChangeAspect="1"/>
                  </p:cNvGrpSpPr>
                  <p:nvPr/>
                </p:nvGrpSpPr>
                <p:grpSpPr bwMode="auto">
                  <a:xfrm>
                    <a:off x="2456" y="1580"/>
                    <a:ext cx="82" cy="1442"/>
                    <a:chOff x="2456" y="1580"/>
                    <a:chExt cx="82" cy="1442"/>
                  </a:xfrm>
                </p:grpSpPr>
                <p:sp>
                  <p:nvSpPr>
                    <p:cNvPr id="345" name="Line 435">
                      <a:extLst>
                        <a:ext uri="{FF2B5EF4-FFF2-40B4-BE49-F238E27FC236}">
                          <a16:creationId xmlns:a16="http://schemas.microsoft.com/office/drawing/2014/main" id="{449C1425-5ABB-424B-BA16-C9BA5201E4E8}"/>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6" name="Line 436">
                      <a:extLst>
                        <a:ext uri="{FF2B5EF4-FFF2-40B4-BE49-F238E27FC236}">
                          <a16:creationId xmlns:a16="http://schemas.microsoft.com/office/drawing/2014/main" id="{B2359799-9998-4219-BA9F-B26068E863F7}"/>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7" name="Arc 437">
                      <a:extLst>
                        <a:ext uri="{FF2B5EF4-FFF2-40B4-BE49-F238E27FC236}">
                          <a16:creationId xmlns:a16="http://schemas.microsoft.com/office/drawing/2014/main" id="{5F4B2CF3-9A32-4F9F-908D-D38584ECBBC6}"/>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48" name="Line 438">
                      <a:extLst>
                        <a:ext uri="{FF2B5EF4-FFF2-40B4-BE49-F238E27FC236}">
                          <a16:creationId xmlns:a16="http://schemas.microsoft.com/office/drawing/2014/main" id="{12EDB659-8187-46E0-BF35-0F2949E49F83}"/>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9" name="Line 439">
                      <a:extLst>
                        <a:ext uri="{FF2B5EF4-FFF2-40B4-BE49-F238E27FC236}">
                          <a16:creationId xmlns:a16="http://schemas.microsoft.com/office/drawing/2014/main" id="{4AA9F22B-24D1-4812-8BBE-41EC65AF9E10}"/>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0" name="Line 440">
                      <a:extLst>
                        <a:ext uri="{FF2B5EF4-FFF2-40B4-BE49-F238E27FC236}">
                          <a16:creationId xmlns:a16="http://schemas.microsoft.com/office/drawing/2014/main" id="{4488F013-8C84-4D5E-965F-B7BC322D0A74}"/>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1" name="Line 441">
                      <a:extLst>
                        <a:ext uri="{FF2B5EF4-FFF2-40B4-BE49-F238E27FC236}">
                          <a16:creationId xmlns:a16="http://schemas.microsoft.com/office/drawing/2014/main" id="{ACB3FB47-76D5-488F-9670-6A69B94B3AE6}"/>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2" name="Line 442">
                      <a:extLst>
                        <a:ext uri="{FF2B5EF4-FFF2-40B4-BE49-F238E27FC236}">
                          <a16:creationId xmlns:a16="http://schemas.microsoft.com/office/drawing/2014/main" id="{B7199823-D9CB-489F-9506-514B02EE2FF4}"/>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3" name="AutoShape 443">
                      <a:extLst>
                        <a:ext uri="{FF2B5EF4-FFF2-40B4-BE49-F238E27FC236}">
                          <a16:creationId xmlns:a16="http://schemas.microsoft.com/office/drawing/2014/main" id="{7F0ED818-B849-495D-8EF9-AD5D9660DE52}"/>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54" name="Line 444">
                      <a:extLst>
                        <a:ext uri="{FF2B5EF4-FFF2-40B4-BE49-F238E27FC236}">
                          <a16:creationId xmlns:a16="http://schemas.microsoft.com/office/drawing/2014/main" id="{369987AE-0812-44E3-B3F7-0CE77EC9654D}"/>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5" name="Line 445">
                      <a:extLst>
                        <a:ext uri="{FF2B5EF4-FFF2-40B4-BE49-F238E27FC236}">
                          <a16:creationId xmlns:a16="http://schemas.microsoft.com/office/drawing/2014/main" id="{14B4EF8E-27A3-4970-8697-8068E1033A2D}"/>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6" name="Line 446">
                      <a:extLst>
                        <a:ext uri="{FF2B5EF4-FFF2-40B4-BE49-F238E27FC236}">
                          <a16:creationId xmlns:a16="http://schemas.microsoft.com/office/drawing/2014/main" id="{B1D6022A-A8D1-4B3F-9129-BE3C87DF419F}"/>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40" name="AutoShape 447">
                  <a:extLst>
                    <a:ext uri="{FF2B5EF4-FFF2-40B4-BE49-F238E27FC236}">
                      <a16:creationId xmlns:a16="http://schemas.microsoft.com/office/drawing/2014/main" id="{7F64A658-6413-4F75-9A78-1CD8B9E5D987}"/>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41" name="AutoShape 448">
                  <a:extLst>
                    <a:ext uri="{FF2B5EF4-FFF2-40B4-BE49-F238E27FC236}">
                      <a16:creationId xmlns:a16="http://schemas.microsoft.com/office/drawing/2014/main" id="{12A7BA8F-A11F-4C9B-A2A4-B713EF8BF3F7}"/>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42" name="Arc 449">
                  <a:extLst>
                    <a:ext uri="{FF2B5EF4-FFF2-40B4-BE49-F238E27FC236}">
                      <a16:creationId xmlns:a16="http://schemas.microsoft.com/office/drawing/2014/main" id="{FC0B911B-A534-4C1A-BA8D-3D2548B389D8}"/>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4" name="Group 450">
                <a:extLst>
                  <a:ext uri="{FF2B5EF4-FFF2-40B4-BE49-F238E27FC236}">
                    <a16:creationId xmlns:a16="http://schemas.microsoft.com/office/drawing/2014/main" id="{0EE8B6F9-2815-42A1-9DFA-AABE64DD38B7}"/>
                  </a:ext>
                </a:extLst>
              </p:cNvPr>
              <p:cNvGrpSpPr>
                <a:grpSpLocks noChangeAspect="1"/>
              </p:cNvGrpSpPr>
              <p:nvPr/>
            </p:nvGrpSpPr>
            <p:grpSpPr bwMode="auto">
              <a:xfrm>
                <a:off x="7347" y="12619"/>
                <a:ext cx="351" cy="3159"/>
                <a:chOff x="2835" y="1387"/>
                <a:chExt cx="351" cy="4211"/>
              </a:xfrm>
            </p:grpSpPr>
            <p:grpSp>
              <p:nvGrpSpPr>
                <p:cNvPr id="321" name="Group 451">
                  <a:extLst>
                    <a:ext uri="{FF2B5EF4-FFF2-40B4-BE49-F238E27FC236}">
                      <a16:creationId xmlns:a16="http://schemas.microsoft.com/office/drawing/2014/main" id="{CB855CE1-149E-4F76-AB21-88CE08597381}"/>
                    </a:ext>
                  </a:extLst>
                </p:cNvPr>
                <p:cNvGrpSpPr>
                  <a:grpSpLocks noChangeAspect="1"/>
                </p:cNvGrpSpPr>
                <p:nvPr/>
              </p:nvGrpSpPr>
              <p:grpSpPr bwMode="auto">
                <a:xfrm>
                  <a:off x="2920" y="1387"/>
                  <a:ext cx="254" cy="4211"/>
                  <a:chOff x="2456" y="1580"/>
                  <a:chExt cx="87" cy="1442"/>
                </a:xfrm>
              </p:grpSpPr>
              <p:sp>
                <p:nvSpPr>
                  <p:cNvPr id="325" name="AutoShape 452">
                    <a:extLst>
                      <a:ext uri="{FF2B5EF4-FFF2-40B4-BE49-F238E27FC236}">
                        <a16:creationId xmlns:a16="http://schemas.microsoft.com/office/drawing/2014/main" id="{5338E2F8-BC61-40B8-8B7C-129830923468}"/>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26" name="Group 453">
                    <a:extLst>
                      <a:ext uri="{FF2B5EF4-FFF2-40B4-BE49-F238E27FC236}">
                        <a16:creationId xmlns:a16="http://schemas.microsoft.com/office/drawing/2014/main" id="{B3657DE5-DEB6-4E86-97DE-AC1806A78622}"/>
                      </a:ext>
                    </a:extLst>
                  </p:cNvPr>
                  <p:cNvGrpSpPr>
                    <a:grpSpLocks noChangeAspect="1"/>
                  </p:cNvGrpSpPr>
                  <p:nvPr/>
                </p:nvGrpSpPr>
                <p:grpSpPr bwMode="auto">
                  <a:xfrm>
                    <a:off x="2456" y="1580"/>
                    <a:ext cx="82" cy="1442"/>
                    <a:chOff x="2456" y="1580"/>
                    <a:chExt cx="82" cy="1442"/>
                  </a:xfrm>
                </p:grpSpPr>
                <p:sp>
                  <p:nvSpPr>
                    <p:cNvPr id="327" name="Line 454">
                      <a:extLst>
                        <a:ext uri="{FF2B5EF4-FFF2-40B4-BE49-F238E27FC236}">
                          <a16:creationId xmlns:a16="http://schemas.microsoft.com/office/drawing/2014/main" id="{BD190B19-29A7-4DF1-9D62-454C61CDE8CD}"/>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28" name="Line 455">
                      <a:extLst>
                        <a:ext uri="{FF2B5EF4-FFF2-40B4-BE49-F238E27FC236}">
                          <a16:creationId xmlns:a16="http://schemas.microsoft.com/office/drawing/2014/main" id="{0ABB2FB8-D7E4-4269-AB5E-20405F878080}"/>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29" name="Arc 456">
                      <a:extLst>
                        <a:ext uri="{FF2B5EF4-FFF2-40B4-BE49-F238E27FC236}">
                          <a16:creationId xmlns:a16="http://schemas.microsoft.com/office/drawing/2014/main" id="{A47940D9-EF5E-4946-B50C-836A789951B2}"/>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30" name="Line 457">
                      <a:extLst>
                        <a:ext uri="{FF2B5EF4-FFF2-40B4-BE49-F238E27FC236}">
                          <a16:creationId xmlns:a16="http://schemas.microsoft.com/office/drawing/2014/main" id="{596053F0-452F-46F4-A66E-12E4B3A8C7CC}"/>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1" name="Line 458">
                      <a:extLst>
                        <a:ext uri="{FF2B5EF4-FFF2-40B4-BE49-F238E27FC236}">
                          <a16:creationId xmlns:a16="http://schemas.microsoft.com/office/drawing/2014/main" id="{CE7B305F-70B7-46E8-9254-8F1A7DD65BC7}"/>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2" name="Line 459">
                      <a:extLst>
                        <a:ext uri="{FF2B5EF4-FFF2-40B4-BE49-F238E27FC236}">
                          <a16:creationId xmlns:a16="http://schemas.microsoft.com/office/drawing/2014/main" id="{7FE0D2CA-5C9D-4CE0-91A4-D12A0F5DA22B}"/>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3" name="Line 460">
                      <a:extLst>
                        <a:ext uri="{FF2B5EF4-FFF2-40B4-BE49-F238E27FC236}">
                          <a16:creationId xmlns:a16="http://schemas.microsoft.com/office/drawing/2014/main" id="{3D813C1F-AB98-43E4-89AA-12925F611C05}"/>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4" name="Line 461">
                      <a:extLst>
                        <a:ext uri="{FF2B5EF4-FFF2-40B4-BE49-F238E27FC236}">
                          <a16:creationId xmlns:a16="http://schemas.microsoft.com/office/drawing/2014/main" id="{E997C805-3BC3-409F-A1D7-5212C12916B4}"/>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5" name="AutoShape 462">
                      <a:extLst>
                        <a:ext uri="{FF2B5EF4-FFF2-40B4-BE49-F238E27FC236}">
                          <a16:creationId xmlns:a16="http://schemas.microsoft.com/office/drawing/2014/main" id="{8930A190-222A-4880-A036-23F71EE7FC80}"/>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36" name="Line 463">
                      <a:extLst>
                        <a:ext uri="{FF2B5EF4-FFF2-40B4-BE49-F238E27FC236}">
                          <a16:creationId xmlns:a16="http://schemas.microsoft.com/office/drawing/2014/main" id="{B4B68740-5D38-4220-BFE1-D42A7F321138}"/>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7" name="Line 464">
                      <a:extLst>
                        <a:ext uri="{FF2B5EF4-FFF2-40B4-BE49-F238E27FC236}">
                          <a16:creationId xmlns:a16="http://schemas.microsoft.com/office/drawing/2014/main" id="{1CBC6AF7-BA72-499F-9896-5978A60D5432}"/>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8" name="Line 465">
                      <a:extLst>
                        <a:ext uri="{FF2B5EF4-FFF2-40B4-BE49-F238E27FC236}">
                          <a16:creationId xmlns:a16="http://schemas.microsoft.com/office/drawing/2014/main" id="{160AC7E2-4381-4197-A0B3-E509B326F83E}"/>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22" name="AutoShape 466">
                  <a:extLst>
                    <a:ext uri="{FF2B5EF4-FFF2-40B4-BE49-F238E27FC236}">
                      <a16:creationId xmlns:a16="http://schemas.microsoft.com/office/drawing/2014/main" id="{DDE674A8-2DE4-4505-91C2-457AFC57BACC}"/>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23" name="AutoShape 467">
                  <a:extLst>
                    <a:ext uri="{FF2B5EF4-FFF2-40B4-BE49-F238E27FC236}">
                      <a16:creationId xmlns:a16="http://schemas.microsoft.com/office/drawing/2014/main" id="{020FDB53-5202-474B-9DDE-797DCFADBB09}"/>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24" name="Arc 468">
                  <a:extLst>
                    <a:ext uri="{FF2B5EF4-FFF2-40B4-BE49-F238E27FC236}">
                      <a16:creationId xmlns:a16="http://schemas.microsoft.com/office/drawing/2014/main" id="{BDDF309C-BDB5-4290-B741-3B16192C8A64}"/>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5" name="Group 469">
                <a:extLst>
                  <a:ext uri="{FF2B5EF4-FFF2-40B4-BE49-F238E27FC236}">
                    <a16:creationId xmlns:a16="http://schemas.microsoft.com/office/drawing/2014/main" id="{CFE09376-652E-422D-89F9-E6B2D0760898}"/>
                  </a:ext>
                </a:extLst>
              </p:cNvPr>
              <p:cNvGrpSpPr>
                <a:grpSpLocks noChangeAspect="1"/>
              </p:cNvGrpSpPr>
              <p:nvPr/>
            </p:nvGrpSpPr>
            <p:grpSpPr bwMode="auto">
              <a:xfrm>
                <a:off x="8404" y="12630"/>
                <a:ext cx="351" cy="3159"/>
                <a:chOff x="2835" y="1387"/>
                <a:chExt cx="351" cy="4211"/>
              </a:xfrm>
            </p:grpSpPr>
            <p:grpSp>
              <p:nvGrpSpPr>
                <p:cNvPr id="303" name="Group 470">
                  <a:extLst>
                    <a:ext uri="{FF2B5EF4-FFF2-40B4-BE49-F238E27FC236}">
                      <a16:creationId xmlns:a16="http://schemas.microsoft.com/office/drawing/2014/main" id="{D5B6522F-B62E-48CE-BD41-4F4769274E44}"/>
                    </a:ext>
                  </a:extLst>
                </p:cNvPr>
                <p:cNvGrpSpPr>
                  <a:grpSpLocks noChangeAspect="1"/>
                </p:cNvGrpSpPr>
                <p:nvPr/>
              </p:nvGrpSpPr>
              <p:grpSpPr bwMode="auto">
                <a:xfrm>
                  <a:off x="2920" y="1387"/>
                  <a:ext cx="254" cy="4211"/>
                  <a:chOff x="2456" y="1580"/>
                  <a:chExt cx="87" cy="1442"/>
                </a:xfrm>
              </p:grpSpPr>
              <p:sp>
                <p:nvSpPr>
                  <p:cNvPr id="307" name="AutoShape 471">
                    <a:extLst>
                      <a:ext uri="{FF2B5EF4-FFF2-40B4-BE49-F238E27FC236}">
                        <a16:creationId xmlns:a16="http://schemas.microsoft.com/office/drawing/2014/main" id="{AC8A1429-696B-4659-9ADB-9A617F9C8FEF}"/>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08" name="Group 472">
                    <a:extLst>
                      <a:ext uri="{FF2B5EF4-FFF2-40B4-BE49-F238E27FC236}">
                        <a16:creationId xmlns:a16="http://schemas.microsoft.com/office/drawing/2014/main" id="{BD6A7DA2-517F-4C87-8F4B-27BEDD4CF0A6}"/>
                      </a:ext>
                    </a:extLst>
                  </p:cNvPr>
                  <p:cNvGrpSpPr>
                    <a:grpSpLocks noChangeAspect="1"/>
                  </p:cNvGrpSpPr>
                  <p:nvPr/>
                </p:nvGrpSpPr>
                <p:grpSpPr bwMode="auto">
                  <a:xfrm>
                    <a:off x="2456" y="1580"/>
                    <a:ext cx="82" cy="1442"/>
                    <a:chOff x="2456" y="1580"/>
                    <a:chExt cx="82" cy="1442"/>
                  </a:xfrm>
                </p:grpSpPr>
                <p:sp>
                  <p:nvSpPr>
                    <p:cNvPr id="309" name="Line 473">
                      <a:extLst>
                        <a:ext uri="{FF2B5EF4-FFF2-40B4-BE49-F238E27FC236}">
                          <a16:creationId xmlns:a16="http://schemas.microsoft.com/office/drawing/2014/main" id="{F8030426-347F-4D25-A39A-D8E37EBFB866}"/>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0" name="Line 474">
                      <a:extLst>
                        <a:ext uri="{FF2B5EF4-FFF2-40B4-BE49-F238E27FC236}">
                          <a16:creationId xmlns:a16="http://schemas.microsoft.com/office/drawing/2014/main" id="{FD050295-9BD1-4FB0-8ED4-00547E540B95}"/>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1" name="Arc 475">
                      <a:extLst>
                        <a:ext uri="{FF2B5EF4-FFF2-40B4-BE49-F238E27FC236}">
                          <a16:creationId xmlns:a16="http://schemas.microsoft.com/office/drawing/2014/main" id="{66266E37-175A-4FE3-9133-82CA0E9440AA}"/>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12" name="Line 476">
                      <a:extLst>
                        <a:ext uri="{FF2B5EF4-FFF2-40B4-BE49-F238E27FC236}">
                          <a16:creationId xmlns:a16="http://schemas.microsoft.com/office/drawing/2014/main" id="{6C90C9ED-95BE-49F1-8B87-A6398C391D82}"/>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3" name="Line 477">
                      <a:extLst>
                        <a:ext uri="{FF2B5EF4-FFF2-40B4-BE49-F238E27FC236}">
                          <a16:creationId xmlns:a16="http://schemas.microsoft.com/office/drawing/2014/main" id="{256F8A94-04B8-47C2-8456-90193A4E6AB3}"/>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4" name="Line 478">
                      <a:extLst>
                        <a:ext uri="{FF2B5EF4-FFF2-40B4-BE49-F238E27FC236}">
                          <a16:creationId xmlns:a16="http://schemas.microsoft.com/office/drawing/2014/main" id="{F55367B3-6F8D-4BCF-B7FC-00AA8F0E3F9D}"/>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5" name="Line 479">
                      <a:extLst>
                        <a:ext uri="{FF2B5EF4-FFF2-40B4-BE49-F238E27FC236}">
                          <a16:creationId xmlns:a16="http://schemas.microsoft.com/office/drawing/2014/main" id="{11CE422E-F479-4376-AD56-7697537AF413}"/>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6" name="Line 480">
                      <a:extLst>
                        <a:ext uri="{FF2B5EF4-FFF2-40B4-BE49-F238E27FC236}">
                          <a16:creationId xmlns:a16="http://schemas.microsoft.com/office/drawing/2014/main" id="{0038059E-B022-46EC-8411-FF65DE91AAC7}"/>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7" name="AutoShape 481">
                      <a:extLst>
                        <a:ext uri="{FF2B5EF4-FFF2-40B4-BE49-F238E27FC236}">
                          <a16:creationId xmlns:a16="http://schemas.microsoft.com/office/drawing/2014/main" id="{A6A2F942-8DBB-4358-B4D5-27659756B2B8}"/>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18" name="Line 482">
                      <a:extLst>
                        <a:ext uri="{FF2B5EF4-FFF2-40B4-BE49-F238E27FC236}">
                          <a16:creationId xmlns:a16="http://schemas.microsoft.com/office/drawing/2014/main" id="{1E86EBA2-473D-4546-9B62-01A6D010761F}"/>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9" name="Line 483">
                      <a:extLst>
                        <a:ext uri="{FF2B5EF4-FFF2-40B4-BE49-F238E27FC236}">
                          <a16:creationId xmlns:a16="http://schemas.microsoft.com/office/drawing/2014/main" id="{DE91D325-AEA9-452E-8FBF-8DFEECD801ED}"/>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20" name="Line 484">
                      <a:extLst>
                        <a:ext uri="{FF2B5EF4-FFF2-40B4-BE49-F238E27FC236}">
                          <a16:creationId xmlns:a16="http://schemas.microsoft.com/office/drawing/2014/main" id="{8722DE00-DB64-46D0-B355-2AC242A42E02}"/>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04" name="AutoShape 485">
                  <a:extLst>
                    <a:ext uri="{FF2B5EF4-FFF2-40B4-BE49-F238E27FC236}">
                      <a16:creationId xmlns:a16="http://schemas.microsoft.com/office/drawing/2014/main" id="{51C72129-B710-4E3D-9A23-06653BBB355E}"/>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05" name="AutoShape 486">
                  <a:extLst>
                    <a:ext uri="{FF2B5EF4-FFF2-40B4-BE49-F238E27FC236}">
                      <a16:creationId xmlns:a16="http://schemas.microsoft.com/office/drawing/2014/main" id="{7FFAD4BC-07EC-4FB9-A069-D3EBAF039FA8}"/>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06" name="Arc 487">
                  <a:extLst>
                    <a:ext uri="{FF2B5EF4-FFF2-40B4-BE49-F238E27FC236}">
                      <a16:creationId xmlns:a16="http://schemas.microsoft.com/office/drawing/2014/main" id="{22E2A4DD-85A4-4C98-B487-28BC5C08B8CA}"/>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6" name="Group 488">
                <a:extLst>
                  <a:ext uri="{FF2B5EF4-FFF2-40B4-BE49-F238E27FC236}">
                    <a16:creationId xmlns:a16="http://schemas.microsoft.com/office/drawing/2014/main" id="{9EA5B0A1-C717-4EC7-B6CC-DFF8F0F3D817}"/>
                  </a:ext>
                </a:extLst>
              </p:cNvPr>
              <p:cNvGrpSpPr>
                <a:grpSpLocks noChangeAspect="1"/>
              </p:cNvGrpSpPr>
              <p:nvPr/>
            </p:nvGrpSpPr>
            <p:grpSpPr bwMode="auto">
              <a:xfrm>
                <a:off x="9428" y="12641"/>
                <a:ext cx="351" cy="3159"/>
                <a:chOff x="2835" y="1387"/>
                <a:chExt cx="351" cy="4211"/>
              </a:xfrm>
            </p:grpSpPr>
            <p:grpSp>
              <p:nvGrpSpPr>
                <p:cNvPr id="285" name="Group 489">
                  <a:extLst>
                    <a:ext uri="{FF2B5EF4-FFF2-40B4-BE49-F238E27FC236}">
                      <a16:creationId xmlns:a16="http://schemas.microsoft.com/office/drawing/2014/main" id="{E6568569-44B6-4054-984D-6F26C37A4C6E}"/>
                    </a:ext>
                  </a:extLst>
                </p:cNvPr>
                <p:cNvGrpSpPr>
                  <a:grpSpLocks noChangeAspect="1"/>
                </p:cNvGrpSpPr>
                <p:nvPr/>
              </p:nvGrpSpPr>
              <p:grpSpPr bwMode="auto">
                <a:xfrm>
                  <a:off x="2920" y="1387"/>
                  <a:ext cx="254" cy="4211"/>
                  <a:chOff x="2456" y="1580"/>
                  <a:chExt cx="87" cy="1442"/>
                </a:xfrm>
              </p:grpSpPr>
              <p:sp>
                <p:nvSpPr>
                  <p:cNvPr id="289" name="AutoShape 490">
                    <a:extLst>
                      <a:ext uri="{FF2B5EF4-FFF2-40B4-BE49-F238E27FC236}">
                        <a16:creationId xmlns:a16="http://schemas.microsoft.com/office/drawing/2014/main" id="{936AFBAB-B911-4E72-9668-688271968C43}"/>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290" name="Group 491">
                    <a:extLst>
                      <a:ext uri="{FF2B5EF4-FFF2-40B4-BE49-F238E27FC236}">
                        <a16:creationId xmlns:a16="http://schemas.microsoft.com/office/drawing/2014/main" id="{557873BF-A9CE-4CB8-A0CC-1F2B07A8E92C}"/>
                      </a:ext>
                    </a:extLst>
                  </p:cNvPr>
                  <p:cNvGrpSpPr>
                    <a:grpSpLocks noChangeAspect="1"/>
                  </p:cNvGrpSpPr>
                  <p:nvPr/>
                </p:nvGrpSpPr>
                <p:grpSpPr bwMode="auto">
                  <a:xfrm>
                    <a:off x="2456" y="1580"/>
                    <a:ext cx="82" cy="1442"/>
                    <a:chOff x="2456" y="1580"/>
                    <a:chExt cx="82" cy="1442"/>
                  </a:xfrm>
                </p:grpSpPr>
                <p:sp>
                  <p:nvSpPr>
                    <p:cNvPr id="291" name="Line 492">
                      <a:extLst>
                        <a:ext uri="{FF2B5EF4-FFF2-40B4-BE49-F238E27FC236}">
                          <a16:creationId xmlns:a16="http://schemas.microsoft.com/office/drawing/2014/main" id="{287A6425-CE86-4A76-93F7-5E944CF4E2B6}"/>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2" name="Line 493">
                      <a:extLst>
                        <a:ext uri="{FF2B5EF4-FFF2-40B4-BE49-F238E27FC236}">
                          <a16:creationId xmlns:a16="http://schemas.microsoft.com/office/drawing/2014/main" id="{80D74C62-0D12-4447-B0A2-16430EBBA42D}"/>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3" name="Arc 494">
                      <a:extLst>
                        <a:ext uri="{FF2B5EF4-FFF2-40B4-BE49-F238E27FC236}">
                          <a16:creationId xmlns:a16="http://schemas.microsoft.com/office/drawing/2014/main" id="{2206A5FA-093E-433A-807F-98EBA4194AC5}"/>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94" name="Line 495">
                      <a:extLst>
                        <a:ext uri="{FF2B5EF4-FFF2-40B4-BE49-F238E27FC236}">
                          <a16:creationId xmlns:a16="http://schemas.microsoft.com/office/drawing/2014/main" id="{2A2EE7A6-4FAD-4FE2-80D5-8D24303708CF}"/>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5" name="Line 496">
                      <a:extLst>
                        <a:ext uri="{FF2B5EF4-FFF2-40B4-BE49-F238E27FC236}">
                          <a16:creationId xmlns:a16="http://schemas.microsoft.com/office/drawing/2014/main" id="{824A816D-BCEF-4ED2-A72E-94AFF3EDFAC0}"/>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6" name="Line 497">
                      <a:extLst>
                        <a:ext uri="{FF2B5EF4-FFF2-40B4-BE49-F238E27FC236}">
                          <a16:creationId xmlns:a16="http://schemas.microsoft.com/office/drawing/2014/main" id="{381506E2-554C-476D-8826-4F8F3E261E95}"/>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7" name="Line 498">
                      <a:extLst>
                        <a:ext uri="{FF2B5EF4-FFF2-40B4-BE49-F238E27FC236}">
                          <a16:creationId xmlns:a16="http://schemas.microsoft.com/office/drawing/2014/main" id="{D0DE5115-4C42-42D6-8C4E-123636A9BCE7}"/>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8" name="Line 499">
                      <a:extLst>
                        <a:ext uri="{FF2B5EF4-FFF2-40B4-BE49-F238E27FC236}">
                          <a16:creationId xmlns:a16="http://schemas.microsoft.com/office/drawing/2014/main" id="{BA76F7FF-1B4B-458B-920E-04247C08FDF1}"/>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9" name="AutoShape 500">
                      <a:extLst>
                        <a:ext uri="{FF2B5EF4-FFF2-40B4-BE49-F238E27FC236}">
                          <a16:creationId xmlns:a16="http://schemas.microsoft.com/office/drawing/2014/main" id="{FA2EB891-269B-4160-9457-E37E4924A54E}"/>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00" name="Line 501">
                      <a:extLst>
                        <a:ext uri="{FF2B5EF4-FFF2-40B4-BE49-F238E27FC236}">
                          <a16:creationId xmlns:a16="http://schemas.microsoft.com/office/drawing/2014/main" id="{F667A8E4-8338-404D-8831-46B547D0F078}"/>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01" name="Line 502">
                      <a:extLst>
                        <a:ext uri="{FF2B5EF4-FFF2-40B4-BE49-F238E27FC236}">
                          <a16:creationId xmlns:a16="http://schemas.microsoft.com/office/drawing/2014/main" id="{442E91ED-8005-4CB2-BA65-BBB67D755B84}"/>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02" name="Line 503">
                      <a:extLst>
                        <a:ext uri="{FF2B5EF4-FFF2-40B4-BE49-F238E27FC236}">
                          <a16:creationId xmlns:a16="http://schemas.microsoft.com/office/drawing/2014/main" id="{6A65BD3D-6C10-4002-9ABA-19BF165D85F5}"/>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286" name="AutoShape 504">
                  <a:extLst>
                    <a:ext uri="{FF2B5EF4-FFF2-40B4-BE49-F238E27FC236}">
                      <a16:creationId xmlns:a16="http://schemas.microsoft.com/office/drawing/2014/main" id="{24C356B6-3BAF-4CB5-8D57-0D61E64ED082}"/>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87" name="AutoShape 505">
                  <a:extLst>
                    <a:ext uri="{FF2B5EF4-FFF2-40B4-BE49-F238E27FC236}">
                      <a16:creationId xmlns:a16="http://schemas.microsoft.com/office/drawing/2014/main" id="{E1755E71-4BA0-4CBA-AAFF-31A0664A6248}"/>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88" name="Arc 506">
                  <a:extLst>
                    <a:ext uri="{FF2B5EF4-FFF2-40B4-BE49-F238E27FC236}">
                      <a16:creationId xmlns:a16="http://schemas.microsoft.com/office/drawing/2014/main" id="{8555B58E-9D67-4845-BD6F-559FA03D2818}"/>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7" name="Group 507">
                <a:extLst>
                  <a:ext uri="{FF2B5EF4-FFF2-40B4-BE49-F238E27FC236}">
                    <a16:creationId xmlns:a16="http://schemas.microsoft.com/office/drawing/2014/main" id="{B38CDD7F-20D0-43F5-AB3B-E3EFC4BD7FAF}"/>
                  </a:ext>
                </a:extLst>
              </p:cNvPr>
              <p:cNvGrpSpPr>
                <a:grpSpLocks noChangeAspect="1"/>
              </p:cNvGrpSpPr>
              <p:nvPr/>
            </p:nvGrpSpPr>
            <p:grpSpPr bwMode="auto">
              <a:xfrm>
                <a:off x="10440" y="12630"/>
                <a:ext cx="351" cy="3159"/>
                <a:chOff x="2835" y="1387"/>
                <a:chExt cx="351" cy="4211"/>
              </a:xfrm>
            </p:grpSpPr>
            <p:grpSp>
              <p:nvGrpSpPr>
                <p:cNvPr id="267" name="Group 508">
                  <a:extLst>
                    <a:ext uri="{FF2B5EF4-FFF2-40B4-BE49-F238E27FC236}">
                      <a16:creationId xmlns:a16="http://schemas.microsoft.com/office/drawing/2014/main" id="{F52B720A-50AF-4D10-9121-2D2F83B6D026}"/>
                    </a:ext>
                  </a:extLst>
                </p:cNvPr>
                <p:cNvGrpSpPr>
                  <a:grpSpLocks noChangeAspect="1"/>
                </p:cNvGrpSpPr>
                <p:nvPr/>
              </p:nvGrpSpPr>
              <p:grpSpPr bwMode="auto">
                <a:xfrm>
                  <a:off x="2920" y="1387"/>
                  <a:ext cx="254" cy="4211"/>
                  <a:chOff x="2456" y="1580"/>
                  <a:chExt cx="87" cy="1442"/>
                </a:xfrm>
              </p:grpSpPr>
              <p:sp>
                <p:nvSpPr>
                  <p:cNvPr id="271" name="AutoShape 509">
                    <a:extLst>
                      <a:ext uri="{FF2B5EF4-FFF2-40B4-BE49-F238E27FC236}">
                        <a16:creationId xmlns:a16="http://schemas.microsoft.com/office/drawing/2014/main" id="{24CCF1D8-97D9-4196-8CB3-B452F5424F61}"/>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272" name="Group 510">
                    <a:extLst>
                      <a:ext uri="{FF2B5EF4-FFF2-40B4-BE49-F238E27FC236}">
                        <a16:creationId xmlns:a16="http://schemas.microsoft.com/office/drawing/2014/main" id="{05D1CA8B-9973-453F-A314-43AE13F32A23}"/>
                      </a:ext>
                    </a:extLst>
                  </p:cNvPr>
                  <p:cNvGrpSpPr>
                    <a:grpSpLocks noChangeAspect="1"/>
                  </p:cNvGrpSpPr>
                  <p:nvPr/>
                </p:nvGrpSpPr>
                <p:grpSpPr bwMode="auto">
                  <a:xfrm>
                    <a:off x="2456" y="1580"/>
                    <a:ext cx="82" cy="1442"/>
                    <a:chOff x="2456" y="1580"/>
                    <a:chExt cx="82" cy="1442"/>
                  </a:xfrm>
                </p:grpSpPr>
                <p:sp>
                  <p:nvSpPr>
                    <p:cNvPr id="273" name="Line 511">
                      <a:extLst>
                        <a:ext uri="{FF2B5EF4-FFF2-40B4-BE49-F238E27FC236}">
                          <a16:creationId xmlns:a16="http://schemas.microsoft.com/office/drawing/2014/main" id="{69EC5B4C-22F7-4EC9-A58C-D84CB535D040}"/>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4" name="Line 512">
                      <a:extLst>
                        <a:ext uri="{FF2B5EF4-FFF2-40B4-BE49-F238E27FC236}">
                          <a16:creationId xmlns:a16="http://schemas.microsoft.com/office/drawing/2014/main" id="{FBDF4B4A-7ED0-4FF6-ABAF-AB74B1E187FB}"/>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5" name="Arc 513">
                      <a:extLst>
                        <a:ext uri="{FF2B5EF4-FFF2-40B4-BE49-F238E27FC236}">
                          <a16:creationId xmlns:a16="http://schemas.microsoft.com/office/drawing/2014/main" id="{9E496B6C-9071-4AB2-8844-E7DE43E06138}"/>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76" name="Line 514">
                      <a:extLst>
                        <a:ext uri="{FF2B5EF4-FFF2-40B4-BE49-F238E27FC236}">
                          <a16:creationId xmlns:a16="http://schemas.microsoft.com/office/drawing/2014/main" id="{9BAFCDE2-4561-451F-922A-E3480DE5C3FB}"/>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7" name="Line 515">
                      <a:extLst>
                        <a:ext uri="{FF2B5EF4-FFF2-40B4-BE49-F238E27FC236}">
                          <a16:creationId xmlns:a16="http://schemas.microsoft.com/office/drawing/2014/main" id="{703FA9C5-ADCB-4630-9EAE-8B09FC185ADF}"/>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8" name="Line 516">
                      <a:extLst>
                        <a:ext uri="{FF2B5EF4-FFF2-40B4-BE49-F238E27FC236}">
                          <a16:creationId xmlns:a16="http://schemas.microsoft.com/office/drawing/2014/main" id="{92D43066-B5CB-47CA-ACDC-D61880142EB8}"/>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9" name="Line 517">
                      <a:extLst>
                        <a:ext uri="{FF2B5EF4-FFF2-40B4-BE49-F238E27FC236}">
                          <a16:creationId xmlns:a16="http://schemas.microsoft.com/office/drawing/2014/main" id="{8ADF2829-9FC5-45E1-A578-F2582F222F44}"/>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0" name="Line 518">
                      <a:extLst>
                        <a:ext uri="{FF2B5EF4-FFF2-40B4-BE49-F238E27FC236}">
                          <a16:creationId xmlns:a16="http://schemas.microsoft.com/office/drawing/2014/main" id="{122BF025-B67B-4ABC-B463-B0C2F4D66709}"/>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1" name="AutoShape 519">
                      <a:extLst>
                        <a:ext uri="{FF2B5EF4-FFF2-40B4-BE49-F238E27FC236}">
                          <a16:creationId xmlns:a16="http://schemas.microsoft.com/office/drawing/2014/main" id="{0F10211F-53A3-4AC3-8ACA-48654719D09F}"/>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82" name="Line 520">
                      <a:extLst>
                        <a:ext uri="{FF2B5EF4-FFF2-40B4-BE49-F238E27FC236}">
                          <a16:creationId xmlns:a16="http://schemas.microsoft.com/office/drawing/2014/main" id="{9669D934-E778-4FAC-9394-7140EC91C3B1}"/>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3" name="Line 521">
                      <a:extLst>
                        <a:ext uri="{FF2B5EF4-FFF2-40B4-BE49-F238E27FC236}">
                          <a16:creationId xmlns:a16="http://schemas.microsoft.com/office/drawing/2014/main" id="{0F0DA42C-7B7C-4881-B41D-84CAB7FAA3B7}"/>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4" name="Line 522">
                      <a:extLst>
                        <a:ext uri="{FF2B5EF4-FFF2-40B4-BE49-F238E27FC236}">
                          <a16:creationId xmlns:a16="http://schemas.microsoft.com/office/drawing/2014/main" id="{FAD099FC-3713-4977-A948-CC0633E82297}"/>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268" name="AutoShape 523">
                  <a:extLst>
                    <a:ext uri="{FF2B5EF4-FFF2-40B4-BE49-F238E27FC236}">
                      <a16:creationId xmlns:a16="http://schemas.microsoft.com/office/drawing/2014/main" id="{452EA133-A7C8-4C18-BC13-6D088B1C5EC6}"/>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69" name="AutoShape 524">
                  <a:extLst>
                    <a:ext uri="{FF2B5EF4-FFF2-40B4-BE49-F238E27FC236}">
                      <a16:creationId xmlns:a16="http://schemas.microsoft.com/office/drawing/2014/main" id="{B85C3DF0-797B-4437-932E-8C139F5BEF40}"/>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70" name="Arc 525">
                  <a:extLst>
                    <a:ext uri="{FF2B5EF4-FFF2-40B4-BE49-F238E27FC236}">
                      <a16:creationId xmlns:a16="http://schemas.microsoft.com/office/drawing/2014/main" id="{991D4577-ECBF-4F02-A666-3DAA1C991718}"/>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8" name="Group 526">
                <a:extLst>
                  <a:ext uri="{FF2B5EF4-FFF2-40B4-BE49-F238E27FC236}">
                    <a16:creationId xmlns:a16="http://schemas.microsoft.com/office/drawing/2014/main" id="{E85C40F9-701E-4898-A44C-ED3B4E4F202D}"/>
                  </a:ext>
                </a:extLst>
              </p:cNvPr>
              <p:cNvGrpSpPr>
                <a:grpSpLocks noChangeAspect="1"/>
              </p:cNvGrpSpPr>
              <p:nvPr/>
            </p:nvGrpSpPr>
            <p:grpSpPr bwMode="auto">
              <a:xfrm>
                <a:off x="11443" y="12652"/>
                <a:ext cx="351" cy="3159"/>
                <a:chOff x="2835" y="1387"/>
                <a:chExt cx="351" cy="4211"/>
              </a:xfrm>
            </p:grpSpPr>
            <p:grpSp>
              <p:nvGrpSpPr>
                <p:cNvPr id="249" name="Group 527">
                  <a:extLst>
                    <a:ext uri="{FF2B5EF4-FFF2-40B4-BE49-F238E27FC236}">
                      <a16:creationId xmlns:a16="http://schemas.microsoft.com/office/drawing/2014/main" id="{2205C022-8884-44AE-A475-E560C6317F19}"/>
                    </a:ext>
                  </a:extLst>
                </p:cNvPr>
                <p:cNvGrpSpPr>
                  <a:grpSpLocks noChangeAspect="1"/>
                </p:cNvGrpSpPr>
                <p:nvPr/>
              </p:nvGrpSpPr>
              <p:grpSpPr bwMode="auto">
                <a:xfrm>
                  <a:off x="2920" y="1387"/>
                  <a:ext cx="254" cy="4211"/>
                  <a:chOff x="2456" y="1580"/>
                  <a:chExt cx="87" cy="1442"/>
                </a:xfrm>
              </p:grpSpPr>
              <p:sp>
                <p:nvSpPr>
                  <p:cNvPr id="253" name="AutoShape 528">
                    <a:extLst>
                      <a:ext uri="{FF2B5EF4-FFF2-40B4-BE49-F238E27FC236}">
                        <a16:creationId xmlns:a16="http://schemas.microsoft.com/office/drawing/2014/main" id="{CFA36FF3-44D4-4A24-84EC-AB259EAC4634}"/>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254" name="Group 529">
                    <a:extLst>
                      <a:ext uri="{FF2B5EF4-FFF2-40B4-BE49-F238E27FC236}">
                        <a16:creationId xmlns:a16="http://schemas.microsoft.com/office/drawing/2014/main" id="{C2402B62-5A45-41CA-87C1-C5846C9EF1FA}"/>
                      </a:ext>
                    </a:extLst>
                  </p:cNvPr>
                  <p:cNvGrpSpPr>
                    <a:grpSpLocks noChangeAspect="1"/>
                  </p:cNvGrpSpPr>
                  <p:nvPr/>
                </p:nvGrpSpPr>
                <p:grpSpPr bwMode="auto">
                  <a:xfrm>
                    <a:off x="2456" y="1580"/>
                    <a:ext cx="82" cy="1442"/>
                    <a:chOff x="2456" y="1580"/>
                    <a:chExt cx="82" cy="1442"/>
                  </a:xfrm>
                </p:grpSpPr>
                <p:sp>
                  <p:nvSpPr>
                    <p:cNvPr id="255" name="Line 530">
                      <a:extLst>
                        <a:ext uri="{FF2B5EF4-FFF2-40B4-BE49-F238E27FC236}">
                          <a16:creationId xmlns:a16="http://schemas.microsoft.com/office/drawing/2014/main" id="{3A5FD88F-E7A1-4DF9-9DC2-5CCF9048D6F5}"/>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6" name="Line 531">
                      <a:extLst>
                        <a:ext uri="{FF2B5EF4-FFF2-40B4-BE49-F238E27FC236}">
                          <a16:creationId xmlns:a16="http://schemas.microsoft.com/office/drawing/2014/main" id="{85814716-3AD5-4F1C-8673-80E17E02398C}"/>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7" name="Arc 532">
                      <a:extLst>
                        <a:ext uri="{FF2B5EF4-FFF2-40B4-BE49-F238E27FC236}">
                          <a16:creationId xmlns:a16="http://schemas.microsoft.com/office/drawing/2014/main" id="{6B8E7444-9C29-4E26-9601-043720F5F03F}"/>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58" name="Line 533">
                      <a:extLst>
                        <a:ext uri="{FF2B5EF4-FFF2-40B4-BE49-F238E27FC236}">
                          <a16:creationId xmlns:a16="http://schemas.microsoft.com/office/drawing/2014/main" id="{0BA719E0-D67A-4260-AD03-405E5608A615}"/>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9" name="Line 534">
                      <a:extLst>
                        <a:ext uri="{FF2B5EF4-FFF2-40B4-BE49-F238E27FC236}">
                          <a16:creationId xmlns:a16="http://schemas.microsoft.com/office/drawing/2014/main" id="{06A4E4C9-BC4E-4E0C-B201-44564DB63381}"/>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0" name="Line 535">
                      <a:extLst>
                        <a:ext uri="{FF2B5EF4-FFF2-40B4-BE49-F238E27FC236}">
                          <a16:creationId xmlns:a16="http://schemas.microsoft.com/office/drawing/2014/main" id="{B95B1762-8BD4-4623-984A-CA67F0A9E761}"/>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1" name="Line 536">
                      <a:extLst>
                        <a:ext uri="{FF2B5EF4-FFF2-40B4-BE49-F238E27FC236}">
                          <a16:creationId xmlns:a16="http://schemas.microsoft.com/office/drawing/2014/main" id="{4203B674-E0FF-419A-8D9D-09719937491B}"/>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2" name="Line 537">
                      <a:extLst>
                        <a:ext uri="{FF2B5EF4-FFF2-40B4-BE49-F238E27FC236}">
                          <a16:creationId xmlns:a16="http://schemas.microsoft.com/office/drawing/2014/main" id="{2715BF4C-3DC8-4E8E-9081-DF3A1571D34E}"/>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3" name="AutoShape 538">
                      <a:extLst>
                        <a:ext uri="{FF2B5EF4-FFF2-40B4-BE49-F238E27FC236}">
                          <a16:creationId xmlns:a16="http://schemas.microsoft.com/office/drawing/2014/main" id="{3A38230D-0174-4CC6-A04E-532A3297D69B}"/>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64" name="Line 539">
                      <a:extLst>
                        <a:ext uri="{FF2B5EF4-FFF2-40B4-BE49-F238E27FC236}">
                          <a16:creationId xmlns:a16="http://schemas.microsoft.com/office/drawing/2014/main" id="{921972DB-015D-4820-8059-97AAE99E04ED}"/>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5" name="Line 540">
                      <a:extLst>
                        <a:ext uri="{FF2B5EF4-FFF2-40B4-BE49-F238E27FC236}">
                          <a16:creationId xmlns:a16="http://schemas.microsoft.com/office/drawing/2014/main" id="{66BD60BA-DC35-409F-BD21-EFA77A306440}"/>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 name="Line 541">
                      <a:extLst>
                        <a:ext uri="{FF2B5EF4-FFF2-40B4-BE49-F238E27FC236}">
                          <a16:creationId xmlns:a16="http://schemas.microsoft.com/office/drawing/2014/main" id="{A8A1D538-9EDA-4465-AEA6-7B7FF6CE5AC5}"/>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250" name="AutoShape 542">
                  <a:extLst>
                    <a:ext uri="{FF2B5EF4-FFF2-40B4-BE49-F238E27FC236}">
                      <a16:creationId xmlns:a16="http://schemas.microsoft.com/office/drawing/2014/main" id="{6FB730EF-79BF-427E-B9DD-A340ADF8F50B}"/>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51" name="AutoShape 543">
                  <a:extLst>
                    <a:ext uri="{FF2B5EF4-FFF2-40B4-BE49-F238E27FC236}">
                      <a16:creationId xmlns:a16="http://schemas.microsoft.com/office/drawing/2014/main" id="{65ABC215-13E3-4009-924E-741C07E3ED8C}"/>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52" name="Arc 544">
                  <a:extLst>
                    <a:ext uri="{FF2B5EF4-FFF2-40B4-BE49-F238E27FC236}">
                      <a16:creationId xmlns:a16="http://schemas.microsoft.com/office/drawing/2014/main" id="{A5B3C5CE-A496-45E3-9116-3E1F932380FF}"/>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grpSp>
          <p:nvGrpSpPr>
            <p:cNvPr id="102" name="Group 545">
              <a:extLst>
                <a:ext uri="{FF2B5EF4-FFF2-40B4-BE49-F238E27FC236}">
                  <a16:creationId xmlns:a16="http://schemas.microsoft.com/office/drawing/2014/main" id="{7F5EA6B7-43A8-4244-9B7B-13C1435165B1}"/>
                </a:ext>
              </a:extLst>
            </p:cNvPr>
            <p:cNvGrpSpPr>
              <a:grpSpLocks noChangeAspect="1"/>
            </p:cNvGrpSpPr>
            <p:nvPr/>
          </p:nvGrpSpPr>
          <p:grpSpPr bwMode="auto">
            <a:xfrm>
              <a:off x="923" y="2982"/>
              <a:ext cx="523" cy="191"/>
              <a:chOff x="3952" y="10713"/>
              <a:chExt cx="2205" cy="808"/>
            </a:xfrm>
          </p:grpSpPr>
          <p:sp>
            <p:nvSpPr>
              <p:cNvPr id="212" name="Rectangle 546">
                <a:extLst>
                  <a:ext uri="{FF2B5EF4-FFF2-40B4-BE49-F238E27FC236}">
                    <a16:creationId xmlns:a16="http://schemas.microsoft.com/office/drawing/2014/main" id="{70E5AF84-1A4C-471C-9B2E-558E17CB257B}"/>
                  </a:ext>
                </a:extLst>
              </p:cNvPr>
              <p:cNvSpPr>
                <a:spLocks noChangeAspect="1" noChangeArrowheads="1"/>
              </p:cNvSpPr>
              <p:nvPr/>
            </p:nvSpPr>
            <p:spPr bwMode="auto">
              <a:xfrm>
                <a:off x="3952" y="11011"/>
                <a:ext cx="2205" cy="334"/>
              </a:xfrm>
              <a:prstGeom prst="rect">
                <a:avLst/>
              </a:prstGeom>
              <a:solidFill>
                <a:srgbClr val="FFFFFF"/>
              </a:solidFill>
              <a:ln w="31750">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13" name="Text Box 547">
                <a:extLst>
                  <a:ext uri="{FF2B5EF4-FFF2-40B4-BE49-F238E27FC236}">
                    <a16:creationId xmlns:a16="http://schemas.microsoft.com/office/drawing/2014/main" id="{429DA62F-E10A-4DB7-BD7F-992C9D752B59}"/>
                  </a:ext>
                </a:extLst>
              </p:cNvPr>
              <p:cNvSpPr txBox="1">
                <a:spLocks noChangeAspect="1" noChangeArrowheads="1"/>
              </p:cNvSpPr>
              <p:nvPr/>
            </p:nvSpPr>
            <p:spPr bwMode="auto">
              <a:xfrm>
                <a:off x="3952" y="10986"/>
                <a:ext cx="220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r>
                  <a:rPr lang="fr-FR" altLang="fr-FR" sz="600" dirty="0">
                    <a:latin typeface="+mj-lt"/>
                  </a:rPr>
                  <a:t>Collecteur de retour</a:t>
                </a:r>
                <a:endParaRPr lang="fr-FR" altLang="fr-FR" sz="1100" dirty="0">
                  <a:latin typeface="+mj-lt"/>
                </a:endParaRPr>
              </a:p>
            </p:txBody>
          </p:sp>
          <p:grpSp>
            <p:nvGrpSpPr>
              <p:cNvPr id="214" name="Group 548">
                <a:extLst>
                  <a:ext uri="{FF2B5EF4-FFF2-40B4-BE49-F238E27FC236}">
                    <a16:creationId xmlns:a16="http://schemas.microsoft.com/office/drawing/2014/main" id="{D4403150-42DF-4272-8F6A-6FC4845352AE}"/>
                  </a:ext>
                </a:extLst>
              </p:cNvPr>
              <p:cNvGrpSpPr>
                <a:grpSpLocks noChangeAspect="1"/>
              </p:cNvGrpSpPr>
              <p:nvPr/>
            </p:nvGrpSpPr>
            <p:grpSpPr bwMode="auto">
              <a:xfrm rot="5400000">
                <a:off x="4885" y="10766"/>
                <a:ext cx="256" cy="149"/>
                <a:chOff x="11528" y="8357"/>
                <a:chExt cx="192" cy="137"/>
              </a:xfrm>
            </p:grpSpPr>
            <p:sp>
              <p:nvSpPr>
                <p:cNvPr id="239" name="Dessin 21">
                  <a:extLst>
                    <a:ext uri="{FF2B5EF4-FFF2-40B4-BE49-F238E27FC236}">
                      <a16:creationId xmlns:a16="http://schemas.microsoft.com/office/drawing/2014/main" id="{2595ED08-0877-4BE2-AD44-49217B6D6880}"/>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40" name="Dessin 20">
                  <a:extLst>
                    <a:ext uri="{FF2B5EF4-FFF2-40B4-BE49-F238E27FC236}">
                      <a16:creationId xmlns:a16="http://schemas.microsoft.com/office/drawing/2014/main" id="{655E74F5-8F6F-4767-8DBF-EC9B07C69FE9}"/>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15" name="Group 551">
                <a:extLst>
                  <a:ext uri="{FF2B5EF4-FFF2-40B4-BE49-F238E27FC236}">
                    <a16:creationId xmlns:a16="http://schemas.microsoft.com/office/drawing/2014/main" id="{E81B0FAA-CAB1-43C9-BFE0-75B4716F0B98}"/>
                  </a:ext>
                </a:extLst>
              </p:cNvPr>
              <p:cNvGrpSpPr>
                <a:grpSpLocks noChangeAspect="1"/>
              </p:cNvGrpSpPr>
              <p:nvPr/>
            </p:nvGrpSpPr>
            <p:grpSpPr bwMode="auto">
              <a:xfrm rot="-5400000">
                <a:off x="4336" y="11354"/>
                <a:ext cx="209" cy="121"/>
                <a:chOff x="11528" y="8357"/>
                <a:chExt cx="192" cy="137"/>
              </a:xfrm>
            </p:grpSpPr>
            <p:sp>
              <p:nvSpPr>
                <p:cNvPr id="237" name="Dessin 21">
                  <a:extLst>
                    <a:ext uri="{FF2B5EF4-FFF2-40B4-BE49-F238E27FC236}">
                      <a16:creationId xmlns:a16="http://schemas.microsoft.com/office/drawing/2014/main" id="{C723E1D9-2348-471A-B7CC-BDA52C8E0C7D}"/>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38" name="Dessin 20">
                  <a:extLst>
                    <a:ext uri="{FF2B5EF4-FFF2-40B4-BE49-F238E27FC236}">
                      <a16:creationId xmlns:a16="http://schemas.microsoft.com/office/drawing/2014/main" id="{D85ABDB2-D13F-4718-AA70-4EA7978BC06B}"/>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16" name="Group 554">
                <a:extLst>
                  <a:ext uri="{FF2B5EF4-FFF2-40B4-BE49-F238E27FC236}">
                    <a16:creationId xmlns:a16="http://schemas.microsoft.com/office/drawing/2014/main" id="{F879A24A-31A5-4A93-B4B7-C589DDDEFC57}"/>
                  </a:ext>
                </a:extLst>
              </p:cNvPr>
              <p:cNvGrpSpPr>
                <a:grpSpLocks noChangeAspect="1"/>
              </p:cNvGrpSpPr>
              <p:nvPr/>
            </p:nvGrpSpPr>
            <p:grpSpPr bwMode="auto">
              <a:xfrm rot="-5400000">
                <a:off x="4581" y="11356"/>
                <a:ext cx="209" cy="121"/>
                <a:chOff x="11528" y="8357"/>
                <a:chExt cx="192" cy="137"/>
              </a:xfrm>
            </p:grpSpPr>
            <p:sp>
              <p:nvSpPr>
                <p:cNvPr id="235" name="Dessin 21">
                  <a:extLst>
                    <a:ext uri="{FF2B5EF4-FFF2-40B4-BE49-F238E27FC236}">
                      <a16:creationId xmlns:a16="http://schemas.microsoft.com/office/drawing/2014/main" id="{ABDE3556-130C-47DA-87BB-28AA09570955}"/>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36" name="Dessin 20">
                  <a:extLst>
                    <a:ext uri="{FF2B5EF4-FFF2-40B4-BE49-F238E27FC236}">
                      <a16:creationId xmlns:a16="http://schemas.microsoft.com/office/drawing/2014/main" id="{F3B032E7-3AA3-43DD-BA21-1EDD9B088E2D}"/>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17" name="Group 557">
                <a:extLst>
                  <a:ext uri="{FF2B5EF4-FFF2-40B4-BE49-F238E27FC236}">
                    <a16:creationId xmlns:a16="http://schemas.microsoft.com/office/drawing/2014/main" id="{6FD0C5E3-7F29-4E34-869C-2B0EFC035681}"/>
                  </a:ext>
                </a:extLst>
              </p:cNvPr>
              <p:cNvGrpSpPr>
                <a:grpSpLocks noChangeAspect="1"/>
              </p:cNvGrpSpPr>
              <p:nvPr/>
            </p:nvGrpSpPr>
            <p:grpSpPr bwMode="auto">
              <a:xfrm rot="-5400000">
                <a:off x="4835" y="11354"/>
                <a:ext cx="209" cy="121"/>
                <a:chOff x="11528" y="8357"/>
                <a:chExt cx="192" cy="137"/>
              </a:xfrm>
            </p:grpSpPr>
            <p:sp>
              <p:nvSpPr>
                <p:cNvPr id="233" name="Dessin 21">
                  <a:extLst>
                    <a:ext uri="{FF2B5EF4-FFF2-40B4-BE49-F238E27FC236}">
                      <a16:creationId xmlns:a16="http://schemas.microsoft.com/office/drawing/2014/main" id="{9C222A93-EC85-44D4-A902-CC8006B85BCF}"/>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34" name="Dessin 20">
                  <a:extLst>
                    <a:ext uri="{FF2B5EF4-FFF2-40B4-BE49-F238E27FC236}">
                      <a16:creationId xmlns:a16="http://schemas.microsoft.com/office/drawing/2014/main" id="{F28B561B-EDB0-4AEA-9D71-E214E3CAC2D3}"/>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18" name="Group 560">
                <a:extLst>
                  <a:ext uri="{FF2B5EF4-FFF2-40B4-BE49-F238E27FC236}">
                    <a16:creationId xmlns:a16="http://schemas.microsoft.com/office/drawing/2014/main" id="{213E8F4E-A71A-476E-B9F2-71A40F8CA1A5}"/>
                  </a:ext>
                </a:extLst>
              </p:cNvPr>
              <p:cNvGrpSpPr>
                <a:grpSpLocks noChangeAspect="1"/>
              </p:cNvGrpSpPr>
              <p:nvPr/>
            </p:nvGrpSpPr>
            <p:grpSpPr bwMode="auto">
              <a:xfrm rot="-5400000">
                <a:off x="5080" y="11356"/>
                <a:ext cx="209" cy="121"/>
                <a:chOff x="11528" y="8357"/>
                <a:chExt cx="192" cy="137"/>
              </a:xfrm>
            </p:grpSpPr>
            <p:sp>
              <p:nvSpPr>
                <p:cNvPr id="231" name="Dessin 21">
                  <a:extLst>
                    <a:ext uri="{FF2B5EF4-FFF2-40B4-BE49-F238E27FC236}">
                      <a16:creationId xmlns:a16="http://schemas.microsoft.com/office/drawing/2014/main" id="{764946E1-34E5-4BB4-8C00-3A8EFA8EE35E}"/>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32" name="Dessin 20">
                  <a:extLst>
                    <a:ext uri="{FF2B5EF4-FFF2-40B4-BE49-F238E27FC236}">
                      <a16:creationId xmlns:a16="http://schemas.microsoft.com/office/drawing/2014/main" id="{5772B570-3326-4FDE-8BB9-B435F2387C8A}"/>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19" name="Group 563">
                <a:extLst>
                  <a:ext uri="{FF2B5EF4-FFF2-40B4-BE49-F238E27FC236}">
                    <a16:creationId xmlns:a16="http://schemas.microsoft.com/office/drawing/2014/main" id="{58D1A0A4-44CE-4B31-BE96-B1C16C4603CF}"/>
                  </a:ext>
                </a:extLst>
              </p:cNvPr>
              <p:cNvGrpSpPr>
                <a:grpSpLocks noChangeAspect="1"/>
              </p:cNvGrpSpPr>
              <p:nvPr/>
            </p:nvGrpSpPr>
            <p:grpSpPr bwMode="auto">
              <a:xfrm rot="-5400000">
                <a:off x="5321" y="11354"/>
                <a:ext cx="209" cy="121"/>
                <a:chOff x="11528" y="8357"/>
                <a:chExt cx="192" cy="137"/>
              </a:xfrm>
            </p:grpSpPr>
            <p:sp>
              <p:nvSpPr>
                <p:cNvPr id="229" name="Dessin 21">
                  <a:extLst>
                    <a:ext uri="{FF2B5EF4-FFF2-40B4-BE49-F238E27FC236}">
                      <a16:creationId xmlns:a16="http://schemas.microsoft.com/office/drawing/2014/main" id="{709C44F3-7952-4FE5-AEEC-7EB91280F52F}"/>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30" name="Dessin 20">
                  <a:extLst>
                    <a:ext uri="{FF2B5EF4-FFF2-40B4-BE49-F238E27FC236}">
                      <a16:creationId xmlns:a16="http://schemas.microsoft.com/office/drawing/2014/main" id="{CCC3903B-30E8-46E6-AD01-5534C858EAB1}"/>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20" name="Group 566">
                <a:extLst>
                  <a:ext uri="{FF2B5EF4-FFF2-40B4-BE49-F238E27FC236}">
                    <a16:creationId xmlns:a16="http://schemas.microsoft.com/office/drawing/2014/main" id="{61EA4439-330B-47A4-9365-03F8BAF51A01}"/>
                  </a:ext>
                </a:extLst>
              </p:cNvPr>
              <p:cNvGrpSpPr>
                <a:grpSpLocks noChangeAspect="1"/>
              </p:cNvGrpSpPr>
              <p:nvPr/>
            </p:nvGrpSpPr>
            <p:grpSpPr bwMode="auto">
              <a:xfrm rot="-5400000">
                <a:off x="5566" y="11356"/>
                <a:ext cx="209" cy="121"/>
                <a:chOff x="11528" y="8357"/>
                <a:chExt cx="192" cy="137"/>
              </a:xfrm>
            </p:grpSpPr>
            <p:sp>
              <p:nvSpPr>
                <p:cNvPr id="227" name="Dessin 21">
                  <a:extLst>
                    <a:ext uri="{FF2B5EF4-FFF2-40B4-BE49-F238E27FC236}">
                      <a16:creationId xmlns:a16="http://schemas.microsoft.com/office/drawing/2014/main" id="{F970FF70-A275-4A32-891C-F9B10522A228}"/>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28" name="Dessin 20">
                  <a:extLst>
                    <a:ext uri="{FF2B5EF4-FFF2-40B4-BE49-F238E27FC236}">
                      <a16:creationId xmlns:a16="http://schemas.microsoft.com/office/drawing/2014/main" id="{48EF8036-1765-458A-857A-551D9E99AED5}"/>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21" name="Group 569">
                <a:extLst>
                  <a:ext uri="{FF2B5EF4-FFF2-40B4-BE49-F238E27FC236}">
                    <a16:creationId xmlns:a16="http://schemas.microsoft.com/office/drawing/2014/main" id="{19A967D2-C8CE-4C1D-949F-431D02A04B08}"/>
                  </a:ext>
                </a:extLst>
              </p:cNvPr>
              <p:cNvGrpSpPr>
                <a:grpSpLocks noChangeAspect="1"/>
              </p:cNvGrpSpPr>
              <p:nvPr/>
            </p:nvGrpSpPr>
            <p:grpSpPr bwMode="auto">
              <a:xfrm rot="-5400000">
                <a:off x="5799" y="11356"/>
                <a:ext cx="209" cy="121"/>
                <a:chOff x="11528" y="8357"/>
                <a:chExt cx="192" cy="137"/>
              </a:xfrm>
            </p:grpSpPr>
            <p:sp>
              <p:nvSpPr>
                <p:cNvPr id="225" name="Dessin 21">
                  <a:extLst>
                    <a:ext uri="{FF2B5EF4-FFF2-40B4-BE49-F238E27FC236}">
                      <a16:creationId xmlns:a16="http://schemas.microsoft.com/office/drawing/2014/main" id="{754E94FA-A688-4B62-BA2D-3EF985BAA162}"/>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26" name="Dessin 20">
                  <a:extLst>
                    <a:ext uri="{FF2B5EF4-FFF2-40B4-BE49-F238E27FC236}">
                      <a16:creationId xmlns:a16="http://schemas.microsoft.com/office/drawing/2014/main" id="{26C4933D-9966-4697-8E2B-180FE5C3AFBA}"/>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22" name="Group 572">
                <a:extLst>
                  <a:ext uri="{FF2B5EF4-FFF2-40B4-BE49-F238E27FC236}">
                    <a16:creationId xmlns:a16="http://schemas.microsoft.com/office/drawing/2014/main" id="{04F2E694-977E-427A-8C28-D15A5F83E855}"/>
                  </a:ext>
                </a:extLst>
              </p:cNvPr>
              <p:cNvGrpSpPr>
                <a:grpSpLocks noChangeAspect="1"/>
              </p:cNvGrpSpPr>
              <p:nvPr/>
            </p:nvGrpSpPr>
            <p:grpSpPr bwMode="auto">
              <a:xfrm rot="-5400000">
                <a:off x="4077" y="11356"/>
                <a:ext cx="209" cy="121"/>
                <a:chOff x="11528" y="8357"/>
                <a:chExt cx="192" cy="137"/>
              </a:xfrm>
            </p:grpSpPr>
            <p:sp>
              <p:nvSpPr>
                <p:cNvPr id="223" name="Dessin 21">
                  <a:extLst>
                    <a:ext uri="{FF2B5EF4-FFF2-40B4-BE49-F238E27FC236}">
                      <a16:creationId xmlns:a16="http://schemas.microsoft.com/office/drawing/2014/main" id="{7BD13992-A15F-439E-898B-748A803BE3AA}"/>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24" name="Dessin 20">
                  <a:extLst>
                    <a:ext uri="{FF2B5EF4-FFF2-40B4-BE49-F238E27FC236}">
                      <a16:creationId xmlns:a16="http://schemas.microsoft.com/office/drawing/2014/main" id="{5AA8EFC6-3FEC-41B8-986B-0B12C9F19EC1}"/>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grpSp>
          <p:nvGrpSpPr>
            <p:cNvPr id="103" name="Group 575">
              <a:extLst>
                <a:ext uri="{FF2B5EF4-FFF2-40B4-BE49-F238E27FC236}">
                  <a16:creationId xmlns:a16="http://schemas.microsoft.com/office/drawing/2014/main" id="{BC8C68DB-9E53-458D-8EBF-AB9404E049C3}"/>
                </a:ext>
              </a:extLst>
            </p:cNvPr>
            <p:cNvGrpSpPr>
              <a:grpSpLocks noChangeAspect="1"/>
            </p:cNvGrpSpPr>
            <p:nvPr/>
          </p:nvGrpSpPr>
          <p:grpSpPr bwMode="auto">
            <a:xfrm>
              <a:off x="1527" y="2982"/>
              <a:ext cx="523" cy="191"/>
              <a:chOff x="3952" y="10713"/>
              <a:chExt cx="2205" cy="808"/>
            </a:xfrm>
          </p:grpSpPr>
          <p:sp>
            <p:nvSpPr>
              <p:cNvPr id="183" name="Rectangle 576">
                <a:extLst>
                  <a:ext uri="{FF2B5EF4-FFF2-40B4-BE49-F238E27FC236}">
                    <a16:creationId xmlns:a16="http://schemas.microsoft.com/office/drawing/2014/main" id="{AE7FF79F-E32C-4846-9DF7-3F3D50FA09A5}"/>
                  </a:ext>
                </a:extLst>
              </p:cNvPr>
              <p:cNvSpPr>
                <a:spLocks noChangeAspect="1" noChangeArrowheads="1"/>
              </p:cNvSpPr>
              <p:nvPr/>
            </p:nvSpPr>
            <p:spPr bwMode="auto">
              <a:xfrm>
                <a:off x="3952" y="11011"/>
                <a:ext cx="2205" cy="334"/>
              </a:xfrm>
              <a:prstGeom prst="rect">
                <a:avLst/>
              </a:prstGeom>
              <a:solidFill>
                <a:srgbClr val="FFFFFF"/>
              </a:solidFill>
              <a:ln w="31750">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84" name="Text Box 577">
                <a:extLst>
                  <a:ext uri="{FF2B5EF4-FFF2-40B4-BE49-F238E27FC236}">
                    <a16:creationId xmlns:a16="http://schemas.microsoft.com/office/drawing/2014/main" id="{3CA1826D-6E91-4119-8D55-004CF25E6060}"/>
                  </a:ext>
                </a:extLst>
              </p:cNvPr>
              <p:cNvSpPr txBox="1">
                <a:spLocks noChangeAspect="1" noChangeArrowheads="1"/>
              </p:cNvSpPr>
              <p:nvPr/>
            </p:nvSpPr>
            <p:spPr bwMode="auto">
              <a:xfrm>
                <a:off x="3952" y="10986"/>
                <a:ext cx="220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r>
                  <a:rPr lang="fr-FR" altLang="fr-FR" sz="600" dirty="0">
                    <a:latin typeface="+mj-lt"/>
                  </a:rPr>
                  <a:t>Collecteur de départ</a:t>
                </a:r>
                <a:endParaRPr lang="fr-FR" altLang="fr-FR" sz="1100" dirty="0">
                  <a:latin typeface="+mj-lt"/>
                </a:endParaRPr>
              </a:p>
            </p:txBody>
          </p:sp>
          <p:grpSp>
            <p:nvGrpSpPr>
              <p:cNvPr id="185" name="Group 578">
                <a:extLst>
                  <a:ext uri="{FF2B5EF4-FFF2-40B4-BE49-F238E27FC236}">
                    <a16:creationId xmlns:a16="http://schemas.microsoft.com/office/drawing/2014/main" id="{67C09830-28B0-4A17-9D08-3CFD8796F90F}"/>
                  </a:ext>
                </a:extLst>
              </p:cNvPr>
              <p:cNvGrpSpPr>
                <a:grpSpLocks noChangeAspect="1"/>
              </p:cNvGrpSpPr>
              <p:nvPr/>
            </p:nvGrpSpPr>
            <p:grpSpPr bwMode="auto">
              <a:xfrm rot="5400000">
                <a:off x="4885" y="10766"/>
                <a:ext cx="256" cy="149"/>
                <a:chOff x="11528" y="8357"/>
                <a:chExt cx="192" cy="137"/>
              </a:xfrm>
            </p:grpSpPr>
            <p:sp>
              <p:nvSpPr>
                <p:cNvPr id="210" name="Dessin 21">
                  <a:extLst>
                    <a:ext uri="{FF2B5EF4-FFF2-40B4-BE49-F238E27FC236}">
                      <a16:creationId xmlns:a16="http://schemas.microsoft.com/office/drawing/2014/main" id="{64DD652C-9072-4368-920A-1C08249DFAAF}"/>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11" name="Dessin 20">
                  <a:extLst>
                    <a:ext uri="{FF2B5EF4-FFF2-40B4-BE49-F238E27FC236}">
                      <a16:creationId xmlns:a16="http://schemas.microsoft.com/office/drawing/2014/main" id="{6DF0D165-7DCE-4F34-B9C3-73050043DC0C}"/>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86" name="Group 581">
                <a:extLst>
                  <a:ext uri="{FF2B5EF4-FFF2-40B4-BE49-F238E27FC236}">
                    <a16:creationId xmlns:a16="http://schemas.microsoft.com/office/drawing/2014/main" id="{609572FD-1E03-4F98-A7D0-1938AD4D3275}"/>
                  </a:ext>
                </a:extLst>
              </p:cNvPr>
              <p:cNvGrpSpPr>
                <a:grpSpLocks noChangeAspect="1"/>
              </p:cNvGrpSpPr>
              <p:nvPr/>
            </p:nvGrpSpPr>
            <p:grpSpPr bwMode="auto">
              <a:xfrm rot="-5400000">
                <a:off x="4336" y="11354"/>
                <a:ext cx="209" cy="121"/>
                <a:chOff x="11528" y="8357"/>
                <a:chExt cx="192" cy="137"/>
              </a:xfrm>
            </p:grpSpPr>
            <p:sp>
              <p:nvSpPr>
                <p:cNvPr id="208" name="Dessin 21">
                  <a:extLst>
                    <a:ext uri="{FF2B5EF4-FFF2-40B4-BE49-F238E27FC236}">
                      <a16:creationId xmlns:a16="http://schemas.microsoft.com/office/drawing/2014/main" id="{9D5E324A-75BA-417D-9B30-790FFB36CC5D}"/>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09" name="Dessin 20">
                  <a:extLst>
                    <a:ext uri="{FF2B5EF4-FFF2-40B4-BE49-F238E27FC236}">
                      <a16:creationId xmlns:a16="http://schemas.microsoft.com/office/drawing/2014/main" id="{D8DB9C1F-3D65-468A-92ED-8A3820A2C61B}"/>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87" name="Group 584">
                <a:extLst>
                  <a:ext uri="{FF2B5EF4-FFF2-40B4-BE49-F238E27FC236}">
                    <a16:creationId xmlns:a16="http://schemas.microsoft.com/office/drawing/2014/main" id="{F211A4DC-1A7A-4F38-8E01-60B55D4D52A5}"/>
                  </a:ext>
                </a:extLst>
              </p:cNvPr>
              <p:cNvGrpSpPr>
                <a:grpSpLocks noChangeAspect="1"/>
              </p:cNvGrpSpPr>
              <p:nvPr/>
            </p:nvGrpSpPr>
            <p:grpSpPr bwMode="auto">
              <a:xfrm rot="-5400000">
                <a:off x="4581" y="11356"/>
                <a:ext cx="209" cy="121"/>
                <a:chOff x="11528" y="8357"/>
                <a:chExt cx="192" cy="137"/>
              </a:xfrm>
            </p:grpSpPr>
            <p:sp>
              <p:nvSpPr>
                <p:cNvPr id="206" name="Dessin 21">
                  <a:extLst>
                    <a:ext uri="{FF2B5EF4-FFF2-40B4-BE49-F238E27FC236}">
                      <a16:creationId xmlns:a16="http://schemas.microsoft.com/office/drawing/2014/main" id="{5B610B93-73AF-4A47-B5BC-3FA3F17D347D}"/>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07" name="Dessin 20">
                  <a:extLst>
                    <a:ext uri="{FF2B5EF4-FFF2-40B4-BE49-F238E27FC236}">
                      <a16:creationId xmlns:a16="http://schemas.microsoft.com/office/drawing/2014/main" id="{7E747D1C-8F55-4ED5-A496-09C87ABFFA54}"/>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88" name="Group 587">
                <a:extLst>
                  <a:ext uri="{FF2B5EF4-FFF2-40B4-BE49-F238E27FC236}">
                    <a16:creationId xmlns:a16="http://schemas.microsoft.com/office/drawing/2014/main" id="{5B69BF61-67F5-4673-B1E8-E4B57959483C}"/>
                  </a:ext>
                </a:extLst>
              </p:cNvPr>
              <p:cNvGrpSpPr>
                <a:grpSpLocks noChangeAspect="1"/>
              </p:cNvGrpSpPr>
              <p:nvPr/>
            </p:nvGrpSpPr>
            <p:grpSpPr bwMode="auto">
              <a:xfrm rot="-5400000">
                <a:off x="4835" y="11354"/>
                <a:ext cx="209" cy="121"/>
                <a:chOff x="11528" y="8357"/>
                <a:chExt cx="192" cy="137"/>
              </a:xfrm>
            </p:grpSpPr>
            <p:sp>
              <p:nvSpPr>
                <p:cNvPr id="204" name="Dessin 21">
                  <a:extLst>
                    <a:ext uri="{FF2B5EF4-FFF2-40B4-BE49-F238E27FC236}">
                      <a16:creationId xmlns:a16="http://schemas.microsoft.com/office/drawing/2014/main" id="{BF8C72F4-EBF0-4FD1-B13C-27A153F0390C}"/>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05" name="Dessin 20">
                  <a:extLst>
                    <a:ext uri="{FF2B5EF4-FFF2-40B4-BE49-F238E27FC236}">
                      <a16:creationId xmlns:a16="http://schemas.microsoft.com/office/drawing/2014/main" id="{565EB92D-EF78-4BAC-9595-E8DC2B71C68B}"/>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89" name="Group 590">
                <a:extLst>
                  <a:ext uri="{FF2B5EF4-FFF2-40B4-BE49-F238E27FC236}">
                    <a16:creationId xmlns:a16="http://schemas.microsoft.com/office/drawing/2014/main" id="{D82B2D24-D0C0-4F9B-B9ED-15F3EDF07285}"/>
                  </a:ext>
                </a:extLst>
              </p:cNvPr>
              <p:cNvGrpSpPr>
                <a:grpSpLocks noChangeAspect="1"/>
              </p:cNvGrpSpPr>
              <p:nvPr/>
            </p:nvGrpSpPr>
            <p:grpSpPr bwMode="auto">
              <a:xfrm rot="-5400000">
                <a:off x="5080" y="11356"/>
                <a:ext cx="209" cy="121"/>
                <a:chOff x="11528" y="8357"/>
                <a:chExt cx="192" cy="137"/>
              </a:xfrm>
            </p:grpSpPr>
            <p:sp>
              <p:nvSpPr>
                <p:cNvPr id="202" name="Dessin 21">
                  <a:extLst>
                    <a:ext uri="{FF2B5EF4-FFF2-40B4-BE49-F238E27FC236}">
                      <a16:creationId xmlns:a16="http://schemas.microsoft.com/office/drawing/2014/main" id="{A89434BA-7EA1-496A-958D-1EAD713266B1}"/>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03" name="Dessin 20">
                  <a:extLst>
                    <a:ext uri="{FF2B5EF4-FFF2-40B4-BE49-F238E27FC236}">
                      <a16:creationId xmlns:a16="http://schemas.microsoft.com/office/drawing/2014/main" id="{5212E4D3-71B5-441B-B99B-81DBD043391C}"/>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90" name="Group 593">
                <a:extLst>
                  <a:ext uri="{FF2B5EF4-FFF2-40B4-BE49-F238E27FC236}">
                    <a16:creationId xmlns:a16="http://schemas.microsoft.com/office/drawing/2014/main" id="{5EC9B12E-56AC-46A2-836A-614344A84E35}"/>
                  </a:ext>
                </a:extLst>
              </p:cNvPr>
              <p:cNvGrpSpPr>
                <a:grpSpLocks noChangeAspect="1"/>
              </p:cNvGrpSpPr>
              <p:nvPr/>
            </p:nvGrpSpPr>
            <p:grpSpPr bwMode="auto">
              <a:xfrm rot="-5400000">
                <a:off x="5321" y="11354"/>
                <a:ext cx="209" cy="121"/>
                <a:chOff x="11528" y="8357"/>
                <a:chExt cx="192" cy="137"/>
              </a:xfrm>
            </p:grpSpPr>
            <p:sp>
              <p:nvSpPr>
                <p:cNvPr id="200" name="Dessin 21">
                  <a:extLst>
                    <a:ext uri="{FF2B5EF4-FFF2-40B4-BE49-F238E27FC236}">
                      <a16:creationId xmlns:a16="http://schemas.microsoft.com/office/drawing/2014/main" id="{94395FDF-0131-498B-B060-304160C435BA}"/>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01" name="Dessin 20">
                  <a:extLst>
                    <a:ext uri="{FF2B5EF4-FFF2-40B4-BE49-F238E27FC236}">
                      <a16:creationId xmlns:a16="http://schemas.microsoft.com/office/drawing/2014/main" id="{14C1143C-ACEA-437F-BCCA-BB4C9025730C}"/>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91" name="Group 596">
                <a:extLst>
                  <a:ext uri="{FF2B5EF4-FFF2-40B4-BE49-F238E27FC236}">
                    <a16:creationId xmlns:a16="http://schemas.microsoft.com/office/drawing/2014/main" id="{B1E2BF0C-07D1-40CB-9F4C-34020B13A2BC}"/>
                  </a:ext>
                </a:extLst>
              </p:cNvPr>
              <p:cNvGrpSpPr>
                <a:grpSpLocks noChangeAspect="1"/>
              </p:cNvGrpSpPr>
              <p:nvPr/>
            </p:nvGrpSpPr>
            <p:grpSpPr bwMode="auto">
              <a:xfrm rot="-5400000">
                <a:off x="5566" y="11356"/>
                <a:ext cx="209" cy="121"/>
                <a:chOff x="11528" y="8357"/>
                <a:chExt cx="192" cy="137"/>
              </a:xfrm>
            </p:grpSpPr>
            <p:sp>
              <p:nvSpPr>
                <p:cNvPr id="198" name="Dessin 21">
                  <a:extLst>
                    <a:ext uri="{FF2B5EF4-FFF2-40B4-BE49-F238E27FC236}">
                      <a16:creationId xmlns:a16="http://schemas.microsoft.com/office/drawing/2014/main" id="{8D57394C-0788-4BBF-80D7-F878939C34BE}"/>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99" name="Dessin 20">
                  <a:extLst>
                    <a:ext uri="{FF2B5EF4-FFF2-40B4-BE49-F238E27FC236}">
                      <a16:creationId xmlns:a16="http://schemas.microsoft.com/office/drawing/2014/main" id="{40AF6D92-A41F-470A-8348-E8EF1087141D}"/>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92" name="Group 599">
                <a:extLst>
                  <a:ext uri="{FF2B5EF4-FFF2-40B4-BE49-F238E27FC236}">
                    <a16:creationId xmlns:a16="http://schemas.microsoft.com/office/drawing/2014/main" id="{8842040B-CFAE-4275-83B0-B85C849E11FB}"/>
                  </a:ext>
                </a:extLst>
              </p:cNvPr>
              <p:cNvGrpSpPr>
                <a:grpSpLocks noChangeAspect="1"/>
              </p:cNvGrpSpPr>
              <p:nvPr/>
            </p:nvGrpSpPr>
            <p:grpSpPr bwMode="auto">
              <a:xfrm rot="-5400000">
                <a:off x="5799" y="11356"/>
                <a:ext cx="209" cy="121"/>
                <a:chOff x="11528" y="8357"/>
                <a:chExt cx="192" cy="137"/>
              </a:xfrm>
            </p:grpSpPr>
            <p:sp>
              <p:nvSpPr>
                <p:cNvPr id="196" name="Dessin 21">
                  <a:extLst>
                    <a:ext uri="{FF2B5EF4-FFF2-40B4-BE49-F238E27FC236}">
                      <a16:creationId xmlns:a16="http://schemas.microsoft.com/office/drawing/2014/main" id="{58C8CA8A-FCE2-4D7D-9035-BA8CC47009DD}"/>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97" name="Dessin 20">
                  <a:extLst>
                    <a:ext uri="{FF2B5EF4-FFF2-40B4-BE49-F238E27FC236}">
                      <a16:creationId xmlns:a16="http://schemas.microsoft.com/office/drawing/2014/main" id="{D2E8BBC6-7B48-4C52-9289-EC0DE6A8F592}"/>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93" name="Group 602">
                <a:extLst>
                  <a:ext uri="{FF2B5EF4-FFF2-40B4-BE49-F238E27FC236}">
                    <a16:creationId xmlns:a16="http://schemas.microsoft.com/office/drawing/2014/main" id="{386BA9D1-8556-4528-BEAE-2F2E12F64F3A}"/>
                  </a:ext>
                </a:extLst>
              </p:cNvPr>
              <p:cNvGrpSpPr>
                <a:grpSpLocks noChangeAspect="1"/>
              </p:cNvGrpSpPr>
              <p:nvPr/>
            </p:nvGrpSpPr>
            <p:grpSpPr bwMode="auto">
              <a:xfrm rot="-5400000">
                <a:off x="4077" y="11356"/>
                <a:ext cx="209" cy="121"/>
                <a:chOff x="11528" y="8357"/>
                <a:chExt cx="192" cy="137"/>
              </a:xfrm>
            </p:grpSpPr>
            <p:sp>
              <p:nvSpPr>
                <p:cNvPr id="194" name="Dessin 21">
                  <a:extLst>
                    <a:ext uri="{FF2B5EF4-FFF2-40B4-BE49-F238E27FC236}">
                      <a16:creationId xmlns:a16="http://schemas.microsoft.com/office/drawing/2014/main" id="{9413990C-5667-4F4A-9A71-E9171495EFE3}"/>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95" name="Dessin 20">
                  <a:extLst>
                    <a:ext uri="{FF2B5EF4-FFF2-40B4-BE49-F238E27FC236}">
                      <a16:creationId xmlns:a16="http://schemas.microsoft.com/office/drawing/2014/main" id="{182E37BB-49F0-4C12-89D5-D3122FAD7140}"/>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sp>
          <p:nvSpPr>
            <p:cNvPr id="104" name="Line 605">
              <a:extLst>
                <a:ext uri="{FF2B5EF4-FFF2-40B4-BE49-F238E27FC236}">
                  <a16:creationId xmlns:a16="http://schemas.microsoft.com/office/drawing/2014/main" id="{C9D5A8FF-E3F7-4DC9-93B5-D0675EE9975F}"/>
                </a:ext>
              </a:extLst>
            </p:cNvPr>
            <p:cNvSpPr>
              <a:spLocks noChangeAspect="1" noChangeShapeType="1"/>
            </p:cNvSpPr>
            <p:nvPr/>
          </p:nvSpPr>
          <p:spPr bwMode="auto">
            <a:xfrm flipH="1">
              <a:off x="1171" y="2262"/>
              <a:ext cx="855" cy="0"/>
            </a:xfrm>
            <a:prstGeom prst="line">
              <a:avLst/>
            </a:prstGeom>
            <a:noFill/>
            <a:ln w="12700">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sp>
          <p:nvSpPr>
            <p:cNvPr id="105" name="Line 606">
              <a:extLst>
                <a:ext uri="{FF2B5EF4-FFF2-40B4-BE49-F238E27FC236}">
                  <a16:creationId xmlns:a16="http://schemas.microsoft.com/office/drawing/2014/main" id="{B2FD20C9-5B73-488B-8284-DD80A8DD0107}"/>
                </a:ext>
              </a:extLst>
            </p:cNvPr>
            <p:cNvSpPr>
              <a:spLocks noChangeAspect="1" noChangeShapeType="1"/>
            </p:cNvSpPr>
            <p:nvPr/>
          </p:nvSpPr>
          <p:spPr bwMode="auto">
            <a:xfrm flipH="1">
              <a:off x="1777" y="2517"/>
              <a:ext cx="249"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06" name="Line 607">
              <a:extLst>
                <a:ext uri="{FF2B5EF4-FFF2-40B4-BE49-F238E27FC236}">
                  <a16:creationId xmlns:a16="http://schemas.microsoft.com/office/drawing/2014/main" id="{3F751916-FB7C-436E-9170-F0250154A793}"/>
                </a:ext>
              </a:extLst>
            </p:cNvPr>
            <p:cNvSpPr>
              <a:spLocks noChangeAspect="1" noChangeShapeType="1"/>
            </p:cNvSpPr>
            <p:nvPr/>
          </p:nvSpPr>
          <p:spPr bwMode="auto">
            <a:xfrm flipH="1">
              <a:off x="2543" y="2262"/>
              <a:ext cx="550"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07" name="Line 608">
              <a:extLst>
                <a:ext uri="{FF2B5EF4-FFF2-40B4-BE49-F238E27FC236}">
                  <a16:creationId xmlns:a16="http://schemas.microsoft.com/office/drawing/2014/main" id="{1A190063-469E-48B3-8CE3-A599D8123602}"/>
                </a:ext>
              </a:extLst>
            </p:cNvPr>
            <p:cNvSpPr>
              <a:spLocks noChangeAspect="1" noChangeShapeType="1"/>
            </p:cNvSpPr>
            <p:nvPr/>
          </p:nvSpPr>
          <p:spPr bwMode="auto">
            <a:xfrm flipH="1">
              <a:off x="2543" y="2518"/>
              <a:ext cx="565" cy="0"/>
            </a:xfrm>
            <a:prstGeom prst="line">
              <a:avLst/>
            </a:prstGeom>
            <a:noFill/>
            <a:ln w="12700">
              <a:solidFill>
                <a:srgbClr val="FF0000"/>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08" name="Group 609">
              <a:extLst>
                <a:ext uri="{FF2B5EF4-FFF2-40B4-BE49-F238E27FC236}">
                  <a16:creationId xmlns:a16="http://schemas.microsoft.com/office/drawing/2014/main" id="{D4FA7882-C330-49F6-B0CC-7B1DB3AB7295}"/>
                </a:ext>
              </a:extLst>
            </p:cNvPr>
            <p:cNvGrpSpPr>
              <a:grpSpLocks noChangeAspect="1"/>
            </p:cNvGrpSpPr>
            <p:nvPr/>
          </p:nvGrpSpPr>
          <p:grpSpPr bwMode="auto">
            <a:xfrm>
              <a:off x="2810" y="2207"/>
              <a:ext cx="173" cy="344"/>
              <a:chOff x="1515" y="1898"/>
              <a:chExt cx="1472" cy="5828"/>
            </a:xfrm>
          </p:grpSpPr>
          <p:sp>
            <p:nvSpPr>
              <p:cNvPr id="180" name="Rectangle 610">
                <a:extLst>
                  <a:ext uri="{FF2B5EF4-FFF2-40B4-BE49-F238E27FC236}">
                    <a16:creationId xmlns:a16="http://schemas.microsoft.com/office/drawing/2014/main" id="{78D05D8B-2221-4DF1-B4F3-9D39E986329A}"/>
                  </a:ext>
                </a:extLst>
              </p:cNvPr>
              <p:cNvSpPr>
                <a:spLocks noChangeAspect="1" noChangeArrowheads="1"/>
              </p:cNvSpPr>
              <p:nvPr/>
            </p:nvSpPr>
            <p:spPr bwMode="auto">
              <a:xfrm>
                <a:off x="1515" y="2091"/>
                <a:ext cx="1472" cy="5460"/>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81" name="Arc 611">
                <a:extLst>
                  <a:ext uri="{FF2B5EF4-FFF2-40B4-BE49-F238E27FC236}">
                    <a16:creationId xmlns:a16="http://schemas.microsoft.com/office/drawing/2014/main" id="{FE76BA3B-434B-4A58-BB03-5020400179D5}"/>
                  </a:ext>
                </a:extLst>
              </p:cNvPr>
              <p:cNvSpPr>
                <a:spLocks noChangeAspect="1"/>
              </p:cNvSpPr>
              <p:nvPr/>
            </p:nvSpPr>
            <p:spPr bwMode="auto">
              <a:xfrm flipV="1">
                <a:off x="1515" y="1898"/>
                <a:ext cx="1472" cy="193"/>
              </a:xfrm>
              <a:custGeom>
                <a:avLst/>
                <a:gdLst>
                  <a:gd name="T0" fmla="*/ 0 w 43175"/>
                  <a:gd name="T1" fmla="*/ 0 h 22815"/>
                  <a:gd name="T2" fmla="*/ 0 w 43175"/>
                  <a:gd name="T3" fmla="*/ 0 h 22815"/>
                  <a:gd name="T4" fmla="*/ 0 w 43175"/>
                  <a:gd name="T5" fmla="*/ 0 h 22815"/>
                  <a:gd name="T6" fmla="*/ 0 60000 65536"/>
                  <a:gd name="T7" fmla="*/ 0 60000 65536"/>
                  <a:gd name="T8" fmla="*/ 0 60000 65536"/>
                  <a:gd name="T9" fmla="*/ 0 w 43175"/>
                  <a:gd name="T10" fmla="*/ 0 h 22815"/>
                  <a:gd name="T11" fmla="*/ 43175 w 43175"/>
                  <a:gd name="T12" fmla="*/ 22815 h 22815"/>
                </a:gdLst>
                <a:ahLst/>
                <a:cxnLst>
                  <a:cxn ang="T6">
                    <a:pos x="T0" y="T1"/>
                  </a:cxn>
                  <a:cxn ang="T7">
                    <a:pos x="T2" y="T3"/>
                  </a:cxn>
                  <a:cxn ang="T8">
                    <a:pos x="T4" y="T5"/>
                  </a:cxn>
                </a:cxnLst>
                <a:rect l="T9" t="T10" r="T11" b="T12"/>
                <a:pathLst>
                  <a:path w="43175" h="22815" fill="none" extrusionOk="0">
                    <a:moveTo>
                      <a:pt x="43140" y="0"/>
                    </a:moveTo>
                    <a:cubicBezTo>
                      <a:pt x="43163" y="404"/>
                      <a:pt x="43175" y="809"/>
                      <a:pt x="43175" y="1215"/>
                    </a:cubicBezTo>
                    <a:cubicBezTo>
                      <a:pt x="43175" y="13144"/>
                      <a:pt x="33504" y="22815"/>
                      <a:pt x="21575" y="22815"/>
                    </a:cubicBezTo>
                    <a:cubicBezTo>
                      <a:pt x="10049" y="22815"/>
                      <a:pt x="554" y="13766"/>
                      <a:pt x="0" y="2253"/>
                    </a:cubicBezTo>
                  </a:path>
                  <a:path w="43175" h="22815" stroke="0" extrusionOk="0">
                    <a:moveTo>
                      <a:pt x="43140" y="0"/>
                    </a:moveTo>
                    <a:cubicBezTo>
                      <a:pt x="43163" y="404"/>
                      <a:pt x="43175" y="809"/>
                      <a:pt x="43175" y="1215"/>
                    </a:cubicBezTo>
                    <a:cubicBezTo>
                      <a:pt x="43175" y="13144"/>
                      <a:pt x="33504" y="22815"/>
                      <a:pt x="21575" y="22815"/>
                    </a:cubicBezTo>
                    <a:cubicBezTo>
                      <a:pt x="10049" y="22815"/>
                      <a:pt x="554" y="13766"/>
                      <a:pt x="0" y="2253"/>
                    </a:cubicBezTo>
                    <a:lnTo>
                      <a:pt x="21575" y="1215"/>
                    </a:lnTo>
                    <a:lnTo>
                      <a:pt x="4314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2" name="Arc 612">
                <a:extLst>
                  <a:ext uri="{FF2B5EF4-FFF2-40B4-BE49-F238E27FC236}">
                    <a16:creationId xmlns:a16="http://schemas.microsoft.com/office/drawing/2014/main" id="{2452C5A9-B429-4D7F-AB88-E580838D13ED}"/>
                  </a:ext>
                </a:extLst>
              </p:cNvPr>
              <p:cNvSpPr>
                <a:spLocks noChangeAspect="1"/>
              </p:cNvSpPr>
              <p:nvPr/>
            </p:nvSpPr>
            <p:spPr bwMode="auto">
              <a:xfrm>
                <a:off x="1515" y="7551"/>
                <a:ext cx="1472" cy="175"/>
              </a:xfrm>
              <a:custGeom>
                <a:avLst/>
                <a:gdLst>
                  <a:gd name="T0" fmla="*/ 0 w 43175"/>
                  <a:gd name="T1" fmla="*/ 0 h 22815"/>
                  <a:gd name="T2" fmla="*/ 0 w 43175"/>
                  <a:gd name="T3" fmla="*/ 0 h 22815"/>
                  <a:gd name="T4" fmla="*/ 0 w 43175"/>
                  <a:gd name="T5" fmla="*/ 0 h 22815"/>
                  <a:gd name="T6" fmla="*/ 0 60000 65536"/>
                  <a:gd name="T7" fmla="*/ 0 60000 65536"/>
                  <a:gd name="T8" fmla="*/ 0 60000 65536"/>
                  <a:gd name="T9" fmla="*/ 0 w 43175"/>
                  <a:gd name="T10" fmla="*/ 0 h 22815"/>
                  <a:gd name="T11" fmla="*/ 43175 w 43175"/>
                  <a:gd name="T12" fmla="*/ 22815 h 22815"/>
                </a:gdLst>
                <a:ahLst/>
                <a:cxnLst>
                  <a:cxn ang="T6">
                    <a:pos x="T0" y="T1"/>
                  </a:cxn>
                  <a:cxn ang="T7">
                    <a:pos x="T2" y="T3"/>
                  </a:cxn>
                  <a:cxn ang="T8">
                    <a:pos x="T4" y="T5"/>
                  </a:cxn>
                </a:cxnLst>
                <a:rect l="T9" t="T10" r="T11" b="T12"/>
                <a:pathLst>
                  <a:path w="43175" h="22815" fill="none" extrusionOk="0">
                    <a:moveTo>
                      <a:pt x="43140" y="0"/>
                    </a:moveTo>
                    <a:cubicBezTo>
                      <a:pt x="43163" y="404"/>
                      <a:pt x="43175" y="809"/>
                      <a:pt x="43175" y="1215"/>
                    </a:cubicBezTo>
                    <a:cubicBezTo>
                      <a:pt x="43175" y="13144"/>
                      <a:pt x="33504" y="22815"/>
                      <a:pt x="21575" y="22815"/>
                    </a:cubicBezTo>
                    <a:cubicBezTo>
                      <a:pt x="10049" y="22815"/>
                      <a:pt x="554" y="13766"/>
                      <a:pt x="0" y="2253"/>
                    </a:cubicBezTo>
                  </a:path>
                  <a:path w="43175" h="22815" stroke="0" extrusionOk="0">
                    <a:moveTo>
                      <a:pt x="43140" y="0"/>
                    </a:moveTo>
                    <a:cubicBezTo>
                      <a:pt x="43163" y="404"/>
                      <a:pt x="43175" y="809"/>
                      <a:pt x="43175" y="1215"/>
                    </a:cubicBezTo>
                    <a:cubicBezTo>
                      <a:pt x="43175" y="13144"/>
                      <a:pt x="33504" y="22815"/>
                      <a:pt x="21575" y="22815"/>
                    </a:cubicBezTo>
                    <a:cubicBezTo>
                      <a:pt x="10049" y="22815"/>
                      <a:pt x="554" y="13766"/>
                      <a:pt x="0" y="2253"/>
                    </a:cubicBezTo>
                    <a:lnTo>
                      <a:pt x="21575" y="1215"/>
                    </a:lnTo>
                    <a:lnTo>
                      <a:pt x="4314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109" name="Group 613">
              <a:extLst>
                <a:ext uri="{FF2B5EF4-FFF2-40B4-BE49-F238E27FC236}">
                  <a16:creationId xmlns:a16="http://schemas.microsoft.com/office/drawing/2014/main" id="{4427CBD3-9740-468B-9836-0A347C21A148}"/>
                </a:ext>
              </a:extLst>
            </p:cNvPr>
            <p:cNvGrpSpPr>
              <a:grpSpLocks noChangeAspect="1"/>
            </p:cNvGrpSpPr>
            <p:nvPr/>
          </p:nvGrpSpPr>
          <p:grpSpPr bwMode="auto">
            <a:xfrm>
              <a:off x="2607" y="2234"/>
              <a:ext cx="56" cy="56"/>
              <a:chOff x="126" y="-193561"/>
              <a:chExt cx="11954" cy="129"/>
            </a:xfrm>
          </p:grpSpPr>
          <p:sp>
            <p:nvSpPr>
              <p:cNvPr id="178" name="Oval 614">
                <a:extLst>
                  <a:ext uri="{FF2B5EF4-FFF2-40B4-BE49-F238E27FC236}">
                    <a16:creationId xmlns:a16="http://schemas.microsoft.com/office/drawing/2014/main" id="{83536709-C23D-4E60-BF5A-E4262C955C58}"/>
                  </a:ext>
                </a:extLst>
              </p:cNvPr>
              <p:cNvSpPr>
                <a:spLocks noChangeAspect="1" noChangeArrowheads="1"/>
              </p:cNvSpPr>
              <p:nvPr/>
            </p:nvSpPr>
            <p:spPr bwMode="auto">
              <a:xfrm>
                <a:off x="126" y="-193561"/>
                <a:ext cx="11954" cy="129"/>
              </a:xfrm>
              <a:prstGeom prst="ellipse">
                <a:avLst/>
              </a:prstGeom>
              <a:solidFill>
                <a:srgbClr val="FFFFFF"/>
              </a:solidFill>
              <a:ln w="9525">
                <a:solidFill>
                  <a:srgbClr val="000000"/>
                </a:solidFill>
                <a:round/>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79" name="Dessin 30">
                <a:extLst>
                  <a:ext uri="{FF2B5EF4-FFF2-40B4-BE49-F238E27FC236}">
                    <a16:creationId xmlns:a16="http://schemas.microsoft.com/office/drawing/2014/main" id="{B498A9F0-6048-4626-8733-CC0C56A2ACEE}"/>
                  </a:ext>
                </a:extLst>
              </p:cNvPr>
              <p:cNvSpPr>
                <a:spLocks noChangeAspect="1"/>
              </p:cNvSpPr>
              <p:nvPr/>
            </p:nvSpPr>
            <p:spPr bwMode="auto">
              <a:xfrm>
                <a:off x="2628" y="-193549"/>
                <a:ext cx="8896" cy="108"/>
              </a:xfrm>
              <a:custGeom>
                <a:avLst/>
                <a:gdLst>
                  <a:gd name="T0" fmla="*/ 0 w 16384"/>
                  <a:gd name="T1" fmla="*/ 0 h 16384"/>
                  <a:gd name="T2" fmla="*/ 36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000000"/>
              </a:solidFill>
              <a:ln w="9525">
                <a:solidFill>
                  <a:srgbClr val="000000"/>
                </a:solidFill>
                <a:prstDash val="solid"/>
                <a:round/>
                <a:headEnd/>
                <a:tailEnd/>
              </a:ln>
            </p:spPr>
            <p:txBody>
              <a:bodyPr/>
              <a:lstStyle/>
              <a:p>
                <a:endParaRPr lang="fr-FR"/>
              </a:p>
            </p:txBody>
          </p:sp>
        </p:grpSp>
        <p:grpSp>
          <p:nvGrpSpPr>
            <p:cNvPr id="110" name="Group 616">
              <a:extLst>
                <a:ext uri="{FF2B5EF4-FFF2-40B4-BE49-F238E27FC236}">
                  <a16:creationId xmlns:a16="http://schemas.microsoft.com/office/drawing/2014/main" id="{F44BFCE5-85E9-4670-9192-C1C6D21B7B62}"/>
                </a:ext>
              </a:extLst>
            </p:cNvPr>
            <p:cNvGrpSpPr>
              <a:grpSpLocks noChangeAspect="1"/>
            </p:cNvGrpSpPr>
            <p:nvPr/>
          </p:nvGrpSpPr>
          <p:grpSpPr bwMode="auto">
            <a:xfrm>
              <a:off x="2026" y="2207"/>
              <a:ext cx="517" cy="370"/>
              <a:chOff x="6062" y="4927"/>
              <a:chExt cx="2178" cy="1560"/>
            </a:xfrm>
          </p:grpSpPr>
          <p:sp>
            <p:nvSpPr>
              <p:cNvPr id="152" name="Rectangle 617">
                <a:extLst>
                  <a:ext uri="{FF2B5EF4-FFF2-40B4-BE49-F238E27FC236}">
                    <a16:creationId xmlns:a16="http://schemas.microsoft.com/office/drawing/2014/main" id="{53AD97CA-7840-4756-B6D0-4F3D347C2E58}"/>
                  </a:ext>
                </a:extLst>
              </p:cNvPr>
              <p:cNvSpPr>
                <a:spLocks noChangeAspect="1" noChangeArrowheads="1"/>
              </p:cNvSpPr>
              <p:nvPr/>
            </p:nvSpPr>
            <p:spPr bwMode="auto">
              <a:xfrm>
                <a:off x="6181" y="4927"/>
                <a:ext cx="1941" cy="156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53" name="Rectangle 618">
                <a:extLst>
                  <a:ext uri="{FF2B5EF4-FFF2-40B4-BE49-F238E27FC236}">
                    <a16:creationId xmlns:a16="http://schemas.microsoft.com/office/drawing/2014/main" id="{FCC11866-6A3A-48DF-A0D8-01FFE3D5A85F}"/>
                  </a:ext>
                </a:extLst>
              </p:cNvPr>
              <p:cNvSpPr>
                <a:spLocks noChangeAspect="1" noChangeArrowheads="1"/>
              </p:cNvSpPr>
              <p:nvPr/>
            </p:nvSpPr>
            <p:spPr bwMode="auto">
              <a:xfrm>
                <a:off x="6537" y="5160"/>
                <a:ext cx="1223" cy="10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154" name="Group 619">
                <a:extLst>
                  <a:ext uri="{FF2B5EF4-FFF2-40B4-BE49-F238E27FC236}">
                    <a16:creationId xmlns:a16="http://schemas.microsoft.com/office/drawing/2014/main" id="{6ED1B6CF-95B3-4345-A62F-735417EB9C08}"/>
                  </a:ext>
                </a:extLst>
              </p:cNvPr>
              <p:cNvGrpSpPr>
                <a:grpSpLocks noChangeAspect="1"/>
              </p:cNvGrpSpPr>
              <p:nvPr/>
            </p:nvGrpSpPr>
            <p:grpSpPr bwMode="auto">
              <a:xfrm>
                <a:off x="6253" y="5271"/>
                <a:ext cx="352" cy="862"/>
                <a:chOff x="3366" y="4825"/>
                <a:chExt cx="711" cy="1740"/>
              </a:xfrm>
            </p:grpSpPr>
            <p:sp>
              <p:nvSpPr>
                <p:cNvPr id="176" name="Rectangle 620">
                  <a:extLst>
                    <a:ext uri="{FF2B5EF4-FFF2-40B4-BE49-F238E27FC236}">
                      <a16:creationId xmlns:a16="http://schemas.microsoft.com/office/drawing/2014/main" id="{5871F3F0-5697-4212-8CFC-534F2892181C}"/>
                    </a:ext>
                  </a:extLst>
                </p:cNvPr>
                <p:cNvSpPr>
                  <a:spLocks noChangeAspect="1" noChangeArrowheads="1"/>
                </p:cNvSpPr>
                <p:nvPr/>
              </p:nvSpPr>
              <p:spPr bwMode="auto">
                <a:xfrm>
                  <a:off x="3366" y="4825"/>
                  <a:ext cx="711" cy="1740"/>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77" name="AutoShape 621">
                  <a:extLst>
                    <a:ext uri="{FF2B5EF4-FFF2-40B4-BE49-F238E27FC236}">
                      <a16:creationId xmlns:a16="http://schemas.microsoft.com/office/drawing/2014/main" id="{45ADB705-8E88-42A9-86F2-E91508AC436F}"/>
                    </a:ext>
                  </a:extLst>
                </p:cNvPr>
                <p:cNvSpPr>
                  <a:spLocks noChangeAspect="1" noChangeArrowheads="1"/>
                </p:cNvSpPr>
                <p:nvPr/>
              </p:nvSpPr>
              <p:spPr bwMode="auto">
                <a:xfrm>
                  <a:off x="3366" y="4825"/>
                  <a:ext cx="711" cy="1740"/>
                </a:xfrm>
                <a:prstGeom prst="rtTriangle">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grpSp>
            <p:nvGrpSpPr>
              <p:cNvPr id="155" name="Group 622">
                <a:extLst>
                  <a:ext uri="{FF2B5EF4-FFF2-40B4-BE49-F238E27FC236}">
                    <a16:creationId xmlns:a16="http://schemas.microsoft.com/office/drawing/2014/main" id="{D3E95878-2BB0-4E6D-B451-7A11B27FCBDF}"/>
                  </a:ext>
                </a:extLst>
              </p:cNvPr>
              <p:cNvGrpSpPr>
                <a:grpSpLocks noChangeAspect="1"/>
              </p:cNvGrpSpPr>
              <p:nvPr/>
            </p:nvGrpSpPr>
            <p:grpSpPr bwMode="auto">
              <a:xfrm>
                <a:off x="7697" y="5271"/>
                <a:ext cx="352" cy="862"/>
                <a:chOff x="3366" y="4825"/>
                <a:chExt cx="711" cy="1740"/>
              </a:xfrm>
            </p:grpSpPr>
            <p:sp>
              <p:nvSpPr>
                <p:cNvPr id="174" name="Rectangle 623">
                  <a:extLst>
                    <a:ext uri="{FF2B5EF4-FFF2-40B4-BE49-F238E27FC236}">
                      <a16:creationId xmlns:a16="http://schemas.microsoft.com/office/drawing/2014/main" id="{EFFEFC75-235C-4DF3-A04C-CF80EAC481D1}"/>
                    </a:ext>
                  </a:extLst>
                </p:cNvPr>
                <p:cNvSpPr>
                  <a:spLocks noChangeAspect="1" noChangeArrowheads="1"/>
                </p:cNvSpPr>
                <p:nvPr/>
              </p:nvSpPr>
              <p:spPr bwMode="auto">
                <a:xfrm>
                  <a:off x="3366" y="4825"/>
                  <a:ext cx="711" cy="1740"/>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75" name="AutoShape 624">
                  <a:extLst>
                    <a:ext uri="{FF2B5EF4-FFF2-40B4-BE49-F238E27FC236}">
                      <a16:creationId xmlns:a16="http://schemas.microsoft.com/office/drawing/2014/main" id="{FDF52850-207D-4286-894D-03BD912C1569}"/>
                    </a:ext>
                  </a:extLst>
                </p:cNvPr>
                <p:cNvSpPr>
                  <a:spLocks noChangeAspect="1" noChangeArrowheads="1"/>
                </p:cNvSpPr>
                <p:nvPr/>
              </p:nvSpPr>
              <p:spPr bwMode="auto">
                <a:xfrm>
                  <a:off x="3366" y="4825"/>
                  <a:ext cx="711" cy="1740"/>
                </a:xfrm>
                <a:prstGeom prst="rtTriangle">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grpSp>
            <p:nvGrpSpPr>
              <p:cNvPr id="156" name="Group 625">
                <a:extLst>
                  <a:ext uri="{FF2B5EF4-FFF2-40B4-BE49-F238E27FC236}">
                    <a16:creationId xmlns:a16="http://schemas.microsoft.com/office/drawing/2014/main" id="{91DF6EFE-0592-4BCC-A917-A648459D46EB}"/>
                  </a:ext>
                </a:extLst>
              </p:cNvPr>
              <p:cNvGrpSpPr>
                <a:grpSpLocks noChangeAspect="1"/>
              </p:cNvGrpSpPr>
              <p:nvPr/>
            </p:nvGrpSpPr>
            <p:grpSpPr bwMode="auto">
              <a:xfrm>
                <a:off x="7025" y="5041"/>
                <a:ext cx="226" cy="230"/>
                <a:chOff x="1411" y="1462"/>
                <a:chExt cx="31" cy="31"/>
              </a:xfrm>
            </p:grpSpPr>
            <p:sp>
              <p:nvSpPr>
                <p:cNvPr id="169" name="Oval 626">
                  <a:extLst>
                    <a:ext uri="{FF2B5EF4-FFF2-40B4-BE49-F238E27FC236}">
                      <a16:creationId xmlns:a16="http://schemas.microsoft.com/office/drawing/2014/main" id="{0D4184F6-8F9B-4559-AD66-8867EEF46008}"/>
                    </a:ext>
                  </a:extLst>
                </p:cNvPr>
                <p:cNvSpPr>
                  <a:spLocks noChangeAspect="1" noChangeArrowheads="1"/>
                </p:cNvSpPr>
                <p:nvPr/>
              </p:nvSpPr>
              <p:spPr bwMode="auto">
                <a:xfrm>
                  <a:off x="1411" y="1462"/>
                  <a:ext cx="31" cy="31"/>
                </a:xfrm>
                <a:prstGeom prst="ellipse">
                  <a:avLst/>
                </a:prstGeom>
                <a:solidFill>
                  <a:srgbClr val="FFFFFF"/>
                </a:solidFill>
                <a:ln w="9525">
                  <a:solidFill>
                    <a:srgbClr val="000000"/>
                  </a:solidFill>
                  <a:round/>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70" name="Line 627">
                  <a:extLst>
                    <a:ext uri="{FF2B5EF4-FFF2-40B4-BE49-F238E27FC236}">
                      <a16:creationId xmlns:a16="http://schemas.microsoft.com/office/drawing/2014/main" id="{56177644-4670-4C10-88F0-102335FAFBB9}"/>
                    </a:ext>
                  </a:extLst>
                </p:cNvPr>
                <p:cNvSpPr>
                  <a:spLocks noChangeAspect="1" noChangeShapeType="1"/>
                </p:cNvSpPr>
                <p:nvPr/>
              </p:nvSpPr>
              <p:spPr bwMode="auto">
                <a:xfrm>
                  <a:off x="1415" y="1467"/>
                  <a:ext cx="25" cy="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71" name="Line 628">
                  <a:extLst>
                    <a:ext uri="{FF2B5EF4-FFF2-40B4-BE49-F238E27FC236}">
                      <a16:creationId xmlns:a16="http://schemas.microsoft.com/office/drawing/2014/main" id="{F078F671-DA9C-4BB1-B1E0-59EDD51853B2}"/>
                    </a:ext>
                  </a:extLst>
                </p:cNvPr>
                <p:cNvSpPr>
                  <a:spLocks noChangeAspect="1" noChangeShapeType="1"/>
                </p:cNvSpPr>
                <p:nvPr/>
              </p:nvSpPr>
              <p:spPr bwMode="auto">
                <a:xfrm flipV="1">
                  <a:off x="1416" y="1484"/>
                  <a:ext cx="25"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72" name="Line 629">
                  <a:extLst>
                    <a:ext uri="{FF2B5EF4-FFF2-40B4-BE49-F238E27FC236}">
                      <a16:creationId xmlns:a16="http://schemas.microsoft.com/office/drawing/2014/main" id="{9D8A6EA6-1888-487D-AFFA-ACC51540164C}"/>
                    </a:ext>
                  </a:extLst>
                </p:cNvPr>
                <p:cNvSpPr>
                  <a:spLocks noChangeAspect="1" noChangeShapeType="1"/>
                </p:cNvSpPr>
                <p:nvPr/>
              </p:nvSpPr>
              <p:spPr bwMode="auto">
                <a:xfrm>
                  <a:off x="1418" y="1478"/>
                  <a:ext cx="1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73" name="Line 630">
                  <a:extLst>
                    <a:ext uri="{FF2B5EF4-FFF2-40B4-BE49-F238E27FC236}">
                      <a16:creationId xmlns:a16="http://schemas.microsoft.com/office/drawing/2014/main" id="{6E84AD13-3D54-4697-8AA6-98F72122E340}"/>
                    </a:ext>
                  </a:extLst>
                </p:cNvPr>
                <p:cNvSpPr>
                  <a:spLocks noChangeAspect="1" noChangeShapeType="1"/>
                </p:cNvSpPr>
                <p:nvPr/>
              </p:nvSpPr>
              <p:spPr bwMode="auto">
                <a:xfrm>
                  <a:off x="1418" y="1475"/>
                  <a:ext cx="0"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57" name="Group 631">
                <a:extLst>
                  <a:ext uri="{FF2B5EF4-FFF2-40B4-BE49-F238E27FC236}">
                    <a16:creationId xmlns:a16="http://schemas.microsoft.com/office/drawing/2014/main" id="{E4D43CE6-F7D1-4E39-9A67-7CB86A4CBE57}"/>
                  </a:ext>
                </a:extLst>
              </p:cNvPr>
              <p:cNvGrpSpPr>
                <a:grpSpLocks noChangeAspect="1"/>
              </p:cNvGrpSpPr>
              <p:nvPr/>
            </p:nvGrpSpPr>
            <p:grpSpPr bwMode="auto">
              <a:xfrm>
                <a:off x="7054" y="6175"/>
                <a:ext cx="191" cy="134"/>
                <a:chOff x="1411" y="1560"/>
                <a:chExt cx="31" cy="18"/>
              </a:xfrm>
            </p:grpSpPr>
            <p:sp>
              <p:nvSpPr>
                <p:cNvPr id="167" name="AutoShape 632">
                  <a:extLst>
                    <a:ext uri="{FF2B5EF4-FFF2-40B4-BE49-F238E27FC236}">
                      <a16:creationId xmlns:a16="http://schemas.microsoft.com/office/drawing/2014/main" id="{6EE9C254-181A-4D62-BB0E-9C1BB488BB15}"/>
                    </a:ext>
                  </a:extLst>
                </p:cNvPr>
                <p:cNvSpPr>
                  <a:spLocks noChangeAspect="1" noChangeArrowheads="1"/>
                </p:cNvSpPr>
                <p:nvPr/>
              </p:nvSpPr>
              <p:spPr bwMode="auto">
                <a:xfrm rot="-5400000">
                  <a:off x="1418" y="1553"/>
                  <a:ext cx="18" cy="31"/>
                </a:xfrm>
                <a:prstGeom prst="flowChartCollate">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68" name="AutoShape 633">
                  <a:extLst>
                    <a:ext uri="{FF2B5EF4-FFF2-40B4-BE49-F238E27FC236}">
                      <a16:creationId xmlns:a16="http://schemas.microsoft.com/office/drawing/2014/main" id="{44483DF2-031E-4357-8076-AEF8C92C3CA1}"/>
                    </a:ext>
                  </a:extLst>
                </p:cNvPr>
                <p:cNvSpPr>
                  <a:spLocks noChangeAspect="1" noChangeArrowheads="1"/>
                </p:cNvSpPr>
                <p:nvPr/>
              </p:nvSpPr>
              <p:spPr bwMode="auto">
                <a:xfrm>
                  <a:off x="1422" y="1564"/>
                  <a:ext cx="8" cy="8"/>
                </a:xfrm>
                <a:prstGeom prst="octagon">
                  <a:avLst>
                    <a:gd name="adj" fmla="val 29287"/>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sp>
            <p:nvSpPr>
              <p:cNvPr id="158" name="Line 634">
                <a:extLst>
                  <a:ext uri="{FF2B5EF4-FFF2-40B4-BE49-F238E27FC236}">
                    <a16:creationId xmlns:a16="http://schemas.microsoft.com/office/drawing/2014/main" id="{9F8A0454-D2D3-48CA-919A-C265114B8937}"/>
                  </a:ext>
                </a:extLst>
              </p:cNvPr>
              <p:cNvSpPr>
                <a:spLocks noChangeAspect="1" noChangeShapeType="1"/>
              </p:cNvSpPr>
              <p:nvPr/>
            </p:nvSpPr>
            <p:spPr bwMode="auto">
              <a:xfrm flipV="1">
                <a:off x="6299" y="5160"/>
                <a:ext cx="0" cy="1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59" name="Line 635">
                <a:extLst>
                  <a:ext uri="{FF2B5EF4-FFF2-40B4-BE49-F238E27FC236}">
                    <a16:creationId xmlns:a16="http://schemas.microsoft.com/office/drawing/2014/main" id="{E4D79FBF-2EA2-4F1E-AAB1-1FD36E70EB9E}"/>
                  </a:ext>
                </a:extLst>
              </p:cNvPr>
              <p:cNvSpPr>
                <a:spLocks noChangeAspect="1" noChangeShapeType="1"/>
              </p:cNvSpPr>
              <p:nvPr/>
            </p:nvSpPr>
            <p:spPr bwMode="auto">
              <a:xfrm flipV="1">
                <a:off x="6299" y="6120"/>
                <a:ext cx="0" cy="1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0" name="Line 636">
                <a:extLst>
                  <a:ext uri="{FF2B5EF4-FFF2-40B4-BE49-F238E27FC236}">
                    <a16:creationId xmlns:a16="http://schemas.microsoft.com/office/drawing/2014/main" id="{EC800195-499A-4BA5-849B-BCC9800735AC}"/>
                  </a:ext>
                </a:extLst>
              </p:cNvPr>
              <p:cNvSpPr>
                <a:spLocks noChangeAspect="1" noChangeShapeType="1"/>
              </p:cNvSpPr>
              <p:nvPr/>
            </p:nvSpPr>
            <p:spPr bwMode="auto">
              <a:xfrm flipV="1">
                <a:off x="8003" y="6128"/>
                <a:ext cx="0" cy="1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1" name="Line 637">
                <a:extLst>
                  <a:ext uri="{FF2B5EF4-FFF2-40B4-BE49-F238E27FC236}">
                    <a16:creationId xmlns:a16="http://schemas.microsoft.com/office/drawing/2014/main" id="{50D71958-3033-491F-A4FA-C5C4125ED5D2}"/>
                  </a:ext>
                </a:extLst>
              </p:cNvPr>
              <p:cNvSpPr>
                <a:spLocks noChangeAspect="1" noChangeShapeType="1"/>
              </p:cNvSpPr>
              <p:nvPr/>
            </p:nvSpPr>
            <p:spPr bwMode="auto">
              <a:xfrm flipV="1">
                <a:off x="8003" y="5160"/>
                <a:ext cx="0" cy="1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2" name="Line 638">
                <a:extLst>
                  <a:ext uri="{FF2B5EF4-FFF2-40B4-BE49-F238E27FC236}">
                    <a16:creationId xmlns:a16="http://schemas.microsoft.com/office/drawing/2014/main" id="{1364A49A-4573-4A2B-B3F0-16DC5AD6D0D5}"/>
                  </a:ext>
                </a:extLst>
              </p:cNvPr>
              <p:cNvSpPr>
                <a:spLocks noChangeAspect="1" noChangeShapeType="1"/>
              </p:cNvSpPr>
              <p:nvPr/>
            </p:nvSpPr>
            <p:spPr bwMode="auto">
              <a:xfrm flipH="1" flipV="1">
                <a:off x="6062" y="6231"/>
                <a:ext cx="23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3" name="Line 639">
                <a:extLst>
                  <a:ext uri="{FF2B5EF4-FFF2-40B4-BE49-F238E27FC236}">
                    <a16:creationId xmlns:a16="http://schemas.microsoft.com/office/drawing/2014/main" id="{CF2FB296-04F4-4EB7-AF03-ED2C3B584447}"/>
                  </a:ext>
                </a:extLst>
              </p:cNvPr>
              <p:cNvSpPr>
                <a:spLocks noChangeAspect="1" noChangeShapeType="1"/>
              </p:cNvSpPr>
              <p:nvPr/>
            </p:nvSpPr>
            <p:spPr bwMode="auto">
              <a:xfrm flipH="1" flipV="1">
                <a:off x="6062" y="5160"/>
                <a:ext cx="23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4" name="Line 640">
                <a:extLst>
                  <a:ext uri="{FF2B5EF4-FFF2-40B4-BE49-F238E27FC236}">
                    <a16:creationId xmlns:a16="http://schemas.microsoft.com/office/drawing/2014/main" id="{C7BD22F9-C5D0-454C-92A0-B09F339D8023}"/>
                  </a:ext>
                </a:extLst>
              </p:cNvPr>
              <p:cNvSpPr>
                <a:spLocks noChangeAspect="1" noChangeShapeType="1"/>
              </p:cNvSpPr>
              <p:nvPr/>
            </p:nvSpPr>
            <p:spPr bwMode="auto">
              <a:xfrm flipH="1" flipV="1">
                <a:off x="8003" y="5160"/>
                <a:ext cx="23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5" name="Line 641">
                <a:extLst>
                  <a:ext uri="{FF2B5EF4-FFF2-40B4-BE49-F238E27FC236}">
                    <a16:creationId xmlns:a16="http://schemas.microsoft.com/office/drawing/2014/main" id="{5AEC7D6C-ED98-4DB0-921C-D20D2A0FE01C}"/>
                  </a:ext>
                </a:extLst>
              </p:cNvPr>
              <p:cNvSpPr>
                <a:spLocks noChangeAspect="1" noChangeShapeType="1"/>
              </p:cNvSpPr>
              <p:nvPr/>
            </p:nvSpPr>
            <p:spPr bwMode="auto">
              <a:xfrm flipH="1" flipV="1">
                <a:off x="8003" y="6239"/>
                <a:ext cx="23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6" name="Text Box 642">
                <a:extLst>
                  <a:ext uri="{FF2B5EF4-FFF2-40B4-BE49-F238E27FC236}">
                    <a16:creationId xmlns:a16="http://schemas.microsoft.com/office/drawing/2014/main" id="{C199DAE4-F67A-41BF-8ED6-FA92ED4EB1E5}"/>
                  </a:ext>
                </a:extLst>
              </p:cNvPr>
              <p:cNvSpPr txBox="1">
                <a:spLocks noChangeAspect="1" noChangeArrowheads="1"/>
              </p:cNvSpPr>
              <p:nvPr/>
            </p:nvSpPr>
            <p:spPr bwMode="auto">
              <a:xfrm>
                <a:off x="6605" y="5358"/>
                <a:ext cx="1092"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sz="400">
                  <a:latin typeface="Arial Narrow" panose="020B0606020202030204" pitchFamily="34" charset="0"/>
                </a:endParaRPr>
              </a:p>
              <a:p>
                <a:pPr algn="l"/>
                <a:endParaRPr lang="fr-FR" altLang="fr-FR"/>
              </a:p>
            </p:txBody>
          </p:sp>
        </p:grpSp>
        <p:grpSp>
          <p:nvGrpSpPr>
            <p:cNvPr id="111" name="Group 643">
              <a:extLst>
                <a:ext uri="{FF2B5EF4-FFF2-40B4-BE49-F238E27FC236}">
                  <a16:creationId xmlns:a16="http://schemas.microsoft.com/office/drawing/2014/main" id="{AB107BDF-7539-44E1-8280-CAE3E5A1F28D}"/>
                </a:ext>
              </a:extLst>
            </p:cNvPr>
            <p:cNvGrpSpPr>
              <a:grpSpLocks noChangeAspect="1"/>
            </p:cNvGrpSpPr>
            <p:nvPr/>
          </p:nvGrpSpPr>
          <p:grpSpPr bwMode="auto">
            <a:xfrm>
              <a:off x="2018" y="2252"/>
              <a:ext cx="29" cy="20"/>
              <a:chOff x="4959" y="5326"/>
              <a:chExt cx="167" cy="119"/>
            </a:xfrm>
          </p:grpSpPr>
          <p:sp>
            <p:nvSpPr>
              <p:cNvPr id="150" name="Dessin 21">
                <a:extLst>
                  <a:ext uri="{FF2B5EF4-FFF2-40B4-BE49-F238E27FC236}">
                    <a16:creationId xmlns:a16="http://schemas.microsoft.com/office/drawing/2014/main" id="{7FE2C2A9-6E5B-4993-95A9-9E80D35D96CA}"/>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51" name="Dessin 20">
                <a:extLst>
                  <a:ext uri="{FF2B5EF4-FFF2-40B4-BE49-F238E27FC236}">
                    <a16:creationId xmlns:a16="http://schemas.microsoft.com/office/drawing/2014/main" id="{DE5C194B-76CA-4164-83BD-EBD8AB9A2BD0}"/>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2" name="Group 646">
              <a:extLst>
                <a:ext uri="{FF2B5EF4-FFF2-40B4-BE49-F238E27FC236}">
                  <a16:creationId xmlns:a16="http://schemas.microsoft.com/office/drawing/2014/main" id="{C7297818-0CFD-4B07-BC9B-4D6FDB92EDDA}"/>
                </a:ext>
              </a:extLst>
            </p:cNvPr>
            <p:cNvGrpSpPr>
              <a:grpSpLocks noChangeAspect="1"/>
            </p:cNvGrpSpPr>
            <p:nvPr/>
          </p:nvGrpSpPr>
          <p:grpSpPr bwMode="auto">
            <a:xfrm>
              <a:off x="2049" y="2506"/>
              <a:ext cx="29" cy="20"/>
              <a:chOff x="4959" y="5326"/>
              <a:chExt cx="167" cy="119"/>
            </a:xfrm>
          </p:grpSpPr>
          <p:sp>
            <p:nvSpPr>
              <p:cNvPr id="148" name="Dessin 21">
                <a:extLst>
                  <a:ext uri="{FF2B5EF4-FFF2-40B4-BE49-F238E27FC236}">
                    <a16:creationId xmlns:a16="http://schemas.microsoft.com/office/drawing/2014/main" id="{B68AAA04-DDAE-49FB-BE5D-B81183679FB4}"/>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49" name="Dessin 20">
                <a:extLst>
                  <a:ext uri="{FF2B5EF4-FFF2-40B4-BE49-F238E27FC236}">
                    <a16:creationId xmlns:a16="http://schemas.microsoft.com/office/drawing/2014/main" id="{0CD449BC-8CA9-4D18-8D7A-725DE342DFEE}"/>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3" name="Group 649">
              <a:extLst>
                <a:ext uri="{FF2B5EF4-FFF2-40B4-BE49-F238E27FC236}">
                  <a16:creationId xmlns:a16="http://schemas.microsoft.com/office/drawing/2014/main" id="{6C5360CC-E311-4F64-BD46-A9D4B752B5B2}"/>
                </a:ext>
              </a:extLst>
            </p:cNvPr>
            <p:cNvGrpSpPr>
              <a:grpSpLocks noChangeAspect="1"/>
            </p:cNvGrpSpPr>
            <p:nvPr/>
          </p:nvGrpSpPr>
          <p:grpSpPr bwMode="auto">
            <a:xfrm>
              <a:off x="2518" y="2252"/>
              <a:ext cx="29" cy="20"/>
              <a:chOff x="4959" y="5326"/>
              <a:chExt cx="167" cy="119"/>
            </a:xfrm>
          </p:grpSpPr>
          <p:sp>
            <p:nvSpPr>
              <p:cNvPr id="146" name="Dessin 21">
                <a:extLst>
                  <a:ext uri="{FF2B5EF4-FFF2-40B4-BE49-F238E27FC236}">
                    <a16:creationId xmlns:a16="http://schemas.microsoft.com/office/drawing/2014/main" id="{21944708-679A-430B-9711-3D495E2B4924}"/>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47" name="Dessin 20">
                <a:extLst>
                  <a:ext uri="{FF2B5EF4-FFF2-40B4-BE49-F238E27FC236}">
                    <a16:creationId xmlns:a16="http://schemas.microsoft.com/office/drawing/2014/main" id="{0804504A-9A88-4D34-9A40-D0ADCA4617DE}"/>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4" name="Group 652">
              <a:extLst>
                <a:ext uri="{FF2B5EF4-FFF2-40B4-BE49-F238E27FC236}">
                  <a16:creationId xmlns:a16="http://schemas.microsoft.com/office/drawing/2014/main" id="{29497843-AB7B-4D30-96F9-D379D9E5BD00}"/>
                </a:ext>
              </a:extLst>
            </p:cNvPr>
            <p:cNvGrpSpPr>
              <a:grpSpLocks noChangeAspect="1"/>
            </p:cNvGrpSpPr>
            <p:nvPr/>
          </p:nvGrpSpPr>
          <p:grpSpPr bwMode="auto">
            <a:xfrm>
              <a:off x="2548" y="2509"/>
              <a:ext cx="29" cy="20"/>
              <a:chOff x="4959" y="5326"/>
              <a:chExt cx="167" cy="119"/>
            </a:xfrm>
          </p:grpSpPr>
          <p:sp>
            <p:nvSpPr>
              <p:cNvPr id="144" name="Dessin 21">
                <a:extLst>
                  <a:ext uri="{FF2B5EF4-FFF2-40B4-BE49-F238E27FC236}">
                    <a16:creationId xmlns:a16="http://schemas.microsoft.com/office/drawing/2014/main" id="{C7E633C0-E466-4905-9F3A-1A047CB29BA6}"/>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45" name="Dessin 20">
                <a:extLst>
                  <a:ext uri="{FF2B5EF4-FFF2-40B4-BE49-F238E27FC236}">
                    <a16:creationId xmlns:a16="http://schemas.microsoft.com/office/drawing/2014/main" id="{8C92F0BE-1F3E-4538-ACF3-A23481BE7C65}"/>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5" name="Group 655">
              <a:extLst>
                <a:ext uri="{FF2B5EF4-FFF2-40B4-BE49-F238E27FC236}">
                  <a16:creationId xmlns:a16="http://schemas.microsoft.com/office/drawing/2014/main" id="{96B45A08-2FE2-4373-B4FC-396325C217BB}"/>
                </a:ext>
              </a:extLst>
            </p:cNvPr>
            <p:cNvGrpSpPr>
              <a:grpSpLocks noChangeAspect="1"/>
            </p:cNvGrpSpPr>
            <p:nvPr/>
          </p:nvGrpSpPr>
          <p:grpSpPr bwMode="auto">
            <a:xfrm>
              <a:off x="3013" y="2509"/>
              <a:ext cx="29" cy="20"/>
              <a:chOff x="4959" y="5326"/>
              <a:chExt cx="167" cy="119"/>
            </a:xfrm>
          </p:grpSpPr>
          <p:sp>
            <p:nvSpPr>
              <p:cNvPr id="142" name="Dessin 21">
                <a:extLst>
                  <a:ext uri="{FF2B5EF4-FFF2-40B4-BE49-F238E27FC236}">
                    <a16:creationId xmlns:a16="http://schemas.microsoft.com/office/drawing/2014/main" id="{3C161904-921E-413E-819F-9C24DAA4F459}"/>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43" name="Dessin 20">
                <a:extLst>
                  <a:ext uri="{FF2B5EF4-FFF2-40B4-BE49-F238E27FC236}">
                    <a16:creationId xmlns:a16="http://schemas.microsoft.com/office/drawing/2014/main" id="{DD8B49C6-7B07-4BD1-A288-25DF4B133139}"/>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6" name="Group 658">
              <a:extLst>
                <a:ext uri="{FF2B5EF4-FFF2-40B4-BE49-F238E27FC236}">
                  <a16:creationId xmlns:a16="http://schemas.microsoft.com/office/drawing/2014/main" id="{1750C548-E07C-416B-B9A8-1EBD515F5466}"/>
                </a:ext>
              </a:extLst>
            </p:cNvPr>
            <p:cNvGrpSpPr>
              <a:grpSpLocks noChangeAspect="1"/>
            </p:cNvGrpSpPr>
            <p:nvPr/>
          </p:nvGrpSpPr>
          <p:grpSpPr bwMode="auto">
            <a:xfrm>
              <a:off x="2812" y="2509"/>
              <a:ext cx="29" cy="20"/>
              <a:chOff x="4959" y="5326"/>
              <a:chExt cx="167" cy="119"/>
            </a:xfrm>
          </p:grpSpPr>
          <p:sp>
            <p:nvSpPr>
              <p:cNvPr id="140" name="Dessin 21">
                <a:extLst>
                  <a:ext uri="{FF2B5EF4-FFF2-40B4-BE49-F238E27FC236}">
                    <a16:creationId xmlns:a16="http://schemas.microsoft.com/office/drawing/2014/main" id="{ABE7E609-E5F5-4163-95BE-D05B4DDB90FC}"/>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41" name="Dessin 20">
                <a:extLst>
                  <a:ext uri="{FF2B5EF4-FFF2-40B4-BE49-F238E27FC236}">
                    <a16:creationId xmlns:a16="http://schemas.microsoft.com/office/drawing/2014/main" id="{7EB3CABC-2416-4044-B55A-36C3598406E0}"/>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7" name="Group 661">
              <a:extLst>
                <a:ext uri="{FF2B5EF4-FFF2-40B4-BE49-F238E27FC236}">
                  <a16:creationId xmlns:a16="http://schemas.microsoft.com/office/drawing/2014/main" id="{28800757-486F-4302-BA76-5E9ECEEB7E8C}"/>
                </a:ext>
              </a:extLst>
            </p:cNvPr>
            <p:cNvGrpSpPr>
              <a:grpSpLocks noChangeAspect="1"/>
            </p:cNvGrpSpPr>
            <p:nvPr/>
          </p:nvGrpSpPr>
          <p:grpSpPr bwMode="auto">
            <a:xfrm>
              <a:off x="2812" y="2251"/>
              <a:ext cx="29" cy="20"/>
              <a:chOff x="4959" y="5326"/>
              <a:chExt cx="167" cy="119"/>
            </a:xfrm>
          </p:grpSpPr>
          <p:sp>
            <p:nvSpPr>
              <p:cNvPr id="138" name="Dessin 21">
                <a:extLst>
                  <a:ext uri="{FF2B5EF4-FFF2-40B4-BE49-F238E27FC236}">
                    <a16:creationId xmlns:a16="http://schemas.microsoft.com/office/drawing/2014/main" id="{37AE946E-78D2-4398-8CB9-0FCF1F590053}"/>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39" name="Dessin 20">
                <a:extLst>
                  <a:ext uri="{FF2B5EF4-FFF2-40B4-BE49-F238E27FC236}">
                    <a16:creationId xmlns:a16="http://schemas.microsoft.com/office/drawing/2014/main" id="{42BF9B03-48E0-4949-9271-92416246C772}"/>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8" name="Group 664">
              <a:extLst>
                <a:ext uri="{FF2B5EF4-FFF2-40B4-BE49-F238E27FC236}">
                  <a16:creationId xmlns:a16="http://schemas.microsoft.com/office/drawing/2014/main" id="{E63C74E8-88A2-45BB-A8C0-78371FCAA5AC}"/>
                </a:ext>
              </a:extLst>
            </p:cNvPr>
            <p:cNvGrpSpPr>
              <a:grpSpLocks noChangeAspect="1"/>
            </p:cNvGrpSpPr>
            <p:nvPr/>
          </p:nvGrpSpPr>
          <p:grpSpPr bwMode="auto">
            <a:xfrm>
              <a:off x="3014" y="2253"/>
              <a:ext cx="29" cy="20"/>
              <a:chOff x="4959" y="5326"/>
              <a:chExt cx="167" cy="119"/>
            </a:xfrm>
          </p:grpSpPr>
          <p:sp>
            <p:nvSpPr>
              <p:cNvPr id="136" name="Dessin 21">
                <a:extLst>
                  <a:ext uri="{FF2B5EF4-FFF2-40B4-BE49-F238E27FC236}">
                    <a16:creationId xmlns:a16="http://schemas.microsoft.com/office/drawing/2014/main" id="{47914EBC-8729-4DEC-8464-CA3B05F36CBE}"/>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37" name="Dessin 20">
                <a:extLst>
                  <a:ext uri="{FF2B5EF4-FFF2-40B4-BE49-F238E27FC236}">
                    <a16:creationId xmlns:a16="http://schemas.microsoft.com/office/drawing/2014/main" id="{45039E17-F1A2-4BD6-9DD0-E5D6206FE1D3}"/>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9" name="Group 667">
              <a:extLst>
                <a:ext uri="{FF2B5EF4-FFF2-40B4-BE49-F238E27FC236}">
                  <a16:creationId xmlns:a16="http://schemas.microsoft.com/office/drawing/2014/main" id="{CE66E832-7570-47DF-A8C2-7A61E0F5065A}"/>
                </a:ext>
              </a:extLst>
            </p:cNvPr>
            <p:cNvGrpSpPr>
              <a:grpSpLocks noChangeAspect="1"/>
            </p:cNvGrpSpPr>
            <p:nvPr/>
          </p:nvGrpSpPr>
          <p:grpSpPr bwMode="auto">
            <a:xfrm>
              <a:off x="1799" y="2094"/>
              <a:ext cx="59" cy="105"/>
              <a:chOff x="4132" y="2160"/>
              <a:chExt cx="312" cy="710"/>
            </a:xfrm>
          </p:grpSpPr>
          <p:sp>
            <p:nvSpPr>
              <p:cNvPr id="133" name="Rectangle 668">
                <a:extLst>
                  <a:ext uri="{FF2B5EF4-FFF2-40B4-BE49-F238E27FC236}">
                    <a16:creationId xmlns:a16="http://schemas.microsoft.com/office/drawing/2014/main" id="{971FCF19-EAED-4110-826D-16DFCFC2A191}"/>
                  </a:ext>
                </a:extLst>
              </p:cNvPr>
              <p:cNvSpPr>
                <a:spLocks noChangeAspect="1" noChangeArrowheads="1"/>
              </p:cNvSpPr>
              <p:nvPr/>
            </p:nvSpPr>
            <p:spPr bwMode="auto">
              <a:xfrm>
                <a:off x="4139" y="2229"/>
                <a:ext cx="305" cy="585"/>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34" name="Arc 669">
                <a:extLst>
                  <a:ext uri="{FF2B5EF4-FFF2-40B4-BE49-F238E27FC236}">
                    <a16:creationId xmlns:a16="http://schemas.microsoft.com/office/drawing/2014/main" id="{C8FC789E-8DB6-4070-B74A-D485C7FC7FBF}"/>
                  </a:ext>
                </a:extLst>
              </p:cNvPr>
              <p:cNvSpPr>
                <a:spLocks noChangeAspect="1"/>
              </p:cNvSpPr>
              <p:nvPr/>
            </p:nvSpPr>
            <p:spPr bwMode="auto">
              <a:xfrm>
                <a:off x="4132" y="2160"/>
                <a:ext cx="302" cy="136"/>
              </a:xfrm>
              <a:custGeom>
                <a:avLst/>
                <a:gdLst>
                  <a:gd name="T0" fmla="*/ 0 w 34458"/>
                  <a:gd name="T1" fmla="*/ 0 h 21600"/>
                  <a:gd name="T2" fmla="*/ 0 w 34458"/>
                  <a:gd name="T3" fmla="*/ 0 h 21600"/>
                  <a:gd name="T4" fmla="*/ 0 w 34458"/>
                  <a:gd name="T5" fmla="*/ 0 h 21600"/>
                  <a:gd name="T6" fmla="*/ 0 60000 65536"/>
                  <a:gd name="T7" fmla="*/ 0 60000 65536"/>
                  <a:gd name="T8" fmla="*/ 0 60000 65536"/>
                  <a:gd name="T9" fmla="*/ 0 w 34458"/>
                  <a:gd name="T10" fmla="*/ 0 h 21600"/>
                  <a:gd name="T11" fmla="*/ 34458 w 34458"/>
                  <a:gd name="T12" fmla="*/ 21600 h 21600"/>
                </a:gdLst>
                <a:ahLst/>
                <a:cxnLst>
                  <a:cxn ang="T6">
                    <a:pos x="T0" y="T1"/>
                  </a:cxn>
                  <a:cxn ang="T7">
                    <a:pos x="T2" y="T3"/>
                  </a:cxn>
                  <a:cxn ang="T8">
                    <a:pos x="T4" y="T5"/>
                  </a:cxn>
                </a:cxnLst>
                <a:rect l="T9" t="T10" r="T11" b="T12"/>
                <a:pathLst>
                  <a:path w="34458" h="21600" fill="none" extrusionOk="0">
                    <a:moveTo>
                      <a:pt x="0" y="8793"/>
                    </a:moveTo>
                    <a:cubicBezTo>
                      <a:pt x="4071" y="3264"/>
                      <a:pt x="10528" y="-1"/>
                      <a:pt x="17394" y="0"/>
                    </a:cubicBezTo>
                    <a:cubicBezTo>
                      <a:pt x="24067" y="0"/>
                      <a:pt x="30366" y="3084"/>
                      <a:pt x="34458" y="8356"/>
                    </a:cubicBezTo>
                  </a:path>
                  <a:path w="34458" h="21600" stroke="0" extrusionOk="0">
                    <a:moveTo>
                      <a:pt x="0" y="8793"/>
                    </a:moveTo>
                    <a:cubicBezTo>
                      <a:pt x="4071" y="3264"/>
                      <a:pt x="10528" y="-1"/>
                      <a:pt x="17394" y="0"/>
                    </a:cubicBezTo>
                    <a:cubicBezTo>
                      <a:pt x="24067" y="0"/>
                      <a:pt x="30366" y="3084"/>
                      <a:pt x="34458" y="8356"/>
                    </a:cubicBezTo>
                    <a:lnTo>
                      <a:pt x="17394" y="21600"/>
                    </a:lnTo>
                    <a:lnTo>
                      <a:pt x="0" y="879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5" name="Arc 670">
                <a:extLst>
                  <a:ext uri="{FF2B5EF4-FFF2-40B4-BE49-F238E27FC236}">
                    <a16:creationId xmlns:a16="http://schemas.microsoft.com/office/drawing/2014/main" id="{6F22BD6D-F4A3-45A0-9DE1-534014751421}"/>
                  </a:ext>
                </a:extLst>
              </p:cNvPr>
              <p:cNvSpPr>
                <a:spLocks noChangeAspect="1"/>
              </p:cNvSpPr>
              <p:nvPr/>
            </p:nvSpPr>
            <p:spPr bwMode="auto">
              <a:xfrm rot="10800000">
                <a:off x="4139" y="2746"/>
                <a:ext cx="305" cy="124"/>
              </a:xfrm>
              <a:custGeom>
                <a:avLst/>
                <a:gdLst>
                  <a:gd name="T0" fmla="*/ 0 w 35169"/>
                  <a:gd name="T1" fmla="*/ 0 h 21600"/>
                  <a:gd name="T2" fmla="*/ 0 w 35169"/>
                  <a:gd name="T3" fmla="*/ 0 h 21600"/>
                  <a:gd name="T4" fmla="*/ 0 w 35169"/>
                  <a:gd name="T5" fmla="*/ 0 h 21600"/>
                  <a:gd name="T6" fmla="*/ 0 60000 65536"/>
                  <a:gd name="T7" fmla="*/ 0 60000 65536"/>
                  <a:gd name="T8" fmla="*/ 0 60000 65536"/>
                  <a:gd name="T9" fmla="*/ 0 w 35169"/>
                  <a:gd name="T10" fmla="*/ 0 h 21600"/>
                  <a:gd name="T11" fmla="*/ 35169 w 35169"/>
                  <a:gd name="T12" fmla="*/ 21600 h 21600"/>
                </a:gdLst>
                <a:ahLst/>
                <a:cxnLst>
                  <a:cxn ang="T6">
                    <a:pos x="T0" y="T1"/>
                  </a:cxn>
                  <a:cxn ang="T7">
                    <a:pos x="T2" y="T3"/>
                  </a:cxn>
                  <a:cxn ang="T8">
                    <a:pos x="T4" y="T5"/>
                  </a:cxn>
                </a:cxnLst>
                <a:rect l="T9" t="T10" r="T11" b="T12"/>
                <a:pathLst>
                  <a:path w="35169" h="21600" fill="none" extrusionOk="0">
                    <a:moveTo>
                      <a:pt x="0" y="8793"/>
                    </a:moveTo>
                    <a:cubicBezTo>
                      <a:pt x="4071" y="3264"/>
                      <a:pt x="10528" y="-1"/>
                      <a:pt x="17394" y="0"/>
                    </a:cubicBezTo>
                    <a:cubicBezTo>
                      <a:pt x="24491" y="0"/>
                      <a:pt x="31136" y="3486"/>
                      <a:pt x="35168" y="9327"/>
                    </a:cubicBezTo>
                  </a:path>
                  <a:path w="35169" h="21600" stroke="0" extrusionOk="0">
                    <a:moveTo>
                      <a:pt x="0" y="8793"/>
                    </a:moveTo>
                    <a:cubicBezTo>
                      <a:pt x="4071" y="3264"/>
                      <a:pt x="10528" y="-1"/>
                      <a:pt x="17394" y="0"/>
                    </a:cubicBezTo>
                    <a:cubicBezTo>
                      <a:pt x="24491" y="0"/>
                      <a:pt x="31136" y="3486"/>
                      <a:pt x="35168" y="9327"/>
                    </a:cubicBezTo>
                    <a:lnTo>
                      <a:pt x="17394" y="21600"/>
                    </a:lnTo>
                    <a:lnTo>
                      <a:pt x="0" y="879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20" name="Line 671">
              <a:extLst>
                <a:ext uri="{FF2B5EF4-FFF2-40B4-BE49-F238E27FC236}">
                  <a16:creationId xmlns:a16="http://schemas.microsoft.com/office/drawing/2014/main" id="{9571A6A3-BBE2-4FBA-B061-591E78C3E254}"/>
                </a:ext>
              </a:extLst>
            </p:cNvPr>
            <p:cNvSpPr>
              <a:spLocks noChangeAspect="1" noChangeShapeType="1"/>
            </p:cNvSpPr>
            <p:nvPr/>
          </p:nvSpPr>
          <p:spPr bwMode="auto">
            <a:xfrm>
              <a:off x="1830" y="2201"/>
              <a:ext cx="0" cy="3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21" name="Group 672">
              <a:extLst>
                <a:ext uri="{FF2B5EF4-FFF2-40B4-BE49-F238E27FC236}">
                  <a16:creationId xmlns:a16="http://schemas.microsoft.com/office/drawing/2014/main" id="{94DB6E55-42D8-43DC-90D8-6B8860021520}"/>
                </a:ext>
              </a:extLst>
            </p:cNvPr>
            <p:cNvGrpSpPr>
              <a:grpSpLocks noChangeAspect="1"/>
            </p:cNvGrpSpPr>
            <p:nvPr/>
          </p:nvGrpSpPr>
          <p:grpSpPr bwMode="auto">
            <a:xfrm>
              <a:off x="2691" y="2102"/>
              <a:ext cx="59" cy="105"/>
              <a:chOff x="4132" y="2160"/>
              <a:chExt cx="312" cy="710"/>
            </a:xfrm>
          </p:grpSpPr>
          <p:sp>
            <p:nvSpPr>
              <p:cNvPr id="130" name="Rectangle 673">
                <a:extLst>
                  <a:ext uri="{FF2B5EF4-FFF2-40B4-BE49-F238E27FC236}">
                    <a16:creationId xmlns:a16="http://schemas.microsoft.com/office/drawing/2014/main" id="{5CC4E341-618B-46E3-B830-4418D9AB5C9C}"/>
                  </a:ext>
                </a:extLst>
              </p:cNvPr>
              <p:cNvSpPr>
                <a:spLocks noChangeAspect="1" noChangeArrowheads="1"/>
              </p:cNvSpPr>
              <p:nvPr/>
            </p:nvSpPr>
            <p:spPr bwMode="auto">
              <a:xfrm>
                <a:off x="4139" y="2229"/>
                <a:ext cx="305" cy="585"/>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31" name="Arc 674">
                <a:extLst>
                  <a:ext uri="{FF2B5EF4-FFF2-40B4-BE49-F238E27FC236}">
                    <a16:creationId xmlns:a16="http://schemas.microsoft.com/office/drawing/2014/main" id="{DE4D2284-391A-4802-9452-2DF2A849B86B}"/>
                  </a:ext>
                </a:extLst>
              </p:cNvPr>
              <p:cNvSpPr>
                <a:spLocks noChangeAspect="1"/>
              </p:cNvSpPr>
              <p:nvPr/>
            </p:nvSpPr>
            <p:spPr bwMode="auto">
              <a:xfrm>
                <a:off x="4132" y="2160"/>
                <a:ext cx="302" cy="136"/>
              </a:xfrm>
              <a:custGeom>
                <a:avLst/>
                <a:gdLst>
                  <a:gd name="T0" fmla="*/ 0 w 34458"/>
                  <a:gd name="T1" fmla="*/ 0 h 21600"/>
                  <a:gd name="T2" fmla="*/ 0 w 34458"/>
                  <a:gd name="T3" fmla="*/ 0 h 21600"/>
                  <a:gd name="T4" fmla="*/ 0 w 34458"/>
                  <a:gd name="T5" fmla="*/ 0 h 21600"/>
                  <a:gd name="T6" fmla="*/ 0 60000 65536"/>
                  <a:gd name="T7" fmla="*/ 0 60000 65536"/>
                  <a:gd name="T8" fmla="*/ 0 60000 65536"/>
                  <a:gd name="T9" fmla="*/ 0 w 34458"/>
                  <a:gd name="T10" fmla="*/ 0 h 21600"/>
                  <a:gd name="T11" fmla="*/ 34458 w 34458"/>
                  <a:gd name="T12" fmla="*/ 21600 h 21600"/>
                </a:gdLst>
                <a:ahLst/>
                <a:cxnLst>
                  <a:cxn ang="T6">
                    <a:pos x="T0" y="T1"/>
                  </a:cxn>
                  <a:cxn ang="T7">
                    <a:pos x="T2" y="T3"/>
                  </a:cxn>
                  <a:cxn ang="T8">
                    <a:pos x="T4" y="T5"/>
                  </a:cxn>
                </a:cxnLst>
                <a:rect l="T9" t="T10" r="T11" b="T12"/>
                <a:pathLst>
                  <a:path w="34458" h="21600" fill="none" extrusionOk="0">
                    <a:moveTo>
                      <a:pt x="0" y="8793"/>
                    </a:moveTo>
                    <a:cubicBezTo>
                      <a:pt x="4071" y="3264"/>
                      <a:pt x="10528" y="-1"/>
                      <a:pt x="17394" y="0"/>
                    </a:cubicBezTo>
                    <a:cubicBezTo>
                      <a:pt x="24067" y="0"/>
                      <a:pt x="30366" y="3084"/>
                      <a:pt x="34458" y="8356"/>
                    </a:cubicBezTo>
                  </a:path>
                  <a:path w="34458" h="21600" stroke="0" extrusionOk="0">
                    <a:moveTo>
                      <a:pt x="0" y="8793"/>
                    </a:moveTo>
                    <a:cubicBezTo>
                      <a:pt x="4071" y="3264"/>
                      <a:pt x="10528" y="-1"/>
                      <a:pt x="17394" y="0"/>
                    </a:cubicBezTo>
                    <a:cubicBezTo>
                      <a:pt x="24067" y="0"/>
                      <a:pt x="30366" y="3084"/>
                      <a:pt x="34458" y="8356"/>
                    </a:cubicBezTo>
                    <a:lnTo>
                      <a:pt x="17394" y="21600"/>
                    </a:lnTo>
                    <a:lnTo>
                      <a:pt x="0" y="879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2" name="Arc 675">
                <a:extLst>
                  <a:ext uri="{FF2B5EF4-FFF2-40B4-BE49-F238E27FC236}">
                    <a16:creationId xmlns:a16="http://schemas.microsoft.com/office/drawing/2014/main" id="{8CC4759D-9C4C-45F6-990C-DCAEA61E917D}"/>
                  </a:ext>
                </a:extLst>
              </p:cNvPr>
              <p:cNvSpPr>
                <a:spLocks noChangeAspect="1"/>
              </p:cNvSpPr>
              <p:nvPr/>
            </p:nvSpPr>
            <p:spPr bwMode="auto">
              <a:xfrm rot="10800000">
                <a:off x="4139" y="2746"/>
                <a:ext cx="305" cy="124"/>
              </a:xfrm>
              <a:custGeom>
                <a:avLst/>
                <a:gdLst>
                  <a:gd name="T0" fmla="*/ 0 w 35169"/>
                  <a:gd name="T1" fmla="*/ 0 h 21600"/>
                  <a:gd name="T2" fmla="*/ 0 w 35169"/>
                  <a:gd name="T3" fmla="*/ 0 h 21600"/>
                  <a:gd name="T4" fmla="*/ 0 w 35169"/>
                  <a:gd name="T5" fmla="*/ 0 h 21600"/>
                  <a:gd name="T6" fmla="*/ 0 60000 65536"/>
                  <a:gd name="T7" fmla="*/ 0 60000 65536"/>
                  <a:gd name="T8" fmla="*/ 0 60000 65536"/>
                  <a:gd name="T9" fmla="*/ 0 w 35169"/>
                  <a:gd name="T10" fmla="*/ 0 h 21600"/>
                  <a:gd name="T11" fmla="*/ 35169 w 35169"/>
                  <a:gd name="T12" fmla="*/ 21600 h 21600"/>
                </a:gdLst>
                <a:ahLst/>
                <a:cxnLst>
                  <a:cxn ang="T6">
                    <a:pos x="T0" y="T1"/>
                  </a:cxn>
                  <a:cxn ang="T7">
                    <a:pos x="T2" y="T3"/>
                  </a:cxn>
                  <a:cxn ang="T8">
                    <a:pos x="T4" y="T5"/>
                  </a:cxn>
                </a:cxnLst>
                <a:rect l="T9" t="T10" r="T11" b="T12"/>
                <a:pathLst>
                  <a:path w="35169" h="21600" fill="none" extrusionOk="0">
                    <a:moveTo>
                      <a:pt x="0" y="8793"/>
                    </a:moveTo>
                    <a:cubicBezTo>
                      <a:pt x="4071" y="3264"/>
                      <a:pt x="10528" y="-1"/>
                      <a:pt x="17394" y="0"/>
                    </a:cubicBezTo>
                    <a:cubicBezTo>
                      <a:pt x="24491" y="0"/>
                      <a:pt x="31136" y="3486"/>
                      <a:pt x="35168" y="9327"/>
                    </a:cubicBezTo>
                  </a:path>
                  <a:path w="35169" h="21600" stroke="0" extrusionOk="0">
                    <a:moveTo>
                      <a:pt x="0" y="8793"/>
                    </a:moveTo>
                    <a:cubicBezTo>
                      <a:pt x="4071" y="3264"/>
                      <a:pt x="10528" y="-1"/>
                      <a:pt x="17394" y="0"/>
                    </a:cubicBezTo>
                    <a:cubicBezTo>
                      <a:pt x="24491" y="0"/>
                      <a:pt x="31136" y="3486"/>
                      <a:pt x="35168" y="9327"/>
                    </a:cubicBezTo>
                    <a:lnTo>
                      <a:pt x="17394" y="21600"/>
                    </a:lnTo>
                    <a:lnTo>
                      <a:pt x="0" y="879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22" name="Line 676">
              <a:extLst>
                <a:ext uri="{FF2B5EF4-FFF2-40B4-BE49-F238E27FC236}">
                  <a16:creationId xmlns:a16="http://schemas.microsoft.com/office/drawing/2014/main" id="{9D5237D3-7CF4-4C5A-AB9E-E2543BEEF12D}"/>
                </a:ext>
              </a:extLst>
            </p:cNvPr>
            <p:cNvSpPr>
              <a:spLocks noChangeAspect="1" noChangeShapeType="1"/>
            </p:cNvSpPr>
            <p:nvPr/>
          </p:nvSpPr>
          <p:spPr bwMode="auto">
            <a:xfrm>
              <a:off x="2725" y="2213"/>
              <a:ext cx="0" cy="4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23" name="Group 677">
              <a:extLst>
                <a:ext uri="{FF2B5EF4-FFF2-40B4-BE49-F238E27FC236}">
                  <a16:creationId xmlns:a16="http://schemas.microsoft.com/office/drawing/2014/main" id="{9442719F-A775-4CA6-9A49-803D3C11FDAF}"/>
                </a:ext>
              </a:extLst>
            </p:cNvPr>
            <p:cNvGrpSpPr>
              <a:grpSpLocks noChangeAspect="1"/>
            </p:cNvGrpSpPr>
            <p:nvPr/>
          </p:nvGrpSpPr>
          <p:grpSpPr bwMode="auto">
            <a:xfrm>
              <a:off x="1858" y="2232"/>
              <a:ext cx="56" cy="57"/>
              <a:chOff x="126" y="-193561"/>
              <a:chExt cx="11954" cy="129"/>
            </a:xfrm>
          </p:grpSpPr>
          <p:sp>
            <p:nvSpPr>
              <p:cNvPr id="128" name="Oval 678">
                <a:extLst>
                  <a:ext uri="{FF2B5EF4-FFF2-40B4-BE49-F238E27FC236}">
                    <a16:creationId xmlns:a16="http://schemas.microsoft.com/office/drawing/2014/main" id="{B6877D43-9C1F-4AFC-9F26-781B71265E9E}"/>
                  </a:ext>
                </a:extLst>
              </p:cNvPr>
              <p:cNvSpPr>
                <a:spLocks noChangeAspect="1" noChangeArrowheads="1"/>
              </p:cNvSpPr>
              <p:nvPr/>
            </p:nvSpPr>
            <p:spPr bwMode="auto">
              <a:xfrm>
                <a:off x="126" y="-193561"/>
                <a:ext cx="11954" cy="129"/>
              </a:xfrm>
              <a:prstGeom prst="ellipse">
                <a:avLst/>
              </a:prstGeom>
              <a:solidFill>
                <a:srgbClr val="FFFFFF"/>
              </a:solidFill>
              <a:ln w="9525">
                <a:solidFill>
                  <a:srgbClr val="000000"/>
                </a:solidFill>
                <a:round/>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29" name="Dessin 30">
                <a:extLst>
                  <a:ext uri="{FF2B5EF4-FFF2-40B4-BE49-F238E27FC236}">
                    <a16:creationId xmlns:a16="http://schemas.microsoft.com/office/drawing/2014/main" id="{901A1E8B-B5F3-4ED7-8590-1E907B2F56EE}"/>
                  </a:ext>
                </a:extLst>
              </p:cNvPr>
              <p:cNvSpPr>
                <a:spLocks noChangeAspect="1"/>
              </p:cNvSpPr>
              <p:nvPr/>
            </p:nvSpPr>
            <p:spPr bwMode="auto">
              <a:xfrm>
                <a:off x="2628" y="-193549"/>
                <a:ext cx="8896" cy="108"/>
              </a:xfrm>
              <a:custGeom>
                <a:avLst/>
                <a:gdLst>
                  <a:gd name="T0" fmla="*/ 0 w 16384"/>
                  <a:gd name="T1" fmla="*/ 0 h 16384"/>
                  <a:gd name="T2" fmla="*/ 36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000000"/>
              </a:solidFill>
              <a:ln w="9525">
                <a:solidFill>
                  <a:srgbClr val="000000"/>
                </a:solidFill>
                <a:prstDash val="solid"/>
                <a:round/>
                <a:headEnd/>
                <a:tailEnd/>
              </a:ln>
            </p:spPr>
            <p:txBody>
              <a:bodyPr/>
              <a:lstStyle/>
              <a:p>
                <a:endParaRPr lang="fr-FR"/>
              </a:p>
            </p:txBody>
          </p:sp>
        </p:grpSp>
        <p:sp>
          <p:nvSpPr>
            <p:cNvPr id="124" name="Text Box 680">
              <a:extLst>
                <a:ext uri="{FF2B5EF4-FFF2-40B4-BE49-F238E27FC236}">
                  <a16:creationId xmlns:a16="http://schemas.microsoft.com/office/drawing/2014/main" id="{2E2DD618-0C9E-4CDD-8F40-0067E803D414}"/>
                </a:ext>
              </a:extLst>
            </p:cNvPr>
            <p:cNvSpPr txBox="1">
              <a:spLocks noChangeAspect="1" noChangeArrowheads="1"/>
            </p:cNvSpPr>
            <p:nvPr/>
          </p:nvSpPr>
          <p:spPr bwMode="auto">
            <a:xfrm>
              <a:off x="1723" y="2411"/>
              <a:ext cx="258"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lgn="l"/>
              <a:r>
                <a:rPr lang="fr-FR" altLang="fr-FR" sz="800"/>
                <a:t>5°C</a:t>
              </a:r>
            </a:p>
          </p:txBody>
        </p:sp>
        <p:sp>
          <p:nvSpPr>
            <p:cNvPr id="125" name="Text Box 681">
              <a:extLst>
                <a:ext uri="{FF2B5EF4-FFF2-40B4-BE49-F238E27FC236}">
                  <a16:creationId xmlns:a16="http://schemas.microsoft.com/office/drawing/2014/main" id="{C39221D5-19A2-4F45-A85F-62FFF595D350}"/>
                </a:ext>
              </a:extLst>
            </p:cNvPr>
            <p:cNvSpPr txBox="1">
              <a:spLocks noChangeAspect="1" noChangeArrowheads="1"/>
            </p:cNvSpPr>
            <p:nvPr/>
          </p:nvSpPr>
          <p:spPr bwMode="auto">
            <a:xfrm>
              <a:off x="1703" y="2270"/>
              <a:ext cx="2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lgn="l"/>
              <a:r>
                <a:rPr lang="fr-FR" altLang="fr-FR" sz="800"/>
                <a:t>10°C</a:t>
              </a:r>
            </a:p>
          </p:txBody>
        </p:sp>
        <p:sp>
          <p:nvSpPr>
            <p:cNvPr id="126" name="Text Box 682">
              <a:extLst>
                <a:ext uri="{FF2B5EF4-FFF2-40B4-BE49-F238E27FC236}">
                  <a16:creationId xmlns:a16="http://schemas.microsoft.com/office/drawing/2014/main" id="{462D863B-21A9-4ADE-97BB-44957F385E4C}"/>
                </a:ext>
              </a:extLst>
            </p:cNvPr>
            <p:cNvSpPr txBox="1">
              <a:spLocks noChangeAspect="1" noChangeArrowheads="1"/>
            </p:cNvSpPr>
            <p:nvPr/>
          </p:nvSpPr>
          <p:spPr bwMode="auto">
            <a:xfrm>
              <a:off x="2506" y="2412"/>
              <a:ext cx="29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lgn="l"/>
              <a:r>
                <a:rPr lang="fr-FR" altLang="fr-FR" sz="800"/>
                <a:t>40°C</a:t>
              </a:r>
            </a:p>
          </p:txBody>
        </p:sp>
        <p:sp>
          <p:nvSpPr>
            <p:cNvPr id="127" name="Text Box 683">
              <a:extLst>
                <a:ext uri="{FF2B5EF4-FFF2-40B4-BE49-F238E27FC236}">
                  <a16:creationId xmlns:a16="http://schemas.microsoft.com/office/drawing/2014/main" id="{27E22C94-5C63-4830-98BC-27E1B092CA6F}"/>
                </a:ext>
              </a:extLst>
            </p:cNvPr>
            <p:cNvSpPr txBox="1">
              <a:spLocks noChangeAspect="1" noChangeArrowheads="1"/>
            </p:cNvSpPr>
            <p:nvPr/>
          </p:nvSpPr>
          <p:spPr bwMode="auto">
            <a:xfrm>
              <a:off x="2507" y="2267"/>
              <a:ext cx="275"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pPr algn="l"/>
              <a:r>
                <a:rPr lang="fr-FR" altLang="fr-FR" sz="800"/>
                <a:t>45°C</a:t>
              </a:r>
            </a:p>
          </p:txBody>
        </p:sp>
      </p:grpSp>
      <p:pic>
        <p:nvPicPr>
          <p:cNvPr id="396" name="Picture 4">
            <a:extLst>
              <a:ext uri="{FF2B5EF4-FFF2-40B4-BE49-F238E27FC236}">
                <a16:creationId xmlns:a16="http://schemas.microsoft.com/office/drawing/2014/main" id="{BEFA0E1C-1F90-4675-805B-43502C251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66" t="28809" r="25675" b="27372"/>
          <a:stretch/>
        </p:blipFill>
        <p:spPr bwMode="auto">
          <a:xfrm>
            <a:off x="6908421" y="739169"/>
            <a:ext cx="1482634" cy="1284979"/>
          </a:xfrm>
          <a:prstGeom prst="rect">
            <a:avLst/>
          </a:prstGeom>
          <a:noFill/>
          <a:extLst>
            <a:ext uri="{909E8E84-426E-40DD-AFC4-6F175D3DCCD1}">
              <a14:hiddenFill xmlns:a14="http://schemas.microsoft.com/office/drawing/2010/main">
                <a:solidFill>
                  <a:srgbClr val="FFFFFF"/>
                </a:solidFill>
              </a14:hiddenFill>
            </a:ext>
          </a:extLst>
        </p:spPr>
      </p:pic>
      <p:sp>
        <p:nvSpPr>
          <p:cNvPr id="397" name="Flèche : virage 396">
            <a:extLst>
              <a:ext uri="{FF2B5EF4-FFF2-40B4-BE49-F238E27FC236}">
                <a16:creationId xmlns:a16="http://schemas.microsoft.com/office/drawing/2014/main" id="{B89BEBE7-A101-4BE8-B832-A6E140CC8785}"/>
              </a:ext>
            </a:extLst>
          </p:cNvPr>
          <p:cNvSpPr/>
          <p:nvPr/>
        </p:nvSpPr>
        <p:spPr>
          <a:xfrm>
            <a:off x="5026119" y="1698055"/>
            <a:ext cx="1779626" cy="1146664"/>
          </a:xfrm>
          <a:prstGeom prst="bentArrow">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467382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1F2F81-20EA-4387-B506-C9C55AA52A83}"/>
              </a:ext>
            </a:extLst>
          </p:cNvPr>
          <p:cNvSpPr>
            <a:spLocks noGrp="1"/>
          </p:cNvSpPr>
          <p:nvPr>
            <p:ph type="title"/>
          </p:nvPr>
        </p:nvSpPr>
        <p:spPr/>
        <p:txBody>
          <a:bodyPr/>
          <a:lstStyle/>
          <a:p>
            <a:r>
              <a:rPr lang="fr-FR" dirty="0"/>
              <a:t>Le choix des émetteurs</a:t>
            </a:r>
          </a:p>
        </p:txBody>
      </p:sp>
      <p:sp>
        <p:nvSpPr>
          <p:cNvPr id="4" name="Espace réservé du numéro de diapositive 3">
            <a:extLst>
              <a:ext uri="{FF2B5EF4-FFF2-40B4-BE49-F238E27FC236}">
                <a16:creationId xmlns:a16="http://schemas.microsoft.com/office/drawing/2014/main" id="{8049E741-43AC-40BE-9845-1226014B5737}"/>
              </a:ext>
            </a:extLst>
          </p:cNvPr>
          <p:cNvSpPr>
            <a:spLocks noGrp="1"/>
          </p:cNvSpPr>
          <p:nvPr>
            <p:ph type="sldNum" sz="quarter" idx="4"/>
          </p:nvPr>
        </p:nvSpPr>
        <p:spPr/>
        <p:txBody>
          <a:bodyPr/>
          <a:lstStyle/>
          <a:p>
            <a:pPr>
              <a:defRPr/>
            </a:pPr>
            <a:fld id="{AE6A7967-D078-472B-B058-1133A14FDA29}" type="slidenum">
              <a:rPr lang="fr-FR" altLang="fr-FR" smtClean="0"/>
              <a:pPr>
                <a:defRPr/>
              </a:pPr>
              <a:t>30</a:t>
            </a:fld>
            <a:endParaRPr lang="fr-FR" altLang="fr-FR" dirty="0"/>
          </a:p>
        </p:txBody>
      </p:sp>
      <p:sp>
        <p:nvSpPr>
          <p:cNvPr id="6" name="Espace réservé du contenu 2">
            <a:extLst>
              <a:ext uri="{FF2B5EF4-FFF2-40B4-BE49-F238E27FC236}">
                <a16:creationId xmlns:a16="http://schemas.microsoft.com/office/drawing/2014/main" id="{D38A5893-E043-4FD7-83AC-3F857C147AAD}"/>
              </a:ext>
            </a:extLst>
          </p:cNvPr>
          <p:cNvSpPr>
            <a:spLocks noGrp="1"/>
          </p:cNvSpPr>
          <p:nvPr>
            <p:ph idx="1"/>
          </p:nvPr>
        </p:nvSpPr>
        <p:spPr>
          <a:xfrm>
            <a:off x="350059" y="988973"/>
            <a:ext cx="8637187" cy="3996443"/>
          </a:xfrm>
        </p:spPr>
        <p:txBody>
          <a:bodyPr>
            <a:normAutofit/>
          </a:bodyPr>
          <a:lstStyle/>
          <a:p>
            <a:r>
              <a:rPr lang="fr-FR" sz="1200" dirty="0">
                <a:latin typeface="Calibri" panose="020F0502020204030204" pitchFamily="34" charset="0"/>
                <a:cs typeface="Calibri" panose="020F0502020204030204" pitchFamily="34" charset="0"/>
              </a:rPr>
              <a:t>L’efficience de l’installation est optimisée quand la température de départ est basse :</a:t>
            </a:r>
          </a:p>
          <a:p>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p>
            <a:pPr algn="ctr"/>
            <a:endParaRPr lang="fr-FR" sz="1200" b="1" i="1" dirty="0">
              <a:solidFill>
                <a:srgbClr val="FF0000"/>
              </a:solidFill>
              <a:latin typeface="Calibri" panose="020F0502020204030204" pitchFamily="34" charset="0"/>
              <a:cs typeface="Calibri" panose="020F0502020204030204" pitchFamily="34" charset="0"/>
            </a:endParaRPr>
          </a:p>
          <a:p>
            <a:pPr algn="ctr"/>
            <a:r>
              <a:rPr lang="fr-FR" sz="1200" b="1" i="1" dirty="0">
                <a:solidFill>
                  <a:srgbClr val="FF0000"/>
                </a:solidFill>
                <a:latin typeface="Calibri" panose="020F0502020204030204" pitchFamily="34" charset="0"/>
                <a:cs typeface="Calibri" panose="020F0502020204030204" pitchFamily="34" charset="0"/>
              </a:rPr>
              <a:t>La réversibilité du système peut augmenter la performance globale du système géothermique</a:t>
            </a:r>
          </a:p>
          <a:p>
            <a:pPr lvl="1" algn="ctr"/>
            <a:endParaRPr lang="fr-FR" sz="1200" dirty="0">
              <a:latin typeface="Calibri" panose="020F0502020204030204" pitchFamily="34" charset="0"/>
              <a:cs typeface="Calibri" panose="020F0502020204030204" pitchFamily="34" charset="0"/>
            </a:endParaRPr>
          </a:p>
        </p:txBody>
      </p:sp>
      <p:pic>
        <p:nvPicPr>
          <p:cNvPr id="7" name="Picture 13">
            <a:extLst>
              <a:ext uri="{FF2B5EF4-FFF2-40B4-BE49-F238E27FC236}">
                <a16:creationId xmlns:a16="http://schemas.microsoft.com/office/drawing/2014/main" id="{1E2530E1-2ECE-4118-914C-C486DD20B0F5}"/>
              </a:ext>
            </a:extLst>
          </p:cNvPr>
          <p:cNvPicPr>
            <a:picLocks noChangeAspect="1" noChangeArrowheads="1"/>
          </p:cNvPicPr>
          <p:nvPr/>
        </p:nvPicPr>
        <p:blipFill>
          <a:blip r:embed="rId2">
            <a:lum bright="-24000" contrast="72000"/>
            <a:extLst>
              <a:ext uri="{28A0092B-C50C-407E-A947-70E740481C1C}">
                <a14:useLocalDpi xmlns:a14="http://schemas.microsoft.com/office/drawing/2010/main" val="0"/>
              </a:ext>
            </a:extLst>
          </a:blip>
          <a:srcRect/>
          <a:stretch>
            <a:fillRect/>
          </a:stretch>
        </p:blipFill>
        <p:spPr bwMode="auto">
          <a:xfrm>
            <a:off x="6469812" y="176748"/>
            <a:ext cx="2459038"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raphique 8">
            <a:extLst>
              <a:ext uri="{FF2B5EF4-FFF2-40B4-BE49-F238E27FC236}">
                <a16:creationId xmlns:a16="http://schemas.microsoft.com/office/drawing/2014/main" id="{AC00209A-0309-4ABC-B976-B39F054C0200}"/>
              </a:ext>
            </a:extLst>
          </p:cNvPr>
          <p:cNvGraphicFramePr>
            <a:graphicFrameLocks/>
          </p:cNvGraphicFramePr>
          <p:nvPr/>
        </p:nvGraphicFramePr>
        <p:xfrm>
          <a:off x="1738533" y="1438530"/>
          <a:ext cx="5960798" cy="27093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431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F23C7DAD-5FFB-4CBA-B5B2-87B17AF83A40}"/>
              </a:ext>
            </a:extLst>
          </p:cNvPr>
          <p:cNvPicPr/>
          <p:nvPr/>
        </p:nvPicPr>
        <p:blipFill>
          <a:blip r:embed="rId3"/>
          <a:stretch>
            <a:fillRect/>
          </a:stretch>
        </p:blipFill>
        <p:spPr>
          <a:xfrm>
            <a:off x="5639165" y="804852"/>
            <a:ext cx="2841482" cy="1641970"/>
          </a:xfrm>
          <a:prstGeom prst="rect">
            <a:avLst/>
          </a:prstGeom>
          <a:effectLst>
            <a:softEdge rad="31750"/>
          </a:effectLst>
        </p:spPr>
      </p:pic>
      <p:pic>
        <p:nvPicPr>
          <p:cNvPr id="33" name="Picture 2">
            <a:extLst>
              <a:ext uri="{FF2B5EF4-FFF2-40B4-BE49-F238E27FC236}">
                <a16:creationId xmlns:a16="http://schemas.microsoft.com/office/drawing/2014/main" id="{82357C1B-DA5A-4C73-A378-2AB89591B25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43682" y="2905921"/>
            <a:ext cx="4032448" cy="1601930"/>
          </a:xfrm>
          <a:prstGeom prst="rect">
            <a:avLst/>
          </a:prstGeom>
          <a:noFill/>
          <a:ln>
            <a:noFill/>
          </a:ln>
          <a:effectLst>
            <a:softEdge rad="31750"/>
          </a:effectLst>
        </p:spPr>
      </p:pic>
      <p:sp>
        <p:nvSpPr>
          <p:cNvPr id="22" name="ZoneTexte 21">
            <a:extLst>
              <a:ext uri="{FF2B5EF4-FFF2-40B4-BE49-F238E27FC236}">
                <a16:creationId xmlns:a16="http://schemas.microsoft.com/office/drawing/2014/main" id="{DEAA292C-FF1D-48DD-A5E0-76056903CEC0}"/>
              </a:ext>
            </a:extLst>
          </p:cNvPr>
          <p:cNvSpPr txBox="1"/>
          <p:nvPr/>
        </p:nvSpPr>
        <p:spPr>
          <a:xfrm>
            <a:off x="161993" y="938717"/>
            <a:ext cx="4997885" cy="1253420"/>
          </a:xfrm>
          <a:prstGeom prst="rect">
            <a:avLst/>
          </a:prstGeom>
          <a:noFill/>
        </p:spPr>
        <p:txBody>
          <a:bodyPr wrap="square" rtlCol="0">
            <a:spAutoFit/>
          </a:bodyPr>
          <a:lstStyle/>
          <a:p>
            <a:pPr algn="just"/>
            <a:r>
              <a:rPr lang="fr-FR" sz="1200" b="1" dirty="0">
                <a:solidFill>
                  <a:schemeClr val="accent1">
                    <a:lumMod val="75000"/>
                  </a:schemeClr>
                </a:solidFill>
                <a:latin typeface="+mj-lt"/>
              </a:rPr>
              <a:t>Elle présente des qualités énergétiques et environnementales</a:t>
            </a:r>
          </a:p>
          <a:p>
            <a:pPr algn="just">
              <a:lnSpc>
                <a:spcPct val="150000"/>
              </a:lnSpc>
              <a:spcAft>
                <a:spcPts val="200"/>
              </a:spcAft>
              <a:buSzPct val="130000"/>
            </a:pPr>
            <a:r>
              <a:rPr lang="fr-FR" sz="1000" dirty="0">
                <a:solidFill>
                  <a:schemeClr val="accent1">
                    <a:lumMod val="75000"/>
                  </a:schemeClr>
                </a:solidFill>
                <a:latin typeface="+mj-lt"/>
              </a:rPr>
              <a:t>&gt; Rendements importants et stables (COP&gt;5/6) même au plus froid de l’hiver,</a:t>
            </a:r>
          </a:p>
          <a:p>
            <a:pPr algn="just">
              <a:lnSpc>
                <a:spcPct val="150000"/>
              </a:lnSpc>
              <a:spcAft>
                <a:spcPts val="200"/>
              </a:spcAft>
              <a:buSzPct val="130000"/>
            </a:pPr>
            <a:r>
              <a:rPr lang="fr-FR" sz="1000" dirty="0">
                <a:solidFill>
                  <a:schemeClr val="accent1">
                    <a:lumMod val="75000"/>
                  </a:schemeClr>
                </a:solidFill>
                <a:latin typeface="+mj-lt"/>
              </a:rPr>
              <a:t>&gt; Réduction des consommations électriques et donc nos dépendances aux énergies fossiles,</a:t>
            </a:r>
          </a:p>
          <a:p>
            <a:pPr algn="just">
              <a:lnSpc>
                <a:spcPct val="150000"/>
              </a:lnSpc>
              <a:spcAft>
                <a:spcPts val="200"/>
              </a:spcAft>
              <a:buSzPct val="130000"/>
            </a:pPr>
            <a:r>
              <a:rPr lang="fr-FR" sz="1000" dirty="0">
                <a:solidFill>
                  <a:schemeClr val="accent1">
                    <a:lumMod val="75000"/>
                  </a:schemeClr>
                </a:solidFill>
                <a:latin typeface="+mj-lt"/>
              </a:rPr>
              <a:t>&gt; Diminution par 4 à 6 des émissions de gaz à effet de serre,</a:t>
            </a:r>
          </a:p>
          <a:p>
            <a:pPr algn="just">
              <a:lnSpc>
                <a:spcPct val="150000"/>
              </a:lnSpc>
              <a:spcAft>
                <a:spcPts val="200"/>
              </a:spcAft>
              <a:buSzPct val="130000"/>
            </a:pPr>
            <a:r>
              <a:rPr lang="fr-FR" sz="1000" dirty="0">
                <a:solidFill>
                  <a:schemeClr val="accent1">
                    <a:lumMod val="75000"/>
                  </a:schemeClr>
                </a:solidFill>
                <a:latin typeface="+mj-lt"/>
              </a:rPr>
              <a:t>&gt; Augmentation de la part </a:t>
            </a:r>
            <a:r>
              <a:rPr lang="fr-FR" sz="1000" dirty="0" err="1">
                <a:solidFill>
                  <a:schemeClr val="accent1">
                    <a:lumMod val="75000"/>
                  </a:schemeClr>
                </a:solidFill>
                <a:latin typeface="+mj-lt"/>
              </a:rPr>
              <a:t>EnR</a:t>
            </a:r>
            <a:r>
              <a:rPr lang="fr-FR" sz="1000" dirty="0">
                <a:solidFill>
                  <a:schemeClr val="accent1">
                    <a:lumMod val="75000"/>
                  </a:schemeClr>
                </a:solidFill>
                <a:latin typeface="+mj-lt"/>
              </a:rPr>
              <a:t> dans la production,</a:t>
            </a:r>
          </a:p>
        </p:txBody>
      </p:sp>
      <p:sp>
        <p:nvSpPr>
          <p:cNvPr id="24" name="ZoneTexte 23">
            <a:extLst>
              <a:ext uri="{FF2B5EF4-FFF2-40B4-BE49-F238E27FC236}">
                <a16:creationId xmlns:a16="http://schemas.microsoft.com/office/drawing/2014/main" id="{47F1A642-DFA3-4410-B320-0A71C7FEC96C}"/>
              </a:ext>
            </a:extLst>
          </p:cNvPr>
          <p:cNvSpPr txBox="1"/>
          <p:nvPr/>
        </p:nvSpPr>
        <p:spPr>
          <a:xfrm>
            <a:off x="161993" y="2826421"/>
            <a:ext cx="4942493" cy="1760931"/>
          </a:xfrm>
          <a:prstGeom prst="rect">
            <a:avLst/>
          </a:prstGeom>
          <a:noFill/>
        </p:spPr>
        <p:txBody>
          <a:bodyPr wrap="square" rtlCol="0">
            <a:spAutoFit/>
          </a:bodyPr>
          <a:lstStyle/>
          <a:p>
            <a:pPr algn="just"/>
            <a:r>
              <a:rPr lang="fr-FR" sz="1200" b="1" dirty="0">
                <a:solidFill>
                  <a:schemeClr val="accent1">
                    <a:lumMod val="75000"/>
                  </a:schemeClr>
                </a:solidFill>
                <a:latin typeface="+mj-lt"/>
              </a:rPr>
              <a:t>La géothermie améliore les niveaux de certifications</a:t>
            </a:r>
          </a:p>
          <a:p>
            <a:pPr algn="just">
              <a:lnSpc>
                <a:spcPct val="150000"/>
              </a:lnSpc>
              <a:spcAft>
                <a:spcPts val="200"/>
              </a:spcAft>
              <a:buSzPct val="130000"/>
            </a:pPr>
            <a:r>
              <a:rPr lang="fr-FR" sz="1000" dirty="0">
                <a:solidFill>
                  <a:schemeClr val="accent1">
                    <a:lumMod val="75000"/>
                  </a:schemeClr>
                </a:solidFill>
                <a:latin typeface="+mj-lt"/>
              </a:rPr>
              <a:t>&gt; Niveau Effinergie + (RT2012-40%)</a:t>
            </a:r>
          </a:p>
          <a:p>
            <a:pPr algn="just">
              <a:lnSpc>
                <a:spcPct val="150000"/>
              </a:lnSpc>
              <a:spcAft>
                <a:spcPts val="200"/>
              </a:spcAft>
              <a:buSzPct val="130000"/>
            </a:pPr>
            <a:r>
              <a:rPr lang="fr-FR" sz="1000" dirty="0">
                <a:solidFill>
                  <a:schemeClr val="accent1">
                    <a:lumMod val="75000"/>
                  </a:schemeClr>
                </a:solidFill>
                <a:latin typeface="+mj-lt"/>
              </a:rPr>
              <a:t>&gt; </a:t>
            </a:r>
            <a:r>
              <a:rPr lang="fr-FR" sz="1000" dirty="0" err="1">
                <a:solidFill>
                  <a:schemeClr val="accent1">
                    <a:lumMod val="75000"/>
                  </a:schemeClr>
                </a:solidFill>
                <a:latin typeface="+mj-lt"/>
              </a:rPr>
              <a:t>BREEAM</a:t>
            </a:r>
            <a:r>
              <a:rPr lang="fr-FR" sz="1000" dirty="0">
                <a:solidFill>
                  <a:schemeClr val="accent1">
                    <a:lumMod val="75000"/>
                  </a:schemeClr>
                </a:solidFill>
                <a:latin typeface="+mj-lt"/>
              </a:rPr>
              <a:t> 2016 (18 crédits)</a:t>
            </a:r>
          </a:p>
          <a:p>
            <a:pPr algn="just">
              <a:lnSpc>
                <a:spcPct val="150000"/>
              </a:lnSpc>
              <a:spcAft>
                <a:spcPts val="200"/>
              </a:spcAft>
              <a:buSzPct val="130000"/>
            </a:pPr>
            <a:r>
              <a:rPr lang="fr-FR" sz="1000" dirty="0">
                <a:solidFill>
                  <a:schemeClr val="accent1">
                    <a:lumMod val="75000"/>
                  </a:schemeClr>
                </a:solidFill>
                <a:latin typeface="+mj-lt"/>
              </a:rPr>
              <a:t>&gt; </a:t>
            </a:r>
            <a:r>
              <a:rPr lang="fr-FR" sz="1000" dirty="0" err="1">
                <a:solidFill>
                  <a:schemeClr val="accent1">
                    <a:lumMod val="75000"/>
                  </a:schemeClr>
                </a:solidFill>
                <a:latin typeface="+mj-lt"/>
              </a:rPr>
              <a:t>HQE</a:t>
            </a:r>
            <a:r>
              <a:rPr lang="fr-FR" sz="1000" dirty="0">
                <a:solidFill>
                  <a:schemeClr val="accent1">
                    <a:lumMod val="75000"/>
                  </a:schemeClr>
                </a:solidFill>
                <a:latin typeface="+mj-lt"/>
              </a:rPr>
              <a:t> Bâtiment Durable 2016 (seuil des 210 </a:t>
            </a:r>
            <a:r>
              <a:rPr lang="fr-FR" sz="1000" dirty="0" err="1">
                <a:solidFill>
                  <a:schemeClr val="accent1">
                    <a:lumMod val="75000"/>
                  </a:schemeClr>
                </a:solidFill>
                <a:latin typeface="+mj-lt"/>
              </a:rPr>
              <a:t>kwhep</a:t>
            </a:r>
            <a:r>
              <a:rPr lang="fr-FR" sz="1000" dirty="0">
                <a:solidFill>
                  <a:schemeClr val="accent1">
                    <a:lumMod val="75000"/>
                  </a:schemeClr>
                </a:solidFill>
                <a:latin typeface="+mj-lt"/>
              </a:rPr>
              <a:t>/m²/a, 4 points </a:t>
            </a:r>
            <a:r>
              <a:rPr lang="fr-FR" sz="1000" dirty="0" err="1">
                <a:solidFill>
                  <a:schemeClr val="accent1">
                    <a:lumMod val="75000"/>
                  </a:schemeClr>
                </a:solidFill>
                <a:latin typeface="+mj-lt"/>
              </a:rPr>
              <a:t>suppl</a:t>
            </a:r>
            <a:r>
              <a:rPr lang="fr-FR" sz="1000" dirty="0">
                <a:solidFill>
                  <a:schemeClr val="accent1">
                    <a:lumMod val="75000"/>
                  </a:schemeClr>
                </a:solidFill>
                <a:latin typeface="+mj-lt"/>
              </a:rPr>
              <a:t>…)</a:t>
            </a:r>
          </a:p>
          <a:p>
            <a:pPr algn="just">
              <a:lnSpc>
                <a:spcPct val="150000"/>
              </a:lnSpc>
              <a:spcAft>
                <a:spcPts val="200"/>
              </a:spcAft>
              <a:buSzPct val="130000"/>
            </a:pPr>
            <a:r>
              <a:rPr lang="fr-FR" sz="1000" dirty="0">
                <a:solidFill>
                  <a:schemeClr val="accent1">
                    <a:lumMod val="75000"/>
                  </a:schemeClr>
                </a:solidFill>
                <a:latin typeface="+mj-lt"/>
              </a:rPr>
              <a:t>&gt; Référentiel E+C-</a:t>
            </a:r>
          </a:p>
          <a:p>
            <a:pPr algn="just">
              <a:lnSpc>
                <a:spcPct val="150000"/>
              </a:lnSpc>
              <a:spcAft>
                <a:spcPts val="200"/>
              </a:spcAft>
              <a:buSzPct val="130000"/>
            </a:pPr>
            <a:r>
              <a:rPr lang="fr-FR" sz="1000" dirty="0">
                <a:solidFill>
                  <a:schemeClr val="accent1">
                    <a:lumMod val="75000"/>
                  </a:schemeClr>
                </a:solidFill>
                <a:latin typeface="+mj-lt"/>
              </a:rPr>
              <a:t>&gt; Permet plus facilement d’atteindre le Effinergie +,</a:t>
            </a:r>
          </a:p>
          <a:p>
            <a:pPr algn="just">
              <a:lnSpc>
                <a:spcPct val="150000"/>
              </a:lnSpc>
              <a:spcAft>
                <a:spcPts val="200"/>
              </a:spcAft>
              <a:buSzPct val="130000"/>
            </a:pPr>
            <a:r>
              <a:rPr lang="fr-FR" sz="1000" dirty="0">
                <a:solidFill>
                  <a:schemeClr val="accent1">
                    <a:lumMod val="75000"/>
                  </a:schemeClr>
                </a:solidFill>
                <a:latin typeface="+mj-lt"/>
              </a:rPr>
              <a:t>&gt; Réduction de 20% de la surface de PV pour atteindre E3.</a:t>
            </a:r>
          </a:p>
        </p:txBody>
      </p:sp>
      <p:sp>
        <p:nvSpPr>
          <p:cNvPr id="18" name="Titre 1">
            <a:extLst>
              <a:ext uri="{FF2B5EF4-FFF2-40B4-BE49-F238E27FC236}">
                <a16:creationId xmlns:a16="http://schemas.microsoft.com/office/drawing/2014/main" id="{5A562F2B-D622-4FA1-B07B-F54C0E3E2CD4}"/>
              </a:ext>
            </a:extLst>
          </p:cNvPr>
          <p:cNvSpPr>
            <a:spLocks noGrp="1"/>
          </p:cNvSpPr>
          <p:nvPr>
            <p:ph type="title"/>
          </p:nvPr>
        </p:nvSpPr>
        <p:spPr>
          <a:xfrm>
            <a:off x="78173" y="137614"/>
            <a:ext cx="8229600" cy="857250"/>
          </a:xfrm>
        </p:spPr>
        <p:txBody>
          <a:bodyPr/>
          <a:lstStyle/>
          <a:p>
            <a:r>
              <a:rPr lang="fr-FR" dirty="0"/>
              <a:t>Les avantages de la géothermie</a:t>
            </a:r>
          </a:p>
        </p:txBody>
      </p:sp>
    </p:spTree>
    <p:extLst>
      <p:ext uri="{BB962C8B-B14F-4D97-AF65-F5344CB8AC3E}">
        <p14:creationId xmlns:p14="http://schemas.microsoft.com/office/powerpoint/2010/main" val="3355639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Rectangle 392">
            <a:extLst>
              <a:ext uri="{FF2B5EF4-FFF2-40B4-BE49-F238E27FC236}">
                <a16:creationId xmlns:a16="http://schemas.microsoft.com/office/drawing/2014/main" id="{C6BE6BF7-7770-4319-81D4-3F80031DD07B}"/>
              </a:ext>
            </a:extLst>
          </p:cNvPr>
          <p:cNvSpPr/>
          <p:nvPr/>
        </p:nvSpPr>
        <p:spPr>
          <a:xfrm>
            <a:off x="2030412" y="2938381"/>
            <a:ext cx="3962350" cy="1517498"/>
          </a:xfrm>
          <a:prstGeom prst="rect">
            <a:avLst/>
          </a:prstGeom>
          <a:gradFill flip="none" rotWithShape="1">
            <a:gsLst>
              <a:gs pos="0">
                <a:schemeClr val="accent2">
                  <a:lumMod val="40000"/>
                  <a:lumOff val="60000"/>
                </a:schemeClr>
              </a:gs>
              <a:gs pos="100000">
                <a:schemeClr val="tx2">
                  <a:lumMod val="60000"/>
                  <a:lumOff val="4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8CB8415-2933-4752-9A40-9A4E42A96520}"/>
              </a:ext>
            </a:extLst>
          </p:cNvPr>
          <p:cNvSpPr>
            <a:spLocks noGrp="1"/>
          </p:cNvSpPr>
          <p:nvPr>
            <p:ph type="title"/>
          </p:nvPr>
        </p:nvSpPr>
        <p:spPr/>
        <p:txBody>
          <a:bodyPr/>
          <a:lstStyle/>
          <a:p>
            <a:r>
              <a:rPr lang="fr-FR" dirty="0"/>
              <a:t>Le froid géothermique ?</a:t>
            </a:r>
            <a:br>
              <a:rPr lang="fr-FR" dirty="0"/>
            </a:br>
            <a:r>
              <a:rPr lang="fr-FR" sz="1400" b="0" dirty="0"/>
              <a:t>Par la Pompe à chaleur, réversible, en été</a:t>
            </a:r>
            <a:endParaRPr lang="fr-FR" b="0" dirty="0"/>
          </a:p>
        </p:txBody>
      </p:sp>
      <p:sp>
        <p:nvSpPr>
          <p:cNvPr id="4" name="Espace réservé du numéro de diapositive 3">
            <a:extLst>
              <a:ext uri="{FF2B5EF4-FFF2-40B4-BE49-F238E27FC236}">
                <a16:creationId xmlns:a16="http://schemas.microsoft.com/office/drawing/2014/main" id="{305655D6-6072-4D75-810F-0531D5BA8961}"/>
              </a:ext>
            </a:extLst>
          </p:cNvPr>
          <p:cNvSpPr>
            <a:spLocks noGrp="1"/>
          </p:cNvSpPr>
          <p:nvPr>
            <p:ph type="sldNum" sz="quarter" idx="4"/>
          </p:nvPr>
        </p:nvSpPr>
        <p:spPr/>
        <p:txBody>
          <a:bodyPr/>
          <a:lstStyle/>
          <a:p>
            <a:pPr>
              <a:defRPr/>
            </a:pPr>
            <a:fld id="{AE6A7967-D078-472B-B058-1133A14FDA29}" type="slidenum">
              <a:rPr lang="fr-FR" altLang="fr-FR" smtClean="0"/>
              <a:pPr>
                <a:defRPr/>
              </a:pPr>
              <a:t>32</a:t>
            </a:fld>
            <a:endParaRPr lang="fr-FR" altLang="fr-FR" dirty="0"/>
          </a:p>
        </p:txBody>
      </p:sp>
      <p:grpSp>
        <p:nvGrpSpPr>
          <p:cNvPr id="101" name="Group 392">
            <a:extLst>
              <a:ext uri="{FF2B5EF4-FFF2-40B4-BE49-F238E27FC236}">
                <a16:creationId xmlns:a16="http://schemas.microsoft.com/office/drawing/2014/main" id="{C7760EE2-ACF0-49EE-8FB6-1FC22456E75F}"/>
              </a:ext>
            </a:extLst>
          </p:cNvPr>
          <p:cNvGrpSpPr>
            <a:grpSpLocks noChangeAspect="1"/>
          </p:cNvGrpSpPr>
          <p:nvPr/>
        </p:nvGrpSpPr>
        <p:grpSpPr bwMode="auto">
          <a:xfrm>
            <a:off x="3011645" y="2934233"/>
            <a:ext cx="1878013" cy="1212850"/>
            <a:chOff x="4264" y="12608"/>
            <a:chExt cx="7530" cy="3203"/>
          </a:xfrm>
        </p:grpSpPr>
        <p:grpSp>
          <p:nvGrpSpPr>
            <p:cNvPr id="241" name="Group 393">
              <a:extLst>
                <a:ext uri="{FF2B5EF4-FFF2-40B4-BE49-F238E27FC236}">
                  <a16:creationId xmlns:a16="http://schemas.microsoft.com/office/drawing/2014/main" id="{47D8D064-29EE-436A-A66C-17F43A32F0A2}"/>
                </a:ext>
              </a:extLst>
            </p:cNvPr>
            <p:cNvGrpSpPr>
              <a:grpSpLocks noChangeAspect="1"/>
            </p:cNvGrpSpPr>
            <p:nvPr/>
          </p:nvGrpSpPr>
          <p:grpSpPr bwMode="auto">
            <a:xfrm>
              <a:off x="4264" y="12608"/>
              <a:ext cx="351" cy="3159"/>
              <a:chOff x="2835" y="1387"/>
              <a:chExt cx="351" cy="4211"/>
            </a:xfrm>
          </p:grpSpPr>
          <p:grpSp>
            <p:nvGrpSpPr>
              <p:cNvPr id="375" name="Group 394">
                <a:extLst>
                  <a:ext uri="{FF2B5EF4-FFF2-40B4-BE49-F238E27FC236}">
                    <a16:creationId xmlns:a16="http://schemas.microsoft.com/office/drawing/2014/main" id="{B9C6A7C8-047A-43BF-9E06-B43219A4AF57}"/>
                  </a:ext>
                </a:extLst>
              </p:cNvPr>
              <p:cNvGrpSpPr>
                <a:grpSpLocks noChangeAspect="1"/>
              </p:cNvGrpSpPr>
              <p:nvPr/>
            </p:nvGrpSpPr>
            <p:grpSpPr bwMode="auto">
              <a:xfrm>
                <a:off x="2920" y="1387"/>
                <a:ext cx="254" cy="4211"/>
                <a:chOff x="2456" y="1580"/>
                <a:chExt cx="87" cy="1442"/>
              </a:xfrm>
            </p:grpSpPr>
            <p:sp>
              <p:nvSpPr>
                <p:cNvPr id="379" name="AutoShape 395">
                  <a:extLst>
                    <a:ext uri="{FF2B5EF4-FFF2-40B4-BE49-F238E27FC236}">
                      <a16:creationId xmlns:a16="http://schemas.microsoft.com/office/drawing/2014/main" id="{214286C6-DDAC-42D4-A9A2-29BE4175DB59}"/>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80" name="Group 396">
                  <a:extLst>
                    <a:ext uri="{FF2B5EF4-FFF2-40B4-BE49-F238E27FC236}">
                      <a16:creationId xmlns:a16="http://schemas.microsoft.com/office/drawing/2014/main" id="{D80CE5C0-16D0-4FAB-AFBD-23856F5096BE}"/>
                    </a:ext>
                  </a:extLst>
                </p:cNvPr>
                <p:cNvGrpSpPr>
                  <a:grpSpLocks noChangeAspect="1"/>
                </p:cNvGrpSpPr>
                <p:nvPr/>
              </p:nvGrpSpPr>
              <p:grpSpPr bwMode="auto">
                <a:xfrm>
                  <a:off x="2456" y="1580"/>
                  <a:ext cx="82" cy="1442"/>
                  <a:chOff x="2456" y="1580"/>
                  <a:chExt cx="82" cy="1442"/>
                </a:xfrm>
              </p:grpSpPr>
              <p:sp>
                <p:nvSpPr>
                  <p:cNvPr id="381" name="Line 397">
                    <a:extLst>
                      <a:ext uri="{FF2B5EF4-FFF2-40B4-BE49-F238E27FC236}">
                        <a16:creationId xmlns:a16="http://schemas.microsoft.com/office/drawing/2014/main" id="{9F3CFA8F-5628-498C-8FF4-CA3BBEA868E7}"/>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2" name="Line 398">
                    <a:extLst>
                      <a:ext uri="{FF2B5EF4-FFF2-40B4-BE49-F238E27FC236}">
                        <a16:creationId xmlns:a16="http://schemas.microsoft.com/office/drawing/2014/main" id="{5A2FEB9C-F106-4CAF-B41E-6D9F3141D9BB}"/>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3" name="Arc 399">
                    <a:extLst>
                      <a:ext uri="{FF2B5EF4-FFF2-40B4-BE49-F238E27FC236}">
                        <a16:creationId xmlns:a16="http://schemas.microsoft.com/office/drawing/2014/main" id="{978948E0-BD45-4CCD-8A65-709E269C9ED2}"/>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84" name="Line 400">
                    <a:extLst>
                      <a:ext uri="{FF2B5EF4-FFF2-40B4-BE49-F238E27FC236}">
                        <a16:creationId xmlns:a16="http://schemas.microsoft.com/office/drawing/2014/main" id="{A319D9B6-6009-40F1-99E4-5F16898427A9}"/>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5" name="Line 401">
                    <a:extLst>
                      <a:ext uri="{FF2B5EF4-FFF2-40B4-BE49-F238E27FC236}">
                        <a16:creationId xmlns:a16="http://schemas.microsoft.com/office/drawing/2014/main" id="{011CFE38-0A02-4346-8256-123CDDFF37E6}"/>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6" name="Line 402">
                    <a:extLst>
                      <a:ext uri="{FF2B5EF4-FFF2-40B4-BE49-F238E27FC236}">
                        <a16:creationId xmlns:a16="http://schemas.microsoft.com/office/drawing/2014/main" id="{AA0366A7-F9D6-4ECE-B169-4BC009005C98}"/>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7" name="Line 403">
                    <a:extLst>
                      <a:ext uri="{FF2B5EF4-FFF2-40B4-BE49-F238E27FC236}">
                        <a16:creationId xmlns:a16="http://schemas.microsoft.com/office/drawing/2014/main" id="{2F82CE36-5F32-4409-B5C3-153DA7004A91}"/>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8" name="Line 404">
                    <a:extLst>
                      <a:ext uri="{FF2B5EF4-FFF2-40B4-BE49-F238E27FC236}">
                        <a16:creationId xmlns:a16="http://schemas.microsoft.com/office/drawing/2014/main" id="{7F7D3375-83FC-497C-9EDF-28419C2EFB13}"/>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 name="AutoShape 405">
                    <a:extLst>
                      <a:ext uri="{FF2B5EF4-FFF2-40B4-BE49-F238E27FC236}">
                        <a16:creationId xmlns:a16="http://schemas.microsoft.com/office/drawing/2014/main" id="{5B555DA9-24FE-4FD5-A48E-60CE4AD9006C}"/>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90" name="Line 406">
                    <a:extLst>
                      <a:ext uri="{FF2B5EF4-FFF2-40B4-BE49-F238E27FC236}">
                        <a16:creationId xmlns:a16="http://schemas.microsoft.com/office/drawing/2014/main" id="{A90F93B4-0440-4549-A619-5B1B04F6D1F9}"/>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91" name="Line 407">
                    <a:extLst>
                      <a:ext uri="{FF2B5EF4-FFF2-40B4-BE49-F238E27FC236}">
                        <a16:creationId xmlns:a16="http://schemas.microsoft.com/office/drawing/2014/main" id="{537BB8EF-625C-48E3-80EF-7FAD5AD1FAA4}"/>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92" name="Line 408">
                    <a:extLst>
                      <a:ext uri="{FF2B5EF4-FFF2-40B4-BE49-F238E27FC236}">
                        <a16:creationId xmlns:a16="http://schemas.microsoft.com/office/drawing/2014/main" id="{D734D788-315C-497A-B3AA-D45CDD8B79A7}"/>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76" name="AutoShape 409">
                <a:extLst>
                  <a:ext uri="{FF2B5EF4-FFF2-40B4-BE49-F238E27FC236}">
                    <a16:creationId xmlns:a16="http://schemas.microsoft.com/office/drawing/2014/main" id="{579713B9-C053-4274-AD44-D27B7B0478B2}"/>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77" name="AutoShape 410">
                <a:extLst>
                  <a:ext uri="{FF2B5EF4-FFF2-40B4-BE49-F238E27FC236}">
                    <a16:creationId xmlns:a16="http://schemas.microsoft.com/office/drawing/2014/main" id="{FA7BEC16-9979-4B00-ABF0-A378E9A6CD2F}"/>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78" name="Arc 411">
                <a:extLst>
                  <a:ext uri="{FF2B5EF4-FFF2-40B4-BE49-F238E27FC236}">
                    <a16:creationId xmlns:a16="http://schemas.microsoft.com/office/drawing/2014/main" id="{2A7069A3-6F5A-4E23-B843-2DE332919C25}"/>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2" name="Group 412">
              <a:extLst>
                <a:ext uri="{FF2B5EF4-FFF2-40B4-BE49-F238E27FC236}">
                  <a16:creationId xmlns:a16="http://schemas.microsoft.com/office/drawing/2014/main" id="{4A98E2B4-81B2-4793-AA07-F211F2EB5B58}"/>
                </a:ext>
              </a:extLst>
            </p:cNvPr>
            <p:cNvGrpSpPr>
              <a:grpSpLocks noChangeAspect="1"/>
            </p:cNvGrpSpPr>
            <p:nvPr/>
          </p:nvGrpSpPr>
          <p:grpSpPr bwMode="auto">
            <a:xfrm>
              <a:off x="5321" y="12619"/>
              <a:ext cx="351" cy="3159"/>
              <a:chOff x="2835" y="1387"/>
              <a:chExt cx="351" cy="4211"/>
            </a:xfrm>
          </p:grpSpPr>
          <p:grpSp>
            <p:nvGrpSpPr>
              <p:cNvPr id="357" name="Group 413">
                <a:extLst>
                  <a:ext uri="{FF2B5EF4-FFF2-40B4-BE49-F238E27FC236}">
                    <a16:creationId xmlns:a16="http://schemas.microsoft.com/office/drawing/2014/main" id="{D9390C52-8305-4E59-896E-40E67403EEF3}"/>
                  </a:ext>
                </a:extLst>
              </p:cNvPr>
              <p:cNvGrpSpPr>
                <a:grpSpLocks noChangeAspect="1"/>
              </p:cNvGrpSpPr>
              <p:nvPr/>
            </p:nvGrpSpPr>
            <p:grpSpPr bwMode="auto">
              <a:xfrm>
                <a:off x="2920" y="1387"/>
                <a:ext cx="254" cy="4211"/>
                <a:chOff x="2456" y="1580"/>
                <a:chExt cx="87" cy="1442"/>
              </a:xfrm>
            </p:grpSpPr>
            <p:sp>
              <p:nvSpPr>
                <p:cNvPr id="361" name="AutoShape 414">
                  <a:extLst>
                    <a:ext uri="{FF2B5EF4-FFF2-40B4-BE49-F238E27FC236}">
                      <a16:creationId xmlns:a16="http://schemas.microsoft.com/office/drawing/2014/main" id="{5D1B294B-79DB-4D39-932B-3023381B5992}"/>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62" name="Group 415">
                  <a:extLst>
                    <a:ext uri="{FF2B5EF4-FFF2-40B4-BE49-F238E27FC236}">
                      <a16:creationId xmlns:a16="http://schemas.microsoft.com/office/drawing/2014/main" id="{9D8DDA06-CDFB-4774-BD3F-3BDD6090A4E9}"/>
                    </a:ext>
                  </a:extLst>
                </p:cNvPr>
                <p:cNvGrpSpPr>
                  <a:grpSpLocks noChangeAspect="1"/>
                </p:cNvGrpSpPr>
                <p:nvPr/>
              </p:nvGrpSpPr>
              <p:grpSpPr bwMode="auto">
                <a:xfrm>
                  <a:off x="2456" y="1580"/>
                  <a:ext cx="82" cy="1442"/>
                  <a:chOff x="2456" y="1580"/>
                  <a:chExt cx="82" cy="1442"/>
                </a:xfrm>
              </p:grpSpPr>
              <p:sp>
                <p:nvSpPr>
                  <p:cNvPr id="363" name="Line 416">
                    <a:extLst>
                      <a:ext uri="{FF2B5EF4-FFF2-40B4-BE49-F238E27FC236}">
                        <a16:creationId xmlns:a16="http://schemas.microsoft.com/office/drawing/2014/main" id="{1CD3347D-D740-4DFD-85C7-C9D4A8D6D2EE}"/>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4" name="Line 417">
                    <a:extLst>
                      <a:ext uri="{FF2B5EF4-FFF2-40B4-BE49-F238E27FC236}">
                        <a16:creationId xmlns:a16="http://schemas.microsoft.com/office/drawing/2014/main" id="{BB26E7F5-BA2B-433C-B1C5-A968BFE0E6BD}"/>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5" name="Arc 418">
                    <a:extLst>
                      <a:ext uri="{FF2B5EF4-FFF2-40B4-BE49-F238E27FC236}">
                        <a16:creationId xmlns:a16="http://schemas.microsoft.com/office/drawing/2014/main" id="{068DC87F-F639-44B9-BB68-42C425E5907F}"/>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6" name="Line 419">
                    <a:extLst>
                      <a:ext uri="{FF2B5EF4-FFF2-40B4-BE49-F238E27FC236}">
                        <a16:creationId xmlns:a16="http://schemas.microsoft.com/office/drawing/2014/main" id="{82DF8C67-D336-4CFB-AC22-8C61FE9426AB}"/>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7" name="Line 420">
                    <a:extLst>
                      <a:ext uri="{FF2B5EF4-FFF2-40B4-BE49-F238E27FC236}">
                        <a16:creationId xmlns:a16="http://schemas.microsoft.com/office/drawing/2014/main" id="{1CEBF550-AB99-4506-9307-8E4F6D625A22}"/>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8" name="Line 421">
                    <a:extLst>
                      <a:ext uri="{FF2B5EF4-FFF2-40B4-BE49-F238E27FC236}">
                        <a16:creationId xmlns:a16="http://schemas.microsoft.com/office/drawing/2014/main" id="{423D939B-EADD-4821-B4F0-2AEA80F66061}"/>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9" name="Line 422">
                    <a:extLst>
                      <a:ext uri="{FF2B5EF4-FFF2-40B4-BE49-F238E27FC236}">
                        <a16:creationId xmlns:a16="http://schemas.microsoft.com/office/drawing/2014/main" id="{134018A1-DF14-43E7-B589-C75E5B2C3BF5}"/>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0" name="Line 423">
                    <a:extLst>
                      <a:ext uri="{FF2B5EF4-FFF2-40B4-BE49-F238E27FC236}">
                        <a16:creationId xmlns:a16="http://schemas.microsoft.com/office/drawing/2014/main" id="{5507D1AD-7F27-471D-B9D3-6BD784B5D5EB}"/>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1" name="AutoShape 424">
                    <a:extLst>
                      <a:ext uri="{FF2B5EF4-FFF2-40B4-BE49-F238E27FC236}">
                        <a16:creationId xmlns:a16="http://schemas.microsoft.com/office/drawing/2014/main" id="{8ABB1455-DE1E-402C-B9E2-0CDCBDE9D703}"/>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72" name="Line 425">
                    <a:extLst>
                      <a:ext uri="{FF2B5EF4-FFF2-40B4-BE49-F238E27FC236}">
                        <a16:creationId xmlns:a16="http://schemas.microsoft.com/office/drawing/2014/main" id="{FB3FB962-5F27-4E87-B8CF-BEF1D3C61E12}"/>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3" name="Line 426">
                    <a:extLst>
                      <a:ext uri="{FF2B5EF4-FFF2-40B4-BE49-F238E27FC236}">
                        <a16:creationId xmlns:a16="http://schemas.microsoft.com/office/drawing/2014/main" id="{FC94BE78-AF0C-418C-99D2-C72355C74DD0}"/>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4" name="Line 427">
                    <a:extLst>
                      <a:ext uri="{FF2B5EF4-FFF2-40B4-BE49-F238E27FC236}">
                        <a16:creationId xmlns:a16="http://schemas.microsoft.com/office/drawing/2014/main" id="{8069D53B-BBF9-49B6-B4AD-1F1E84F9F8F0}"/>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58" name="AutoShape 428">
                <a:extLst>
                  <a:ext uri="{FF2B5EF4-FFF2-40B4-BE49-F238E27FC236}">
                    <a16:creationId xmlns:a16="http://schemas.microsoft.com/office/drawing/2014/main" id="{BBC4640D-5941-48B5-923B-387309CCDC54}"/>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59" name="AutoShape 429">
                <a:extLst>
                  <a:ext uri="{FF2B5EF4-FFF2-40B4-BE49-F238E27FC236}">
                    <a16:creationId xmlns:a16="http://schemas.microsoft.com/office/drawing/2014/main" id="{CEB58DEF-3DDA-46D5-8146-DD63C1B28F3C}"/>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60" name="Arc 430">
                <a:extLst>
                  <a:ext uri="{FF2B5EF4-FFF2-40B4-BE49-F238E27FC236}">
                    <a16:creationId xmlns:a16="http://schemas.microsoft.com/office/drawing/2014/main" id="{BD0DD0CD-BFEB-4011-BDB9-06DD8BF32C63}"/>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3" name="Group 431">
              <a:extLst>
                <a:ext uri="{FF2B5EF4-FFF2-40B4-BE49-F238E27FC236}">
                  <a16:creationId xmlns:a16="http://schemas.microsoft.com/office/drawing/2014/main" id="{DAD50FDC-31F2-4ED2-B1A9-809549722679}"/>
                </a:ext>
              </a:extLst>
            </p:cNvPr>
            <p:cNvGrpSpPr>
              <a:grpSpLocks noChangeAspect="1"/>
            </p:cNvGrpSpPr>
            <p:nvPr/>
          </p:nvGrpSpPr>
          <p:grpSpPr bwMode="auto">
            <a:xfrm>
              <a:off x="6345" y="12630"/>
              <a:ext cx="351" cy="3159"/>
              <a:chOff x="2835" y="1387"/>
              <a:chExt cx="351" cy="4211"/>
            </a:xfrm>
          </p:grpSpPr>
          <p:grpSp>
            <p:nvGrpSpPr>
              <p:cNvPr id="339" name="Group 432">
                <a:extLst>
                  <a:ext uri="{FF2B5EF4-FFF2-40B4-BE49-F238E27FC236}">
                    <a16:creationId xmlns:a16="http://schemas.microsoft.com/office/drawing/2014/main" id="{4ABCF894-C492-4A42-B1C3-89363C5BF641}"/>
                  </a:ext>
                </a:extLst>
              </p:cNvPr>
              <p:cNvGrpSpPr>
                <a:grpSpLocks noChangeAspect="1"/>
              </p:cNvGrpSpPr>
              <p:nvPr/>
            </p:nvGrpSpPr>
            <p:grpSpPr bwMode="auto">
              <a:xfrm>
                <a:off x="2920" y="1387"/>
                <a:ext cx="254" cy="4211"/>
                <a:chOff x="2456" y="1580"/>
                <a:chExt cx="87" cy="1442"/>
              </a:xfrm>
            </p:grpSpPr>
            <p:sp>
              <p:nvSpPr>
                <p:cNvPr id="343" name="AutoShape 433">
                  <a:extLst>
                    <a:ext uri="{FF2B5EF4-FFF2-40B4-BE49-F238E27FC236}">
                      <a16:creationId xmlns:a16="http://schemas.microsoft.com/office/drawing/2014/main" id="{D4824152-584D-448B-89E6-504B76DB93B1}"/>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44" name="Group 434">
                  <a:extLst>
                    <a:ext uri="{FF2B5EF4-FFF2-40B4-BE49-F238E27FC236}">
                      <a16:creationId xmlns:a16="http://schemas.microsoft.com/office/drawing/2014/main" id="{96E7D4FF-1B74-443E-8692-1100BC38E639}"/>
                    </a:ext>
                  </a:extLst>
                </p:cNvPr>
                <p:cNvGrpSpPr>
                  <a:grpSpLocks noChangeAspect="1"/>
                </p:cNvGrpSpPr>
                <p:nvPr/>
              </p:nvGrpSpPr>
              <p:grpSpPr bwMode="auto">
                <a:xfrm>
                  <a:off x="2456" y="1580"/>
                  <a:ext cx="82" cy="1442"/>
                  <a:chOff x="2456" y="1580"/>
                  <a:chExt cx="82" cy="1442"/>
                </a:xfrm>
              </p:grpSpPr>
              <p:sp>
                <p:nvSpPr>
                  <p:cNvPr id="345" name="Line 435">
                    <a:extLst>
                      <a:ext uri="{FF2B5EF4-FFF2-40B4-BE49-F238E27FC236}">
                        <a16:creationId xmlns:a16="http://schemas.microsoft.com/office/drawing/2014/main" id="{449C1425-5ABB-424B-BA16-C9BA5201E4E8}"/>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6" name="Line 436">
                    <a:extLst>
                      <a:ext uri="{FF2B5EF4-FFF2-40B4-BE49-F238E27FC236}">
                        <a16:creationId xmlns:a16="http://schemas.microsoft.com/office/drawing/2014/main" id="{B2359799-9998-4219-BA9F-B26068E863F7}"/>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7" name="Arc 437">
                    <a:extLst>
                      <a:ext uri="{FF2B5EF4-FFF2-40B4-BE49-F238E27FC236}">
                        <a16:creationId xmlns:a16="http://schemas.microsoft.com/office/drawing/2014/main" id="{5F4B2CF3-9A32-4F9F-908D-D38584ECBBC6}"/>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48" name="Line 438">
                    <a:extLst>
                      <a:ext uri="{FF2B5EF4-FFF2-40B4-BE49-F238E27FC236}">
                        <a16:creationId xmlns:a16="http://schemas.microsoft.com/office/drawing/2014/main" id="{12EDB659-8187-46E0-BF35-0F2949E49F83}"/>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9" name="Line 439">
                    <a:extLst>
                      <a:ext uri="{FF2B5EF4-FFF2-40B4-BE49-F238E27FC236}">
                        <a16:creationId xmlns:a16="http://schemas.microsoft.com/office/drawing/2014/main" id="{4AA9F22B-24D1-4812-8BBE-41EC65AF9E10}"/>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0" name="Line 440">
                    <a:extLst>
                      <a:ext uri="{FF2B5EF4-FFF2-40B4-BE49-F238E27FC236}">
                        <a16:creationId xmlns:a16="http://schemas.microsoft.com/office/drawing/2014/main" id="{4488F013-8C84-4D5E-965F-B7BC322D0A74}"/>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1" name="Line 441">
                    <a:extLst>
                      <a:ext uri="{FF2B5EF4-FFF2-40B4-BE49-F238E27FC236}">
                        <a16:creationId xmlns:a16="http://schemas.microsoft.com/office/drawing/2014/main" id="{ACB3FB47-76D5-488F-9670-6A69B94B3AE6}"/>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2" name="Line 442">
                    <a:extLst>
                      <a:ext uri="{FF2B5EF4-FFF2-40B4-BE49-F238E27FC236}">
                        <a16:creationId xmlns:a16="http://schemas.microsoft.com/office/drawing/2014/main" id="{B7199823-D9CB-489F-9506-514B02EE2FF4}"/>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3" name="AutoShape 443">
                    <a:extLst>
                      <a:ext uri="{FF2B5EF4-FFF2-40B4-BE49-F238E27FC236}">
                        <a16:creationId xmlns:a16="http://schemas.microsoft.com/office/drawing/2014/main" id="{7F0ED818-B849-495D-8EF9-AD5D9660DE52}"/>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54" name="Line 444">
                    <a:extLst>
                      <a:ext uri="{FF2B5EF4-FFF2-40B4-BE49-F238E27FC236}">
                        <a16:creationId xmlns:a16="http://schemas.microsoft.com/office/drawing/2014/main" id="{369987AE-0812-44E3-B3F7-0CE77EC9654D}"/>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5" name="Line 445">
                    <a:extLst>
                      <a:ext uri="{FF2B5EF4-FFF2-40B4-BE49-F238E27FC236}">
                        <a16:creationId xmlns:a16="http://schemas.microsoft.com/office/drawing/2014/main" id="{14B4EF8E-27A3-4970-8697-8068E1033A2D}"/>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6" name="Line 446">
                    <a:extLst>
                      <a:ext uri="{FF2B5EF4-FFF2-40B4-BE49-F238E27FC236}">
                        <a16:creationId xmlns:a16="http://schemas.microsoft.com/office/drawing/2014/main" id="{B1D6022A-A8D1-4B3F-9129-BE3C87DF419F}"/>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40" name="AutoShape 447">
                <a:extLst>
                  <a:ext uri="{FF2B5EF4-FFF2-40B4-BE49-F238E27FC236}">
                    <a16:creationId xmlns:a16="http://schemas.microsoft.com/office/drawing/2014/main" id="{7F64A658-6413-4F75-9A78-1CD8B9E5D987}"/>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41" name="AutoShape 448">
                <a:extLst>
                  <a:ext uri="{FF2B5EF4-FFF2-40B4-BE49-F238E27FC236}">
                    <a16:creationId xmlns:a16="http://schemas.microsoft.com/office/drawing/2014/main" id="{12A7BA8F-A11F-4C9B-A2A4-B713EF8BF3F7}"/>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42" name="Arc 449">
                <a:extLst>
                  <a:ext uri="{FF2B5EF4-FFF2-40B4-BE49-F238E27FC236}">
                    <a16:creationId xmlns:a16="http://schemas.microsoft.com/office/drawing/2014/main" id="{FC0B911B-A534-4C1A-BA8D-3D2548B389D8}"/>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4" name="Group 450">
              <a:extLst>
                <a:ext uri="{FF2B5EF4-FFF2-40B4-BE49-F238E27FC236}">
                  <a16:creationId xmlns:a16="http://schemas.microsoft.com/office/drawing/2014/main" id="{0EE8B6F9-2815-42A1-9DFA-AABE64DD38B7}"/>
                </a:ext>
              </a:extLst>
            </p:cNvPr>
            <p:cNvGrpSpPr>
              <a:grpSpLocks noChangeAspect="1"/>
            </p:cNvGrpSpPr>
            <p:nvPr/>
          </p:nvGrpSpPr>
          <p:grpSpPr bwMode="auto">
            <a:xfrm>
              <a:off x="7347" y="12619"/>
              <a:ext cx="351" cy="3159"/>
              <a:chOff x="2835" y="1387"/>
              <a:chExt cx="351" cy="4211"/>
            </a:xfrm>
          </p:grpSpPr>
          <p:grpSp>
            <p:nvGrpSpPr>
              <p:cNvPr id="321" name="Group 451">
                <a:extLst>
                  <a:ext uri="{FF2B5EF4-FFF2-40B4-BE49-F238E27FC236}">
                    <a16:creationId xmlns:a16="http://schemas.microsoft.com/office/drawing/2014/main" id="{CB855CE1-149E-4F76-AB21-88CE08597381}"/>
                  </a:ext>
                </a:extLst>
              </p:cNvPr>
              <p:cNvGrpSpPr>
                <a:grpSpLocks noChangeAspect="1"/>
              </p:cNvGrpSpPr>
              <p:nvPr/>
            </p:nvGrpSpPr>
            <p:grpSpPr bwMode="auto">
              <a:xfrm>
                <a:off x="2920" y="1387"/>
                <a:ext cx="254" cy="4211"/>
                <a:chOff x="2456" y="1580"/>
                <a:chExt cx="87" cy="1442"/>
              </a:xfrm>
            </p:grpSpPr>
            <p:sp>
              <p:nvSpPr>
                <p:cNvPr id="325" name="AutoShape 452">
                  <a:extLst>
                    <a:ext uri="{FF2B5EF4-FFF2-40B4-BE49-F238E27FC236}">
                      <a16:creationId xmlns:a16="http://schemas.microsoft.com/office/drawing/2014/main" id="{5338E2F8-BC61-40B8-8B7C-129830923468}"/>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26" name="Group 453">
                  <a:extLst>
                    <a:ext uri="{FF2B5EF4-FFF2-40B4-BE49-F238E27FC236}">
                      <a16:creationId xmlns:a16="http://schemas.microsoft.com/office/drawing/2014/main" id="{B3657DE5-DEB6-4E86-97DE-AC1806A78622}"/>
                    </a:ext>
                  </a:extLst>
                </p:cNvPr>
                <p:cNvGrpSpPr>
                  <a:grpSpLocks noChangeAspect="1"/>
                </p:cNvGrpSpPr>
                <p:nvPr/>
              </p:nvGrpSpPr>
              <p:grpSpPr bwMode="auto">
                <a:xfrm>
                  <a:off x="2456" y="1580"/>
                  <a:ext cx="82" cy="1442"/>
                  <a:chOff x="2456" y="1580"/>
                  <a:chExt cx="82" cy="1442"/>
                </a:xfrm>
              </p:grpSpPr>
              <p:sp>
                <p:nvSpPr>
                  <p:cNvPr id="327" name="Line 454">
                    <a:extLst>
                      <a:ext uri="{FF2B5EF4-FFF2-40B4-BE49-F238E27FC236}">
                        <a16:creationId xmlns:a16="http://schemas.microsoft.com/office/drawing/2014/main" id="{BD190B19-29A7-4DF1-9D62-454C61CDE8CD}"/>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28" name="Line 455">
                    <a:extLst>
                      <a:ext uri="{FF2B5EF4-FFF2-40B4-BE49-F238E27FC236}">
                        <a16:creationId xmlns:a16="http://schemas.microsoft.com/office/drawing/2014/main" id="{0ABB2FB8-D7E4-4269-AB5E-20405F878080}"/>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29" name="Arc 456">
                    <a:extLst>
                      <a:ext uri="{FF2B5EF4-FFF2-40B4-BE49-F238E27FC236}">
                        <a16:creationId xmlns:a16="http://schemas.microsoft.com/office/drawing/2014/main" id="{A47940D9-EF5E-4946-B50C-836A789951B2}"/>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30" name="Line 457">
                    <a:extLst>
                      <a:ext uri="{FF2B5EF4-FFF2-40B4-BE49-F238E27FC236}">
                        <a16:creationId xmlns:a16="http://schemas.microsoft.com/office/drawing/2014/main" id="{596053F0-452F-46F4-A66E-12E4B3A8C7CC}"/>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1" name="Line 458">
                    <a:extLst>
                      <a:ext uri="{FF2B5EF4-FFF2-40B4-BE49-F238E27FC236}">
                        <a16:creationId xmlns:a16="http://schemas.microsoft.com/office/drawing/2014/main" id="{CE7B305F-70B7-46E8-9254-8F1A7DD65BC7}"/>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2" name="Line 459">
                    <a:extLst>
                      <a:ext uri="{FF2B5EF4-FFF2-40B4-BE49-F238E27FC236}">
                        <a16:creationId xmlns:a16="http://schemas.microsoft.com/office/drawing/2014/main" id="{7FE0D2CA-5C9D-4CE0-91A4-D12A0F5DA22B}"/>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3" name="Line 460">
                    <a:extLst>
                      <a:ext uri="{FF2B5EF4-FFF2-40B4-BE49-F238E27FC236}">
                        <a16:creationId xmlns:a16="http://schemas.microsoft.com/office/drawing/2014/main" id="{3D813C1F-AB98-43E4-89AA-12925F611C05}"/>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4" name="Line 461">
                    <a:extLst>
                      <a:ext uri="{FF2B5EF4-FFF2-40B4-BE49-F238E27FC236}">
                        <a16:creationId xmlns:a16="http://schemas.microsoft.com/office/drawing/2014/main" id="{E997C805-3BC3-409F-A1D7-5212C12916B4}"/>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5" name="AutoShape 462">
                    <a:extLst>
                      <a:ext uri="{FF2B5EF4-FFF2-40B4-BE49-F238E27FC236}">
                        <a16:creationId xmlns:a16="http://schemas.microsoft.com/office/drawing/2014/main" id="{8930A190-222A-4880-A036-23F71EE7FC80}"/>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36" name="Line 463">
                    <a:extLst>
                      <a:ext uri="{FF2B5EF4-FFF2-40B4-BE49-F238E27FC236}">
                        <a16:creationId xmlns:a16="http://schemas.microsoft.com/office/drawing/2014/main" id="{B4B68740-5D38-4220-BFE1-D42A7F321138}"/>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7" name="Line 464">
                    <a:extLst>
                      <a:ext uri="{FF2B5EF4-FFF2-40B4-BE49-F238E27FC236}">
                        <a16:creationId xmlns:a16="http://schemas.microsoft.com/office/drawing/2014/main" id="{1CBC6AF7-BA72-499F-9896-5978A60D5432}"/>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8" name="Line 465">
                    <a:extLst>
                      <a:ext uri="{FF2B5EF4-FFF2-40B4-BE49-F238E27FC236}">
                        <a16:creationId xmlns:a16="http://schemas.microsoft.com/office/drawing/2014/main" id="{160AC7E2-4381-4197-A0B3-E509B326F83E}"/>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22" name="AutoShape 466">
                <a:extLst>
                  <a:ext uri="{FF2B5EF4-FFF2-40B4-BE49-F238E27FC236}">
                    <a16:creationId xmlns:a16="http://schemas.microsoft.com/office/drawing/2014/main" id="{DDE674A8-2DE4-4505-91C2-457AFC57BACC}"/>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23" name="AutoShape 467">
                <a:extLst>
                  <a:ext uri="{FF2B5EF4-FFF2-40B4-BE49-F238E27FC236}">
                    <a16:creationId xmlns:a16="http://schemas.microsoft.com/office/drawing/2014/main" id="{020FDB53-5202-474B-9DDE-797DCFADBB09}"/>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24" name="Arc 468">
                <a:extLst>
                  <a:ext uri="{FF2B5EF4-FFF2-40B4-BE49-F238E27FC236}">
                    <a16:creationId xmlns:a16="http://schemas.microsoft.com/office/drawing/2014/main" id="{BDDF309C-BDB5-4290-B741-3B16192C8A64}"/>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5" name="Group 469">
              <a:extLst>
                <a:ext uri="{FF2B5EF4-FFF2-40B4-BE49-F238E27FC236}">
                  <a16:creationId xmlns:a16="http://schemas.microsoft.com/office/drawing/2014/main" id="{CFE09376-652E-422D-89F9-E6B2D0760898}"/>
                </a:ext>
              </a:extLst>
            </p:cNvPr>
            <p:cNvGrpSpPr>
              <a:grpSpLocks noChangeAspect="1"/>
            </p:cNvGrpSpPr>
            <p:nvPr/>
          </p:nvGrpSpPr>
          <p:grpSpPr bwMode="auto">
            <a:xfrm>
              <a:off x="8404" y="12630"/>
              <a:ext cx="351" cy="3159"/>
              <a:chOff x="2835" y="1387"/>
              <a:chExt cx="351" cy="4211"/>
            </a:xfrm>
          </p:grpSpPr>
          <p:grpSp>
            <p:nvGrpSpPr>
              <p:cNvPr id="303" name="Group 470">
                <a:extLst>
                  <a:ext uri="{FF2B5EF4-FFF2-40B4-BE49-F238E27FC236}">
                    <a16:creationId xmlns:a16="http://schemas.microsoft.com/office/drawing/2014/main" id="{D5B6522F-B62E-48CE-BD41-4F4769274E44}"/>
                  </a:ext>
                </a:extLst>
              </p:cNvPr>
              <p:cNvGrpSpPr>
                <a:grpSpLocks noChangeAspect="1"/>
              </p:cNvGrpSpPr>
              <p:nvPr/>
            </p:nvGrpSpPr>
            <p:grpSpPr bwMode="auto">
              <a:xfrm>
                <a:off x="2920" y="1387"/>
                <a:ext cx="254" cy="4211"/>
                <a:chOff x="2456" y="1580"/>
                <a:chExt cx="87" cy="1442"/>
              </a:xfrm>
            </p:grpSpPr>
            <p:sp>
              <p:nvSpPr>
                <p:cNvPr id="307" name="AutoShape 471">
                  <a:extLst>
                    <a:ext uri="{FF2B5EF4-FFF2-40B4-BE49-F238E27FC236}">
                      <a16:creationId xmlns:a16="http://schemas.microsoft.com/office/drawing/2014/main" id="{AC8A1429-696B-4659-9ADB-9A617F9C8FEF}"/>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08" name="Group 472">
                  <a:extLst>
                    <a:ext uri="{FF2B5EF4-FFF2-40B4-BE49-F238E27FC236}">
                      <a16:creationId xmlns:a16="http://schemas.microsoft.com/office/drawing/2014/main" id="{BD6A7DA2-517F-4C87-8F4B-27BEDD4CF0A6}"/>
                    </a:ext>
                  </a:extLst>
                </p:cNvPr>
                <p:cNvGrpSpPr>
                  <a:grpSpLocks noChangeAspect="1"/>
                </p:cNvGrpSpPr>
                <p:nvPr/>
              </p:nvGrpSpPr>
              <p:grpSpPr bwMode="auto">
                <a:xfrm>
                  <a:off x="2456" y="1580"/>
                  <a:ext cx="82" cy="1442"/>
                  <a:chOff x="2456" y="1580"/>
                  <a:chExt cx="82" cy="1442"/>
                </a:xfrm>
              </p:grpSpPr>
              <p:sp>
                <p:nvSpPr>
                  <p:cNvPr id="309" name="Line 473">
                    <a:extLst>
                      <a:ext uri="{FF2B5EF4-FFF2-40B4-BE49-F238E27FC236}">
                        <a16:creationId xmlns:a16="http://schemas.microsoft.com/office/drawing/2014/main" id="{F8030426-347F-4D25-A39A-D8E37EBFB866}"/>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0" name="Line 474">
                    <a:extLst>
                      <a:ext uri="{FF2B5EF4-FFF2-40B4-BE49-F238E27FC236}">
                        <a16:creationId xmlns:a16="http://schemas.microsoft.com/office/drawing/2014/main" id="{FD050295-9BD1-4FB0-8ED4-00547E540B95}"/>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1" name="Arc 475">
                    <a:extLst>
                      <a:ext uri="{FF2B5EF4-FFF2-40B4-BE49-F238E27FC236}">
                        <a16:creationId xmlns:a16="http://schemas.microsoft.com/office/drawing/2014/main" id="{66266E37-175A-4FE3-9133-82CA0E9440AA}"/>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12" name="Line 476">
                    <a:extLst>
                      <a:ext uri="{FF2B5EF4-FFF2-40B4-BE49-F238E27FC236}">
                        <a16:creationId xmlns:a16="http://schemas.microsoft.com/office/drawing/2014/main" id="{6C90C9ED-95BE-49F1-8B87-A6398C391D82}"/>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3" name="Line 477">
                    <a:extLst>
                      <a:ext uri="{FF2B5EF4-FFF2-40B4-BE49-F238E27FC236}">
                        <a16:creationId xmlns:a16="http://schemas.microsoft.com/office/drawing/2014/main" id="{256F8A94-04B8-47C2-8456-90193A4E6AB3}"/>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4" name="Line 478">
                    <a:extLst>
                      <a:ext uri="{FF2B5EF4-FFF2-40B4-BE49-F238E27FC236}">
                        <a16:creationId xmlns:a16="http://schemas.microsoft.com/office/drawing/2014/main" id="{F55367B3-6F8D-4BCF-B7FC-00AA8F0E3F9D}"/>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5" name="Line 479">
                    <a:extLst>
                      <a:ext uri="{FF2B5EF4-FFF2-40B4-BE49-F238E27FC236}">
                        <a16:creationId xmlns:a16="http://schemas.microsoft.com/office/drawing/2014/main" id="{11CE422E-F479-4376-AD56-7697537AF413}"/>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6" name="Line 480">
                    <a:extLst>
                      <a:ext uri="{FF2B5EF4-FFF2-40B4-BE49-F238E27FC236}">
                        <a16:creationId xmlns:a16="http://schemas.microsoft.com/office/drawing/2014/main" id="{0038059E-B022-46EC-8411-FF65DE91AAC7}"/>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7" name="AutoShape 481">
                    <a:extLst>
                      <a:ext uri="{FF2B5EF4-FFF2-40B4-BE49-F238E27FC236}">
                        <a16:creationId xmlns:a16="http://schemas.microsoft.com/office/drawing/2014/main" id="{A6A2F942-8DBB-4358-B4D5-27659756B2B8}"/>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18" name="Line 482">
                    <a:extLst>
                      <a:ext uri="{FF2B5EF4-FFF2-40B4-BE49-F238E27FC236}">
                        <a16:creationId xmlns:a16="http://schemas.microsoft.com/office/drawing/2014/main" id="{1E86EBA2-473D-4546-9B62-01A6D010761F}"/>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9" name="Line 483">
                    <a:extLst>
                      <a:ext uri="{FF2B5EF4-FFF2-40B4-BE49-F238E27FC236}">
                        <a16:creationId xmlns:a16="http://schemas.microsoft.com/office/drawing/2014/main" id="{DE91D325-AEA9-452E-8FBF-8DFEECD801ED}"/>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20" name="Line 484">
                    <a:extLst>
                      <a:ext uri="{FF2B5EF4-FFF2-40B4-BE49-F238E27FC236}">
                        <a16:creationId xmlns:a16="http://schemas.microsoft.com/office/drawing/2014/main" id="{8722DE00-DB64-46D0-B355-2AC242A42E02}"/>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04" name="AutoShape 485">
                <a:extLst>
                  <a:ext uri="{FF2B5EF4-FFF2-40B4-BE49-F238E27FC236}">
                    <a16:creationId xmlns:a16="http://schemas.microsoft.com/office/drawing/2014/main" id="{51C72129-B710-4E3D-9A23-06653BBB355E}"/>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05" name="AutoShape 486">
                <a:extLst>
                  <a:ext uri="{FF2B5EF4-FFF2-40B4-BE49-F238E27FC236}">
                    <a16:creationId xmlns:a16="http://schemas.microsoft.com/office/drawing/2014/main" id="{7FFAD4BC-07EC-4FB9-A069-D3EBAF039FA8}"/>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06" name="Arc 487">
                <a:extLst>
                  <a:ext uri="{FF2B5EF4-FFF2-40B4-BE49-F238E27FC236}">
                    <a16:creationId xmlns:a16="http://schemas.microsoft.com/office/drawing/2014/main" id="{22E2A4DD-85A4-4C98-B487-28BC5C08B8CA}"/>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6" name="Group 488">
              <a:extLst>
                <a:ext uri="{FF2B5EF4-FFF2-40B4-BE49-F238E27FC236}">
                  <a16:creationId xmlns:a16="http://schemas.microsoft.com/office/drawing/2014/main" id="{9EA5B0A1-C717-4EC7-B6CC-DFF8F0F3D817}"/>
                </a:ext>
              </a:extLst>
            </p:cNvPr>
            <p:cNvGrpSpPr>
              <a:grpSpLocks noChangeAspect="1"/>
            </p:cNvGrpSpPr>
            <p:nvPr/>
          </p:nvGrpSpPr>
          <p:grpSpPr bwMode="auto">
            <a:xfrm>
              <a:off x="9428" y="12641"/>
              <a:ext cx="351" cy="3159"/>
              <a:chOff x="2835" y="1387"/>
              <a:chExt cx="351" cy="4211"/>
            </a:xfrm>
          </p:grpSpPr>
          <p:grpSp>
            <p:nvGrpSpPr>
              <p:cNvPr id="285" name="Group 489">
                <a:extLst>
                  <a:ext uri="{FF2B5EF4-FFF2-40B4-BE49-F238E27FC236}">
                    <a16:creationId xmlns:a16="http://schemas.microsoft.com/office/drawing/2014/main" id="{E6568569-44B6-4054-984D-6F26C37A4C6E}"/>
                  </a:ext>
                </a:extLst>
              </p:cNvPr>
              <p:cNvGrpSpPr>
                <a:grpSpLocks noChangeAspect="1"/>
              </p:cNvGrpSpPr>
              <p:nvPr/>
            </p:nvGrpSpPr>
            <p:grpSpPr bwMode="auto">
              <a:xfrm>
                <a:off x="2920" y="1387"/>
                <a:ext cx="254" cy="4211"/>
                <a:chOff x="2456" y="1580"/>
                <a:chExt cx="87" cy="1442"/>
              </a:xfrm>
            </p:grpSpPr>
            <p:sp>
              <p:nvSpPr>
                <p:cNvPr id="289" name="AutoShape 490">
                  <a:extLst>
                    <a:ext uri="{FF2B5EF4-FFF2-40B4-BE49-F238E27FC236}">
                      <a16:creationId xmlns:a16="http://schemas.microsoft.com/office/drawing/2014/main" id="{936AFBAB-B911-4E72-9668-688271968C43}"/>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290" name="Group 491">
                  <a:extLst>
                    <a:ext uri="{FF2B5EF4-FFF2-40B4-BE49-F238E27FC236}">
                      <a16:creationId xmlns:a16="http://schemas.microsoft.com/office/drawing/2014/main" id="{557873BF-A9CE-4CB8-A0CC-1F2B07A8E92C}"/>
                    </a:ext>
                  </a:extLst>
                </p:cNvPr>
                <p:cNvGrpSpPr>
                  <a:grpSpLocks noChangeAspect="1"/>
                </p:cNvGrpSpPr>
                <p:nvPr/>
              </p:nvGrpSpPr>
              <p:grpSpPr bwMode="auto">
                <a:xfrm>
                  <a:off x="2456" y="1580"/>
                  <a:ext cx="82" cy="1442"/>
                  <a:chOff x="2456" y="1580"/>
                  <a:chExt cx="82" cy="1442"/>
                </a:xfrm>
              </p:grpSpPr>
              <p:sp>
                <p:nvSpPr>
                  <p:cNvPr id="291" name="Line 492">
                    <a:extLst>
                      <a:ext uri="{FF2B5EF4-FFF2-40B4-BE49-F238E27FC236}">
                        <a16:creationId xmlns:a16="http://schemas.microsoft.com/office/drawing/2014/main" id="{287A6425-CE86-4A76-93F7-5E944CF4E2B6}"/>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2" name="Line 493">
                    <a:extLst>
                      <a:ext uri="{FF2B5EF4-FFF2-40B4-BE49-F238E27FC236}">
                        <a16:creationId xmlns:a16="http://schemas.microsoft.com/office/drawing/2014/main" id="{80D74C62-0D12-4447-B0A2-16430EBBA42D}"/>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3" name="Arc 494">
                    <a:extLst>
                      <a:ext uri="{FF2B5EF4-FFF2-40B4-BE49-F238E27FC236}">
                        <a16:creationId xmlns:a16="http://schemas.microsoft.com/office/drawing/2014/main" id="{2206A5FA-093E-433A-807F-98EBA4194AC5}"/>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94" name="Line 495">
                    <a:extLst>
                      <a:ext uri="{FF2B5EF4-FFF2-40B4-BE49-F238E27FC236}">
                        <a16:creationId xmlns:a16="http://schemas.microsoft.com/office/drawing/2014/main" id="{2A2EE7A6-4FAD-4FE2-80D5-8D24303708CF}"/>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5" name="Line 496">
                    <a:extLst>
                      <a:ext uri="{FF2B5EF4-FFF2-40B4-BE49-F238E27FC236}">
                        <a16:creationId xmlns:a16="http://schemas.microsoft.com/office/drawing/2014/main" id="{824A816D-BCEF-4ED2-A72E-94AFF3EDFAC0}"/>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6" name="Line 497">
                    <a:extLst>
                      <a:ext uri="{FF2B5EF4-FFF2-40B4-BE49-F238E27FC236}">
                        <a16:creationId xmlns:a16="http://schemas.microsoft.com/office/drawing/2014/main" id="{381506E2-554C-476D-8826-4F8F3E261E95}"/>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7" name="Line 498">
                    <a:extLst>
                      <a:ext uri="{FF2B5EF4-FFF2-40B4-BE49-F238E27FC236}">
                        <a16:creationId xmlns:a16="http://schemas.microsoft.com/office/drawing/2014/main" id="{D0DE5115-4C42-42D6-8C4E-123636A9BCE7}"/>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8" name="Line 499">
                    <a:extLst>
                      <a:ext uri="{FF2B5EF4-FFF2-40B4-BE49-F238E27FC236}">
                        <a16:creationId xmlns:a16="http://schemas.microsoft.com/office/drawing/2014/main" id="{BA76F7FF-1B4B-458B-920E-04247C08FDF1}"/>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9" name="AutoShape 500">
                    <a:extLst>
                      <a:ext uri="{FF2B5EF4-FFF2-40B4-BE49-F238E27FC236}">
                        <a16:creationId xmlns:a16="http://schemas.microsoft.com/office/drawing/2014/main" id="{FA2EB891-269B-4160-9457-E37E4924A54E}"/>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00" name="Line 501">
                    <a:extLst>
                      <a:ext uri="{FF2B5EF4-FFF2-40B4-BE49-F238E27FC236}">
                        <a16:creationId xmlns:a16="http://schemas.microsoft.com/office/drawing/2014/main" id="{F667A8E4-8338-404D-8831-46B547D0F078}"/>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01" name="Line 502">
                    <a:extLst>
                      <a:ext uri="{FF2B5EF4-FFF2-40B4-BE49-F238E27FC236}">
                        <a16:creationId xmlns:a16="http://schemas.microsoft.com/office/drawing/2014/main" id="{442E91ED-8005-4CB2-BA65-BBB67D755B84}"/>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02" name="Line 503">
                    <a:extLst>
                      <a:ext uri="{FF2B5EF4-FFF2-40B4-BE49-F238E27FC236}">
                        <a16:creationId xmlns:a16="http://schemas.microsoft.com/office/drawing/2014/main" id="{6A65BD3D-6C10-4002-9ABA-19BF165D85F5}"/>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286" name="AutoShape 504">
                <a:extLst>
                  <a:ext uri="{FF2B5EF4-FFF2-40B4-BE49-F238E27FC236}">
                    <a16:creationId xmlns:a16="http://schemas.microsoft.com/office/drawing/2014/main" id="{24C356B6-3BAF-4CB5-8D57-0D61E64ED082}"/>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87" name="AutoShape 505">
                <a:extLst>
                  <a:ext uri="{FF2B5EF4-FFF2-40B4-BE49-F238E27FC236}">
                    <a16:creationId xmlns:a16="http://schemas.microsoft.com/office/drawing/2014/main" id="{E1755E71-4BA0-4CBA-AAFF-31A0664A6248}"/>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88" name="Arc 506">
                <a:extLst>
                  <a:ext uri="{FF2B5EF4-FFF2-40B4-BE49-F238E27FC236}">
                    <a16:creationId xmlns:a16="http://schemas.microsoft.com/office/drawing/2014/main" id="{8555B58E-9D67-4845-BD6F-559FA03D2818}"/>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7" name="Group 507">
              <a:extLst>
                <a:ext uri="{FF2B5EF4-FFF2-40B4-BE49-F238E27FC236}">
                  <a16:creationId xmlns:a16="http://schemas.microsoft.com/office/drawing/2014/main" id="{B38CDD7F-20D0-43F5-AB3B-E3EFC4BD7FAF}"/>
                </a:ext>
              </a:extLst>
            </p:cNvPr>
            <p:cNvGrpSpPr>
              <a:grpSpLocks noChangeAspect="1"/>
            </p:cNvGrpSpPr>
            <p:nvPr/>
          </p:nvGrpSpPr>
          <p:grpSpPr bwMode="auto">
            <a:xfrm>
              <a:off x="10440" y="12630"/>
              <a:ext cx="351" cy="3159"/>
              <a:chOff x="2835" y="1387"/>
              <a:chExt cx="351" cy="4211"/>
            </a:xfrm>
          </p:grpSpPr>
          <p:grpSp>
            <p:nvGrpSpPr>
              <p:cNvPr id="267" name="Group 508">
                <a:extLst>
                  <a:ext uri="{FF2B5EF4-FFF2-40B4-BE49-F238E27FC236}">
                    <a16:creationId xmlns:a16="http://schemas.microsoft.com/office/drawing/2014/main" id="{F52B720A-50AF-4D10-9121-2D2F83B6D026}"/>
                  </a:ext>
                </a:extLst>
              </p:cNvPr>
              <p:cNvGrpSpPr>
                <a:grpSpLocks noChangeAspect="1"/>
              </p:cNvGrpSpPr>
              <p:nvPr/>
            </p:nvGrpSpPr>
            <p:grpSpPr bwMode="auto">
              <a:xfrm>
                <a:off x="2920" y="1387"/>
                <a:ext cx="254" cy="4211"/>
                <a:chOff x="2456" y="1580"/>
                <a:chExt cx="87" cy="1442"/>
              </a:xfrm>
            </p:grpSpPr>
            <p:sp>
              <p:nvSpPr>
                <p:cNvPr id="271" name="AutoShape 509">
                  <a:extLst>
                    <a:ext uri="{FF2B5EF4-FFF2-40B4-BE49-F238E27FC236}">
                      <a16:creationId xmlns:a16="http://schemas.microsoft.com/office/drawing/2014/main" id="{24CCF1D8-97D9-4196-8CB3-B452F5424F61}"/>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272" name="Group 510">
                  <a:extLst>
                    <a:ext uri="{FF2B5EF4-FFF2-40B4-BE49-F238E27FC236}">
                      <a16:creationId xmlns:a16="http://schemas.microsoft.com/office/drawing/2014/main" id="{05D1CA8B-9973-453F-A314-43AE13F32A23}"/>
                    </a:ext>
                  </a:extLst>
                </p:cNvPr>
                <p:cNvGrpSpPr>
                  <a:grpSpLocks noChangeAspect="1"/>
                </p:cNvGrpSpPr>
                <p:nvPr/>
              </p:nvGrpSpPr>
              <p:grpSpPr bwMode="auto">
                <a:xfrm>
                  <a:off x="2456" y="1580"/>
                  <a:ext cx="82" cy="1442"/>
                  <a:chOff x="2456" y="1580"/>
                  <a:chExt cx="82" cy="1442"/>
                </a:xfrm>
              </p:grpSpPr>
              <p:sp>
                <p:nvSpPr>
                  <p:cNvPr id="273" name="Line 511">
                    <a:extLst>
                      <a:ext uri="{FF2B5EF4-FFF2-40B4-BE49-F238E27FC236}">
                        <a16:creationId xmlns:a16="http://schemas.microsoft.com/office/drawing/2014/main" id="{69EC5B4C-22F7-4EC9-A58C-D84CB535D040}"/>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4" name="Line 512">
                    <a:extLst>
                      <a:ext uri="{FF2B5EF4-FFF2-40B4-BE49-F238E27FC236}">
                        <a16:creationId xmlns:a16="http://schemas.microsoft.com/office/drawing/2014/main" id="{FBDF4B4A-7ED0-4FF6-ABAF-AB74B1E187FB}"/>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5" name="Arc 513">
                    <a:extLst>
                      <a:ext uri="{FF2B5EF4-FFF2-40B4-BE49-F238E27FC236}">
                        <a16:creationId xmlns:a16="http://schemas.microsoft.com/office/drawing/2014/main" id="{9E496B6C-9071-4AB2-8844-E7DE43E06138}"/>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76" name="Line 514">
                    <a:extLst>
                      <a:ext uri="{FF2B5EF4-FFF2-40B4-BE49-F238E27FC236}">
                        <a16:creationId xmlns:a16="http://schemas.microsoft.com/office/drawing/2014/main" id="{9BAFCDE2-4561-451F-922A-E3480DE5C3FB}"/>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7" name="Line 515">
                    <a:extLst>
                      <a:ext uri="{FF2B5EF4-FFF2-40B4-BE49-F238E27FC236}">
                        <a16:creationId xmlns:a16="http://schemas.microsoft.com/office/drawing/2014/main" id="{703FA9C5-ADCB-4630-9EAE-8B09FC185ADF}"/>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8" name="Line 516">
                    <a:extLst>
                      <a:ext uri="{FF2B5EF4-FFF2-40B4-BE49-F238E27FC236}">
                        <a16:creationId xmlns:a16="http://schemas.microsoft.com/office/drawing/2014/main" id="{92D43066-B5CB-47CA-ACDC-D61880142EB8}"/>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9" name="Line 517">
                    <a:extLst>
                      <a:ext uri="{FF2B5EF4-FFF2-40B4-BE49-F238E27FC236}">
                        <a16:creationId xmlns:a16="http://schemas.microsoft.com/office/drawing/2014/main" id="{8ADF2829-9FC5-45E1-A578-F2582F222F44}"/>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0" name="Line 518">
                    <a:extLst>
                      <a:ext uri="{FF2B5EF4-FFF2-40B4-BE49-F238E27FC236}">
                        <a16:creationId xmlns:a16="http://schemas.microsoft.com/office/drawing/2014/main" id="{122BF025-B67B-4ABC-B463-B0C2F4D66709}"/>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1" name="AutoShape 519">
                    <a:extLst>
                      <a:ext uri="{FF2B5EF4-FFF2-40B4-BE49-F238E27FC236}">
                        <a16:creationId xmlns:a16="http://schemas.microsoft.com/office/drawing/2014/main" id="{0F10211F-53A3-4AC3-8ACA-48654719D09F}"/>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82" name="Line 520">
                    <a:extLst>
                      <a:ext uri="{FF2B5EF4-FFF2-40B4-BE49-F238E27FC236}">
                        <a16:creationId xmlns:a16="http://schemas.microsoft.com/office/drawing/2014/main" id="{9669D934-E778-4FAC-9394-7140EC91C3B1}"/>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3" name="Line 521">
                    <a:extLst>
                      <a:ext uri="{FF2B5EF4-FFF2-40B4-BE49-F238E27FC236}">
                        <a16:creationId xmlns:a16="http://schemas.microsoft.com/office/drawing/2014/main" id="{0F0DA42C-7B7C-4881-B41D-84CAB7FAA3B7}"/>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4" name="Line 522">
                    <a:extLst>
                      <a:ext uri="{FF2B5EF4-FFF2-40B4-BE49-F238E27FC236}">
                        <a16:creationId xmlns:a16="http://schemas.microsoft.com/office/drawing/2014/main" id="{FAD099FC-3713-4977-A948-CC0633E82297}"/>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268" name="AutoShape 523">
                <a:extLst>
                  <a:ext uri="{FF2B5EF4-FFF2-40B4-BE49-F238E27FC236}">
                    <a16:creationId xmlns:a16="http://schemas.microsoft.com/office/drawing/2014/main" id="{452EA133-A7C8-4C18-BC13-6D088B1C5EC6}"/>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69" name="AutoShape 524">
                <a:extLst>
                  <a:ext uri="{FF2B5EF4-FFF2-40B4-BE49-F238E27FC236}">
                    <a16:creationId xmlns:a16="http://schemas.microsoft.com/office/drawing/2014/main" id="{B85C3DF0-797B-4437-932E-8C139F5BEF40}"/>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70" name="Arc 525">
                <a:extLst>
                  <a:ext uri="{FF2B5EF4-FFF2-40B4-BE49-F238E27FC236}">
                    <a16:creationId xmlns:a16="http://schemas.microsoft.com/office/drawing/2014/main" id="{991D4577-ECBF-4F02-A666-3DAA1C991718}"/>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8" name="Group 526">
              <a:extLst>
                <a:ext uri="{FF2B5EF4-FFF2-40B4-BE49-F238E27FC236}">
                  <a16:creationId xmlns:a16="http://schemas.microsoft.com/office/drawing/2014/main" id="{E85C40F9-701E-4898-A44C-ED3B4E4F202D}"/>
                </a:ext>
              </a:extLst>
            </p:cNvPr>
            <p:cNvGrpSpPr>
              <a:grpSpLocks noChangeAspect="1"/>
            </p:cNvGrpSpPr>
            <p:nvPr/>
          </p:nvGrpSpPr>
          <p:grpSpPr bwMode="auto">
            <a:xfrm>
              <a:off x="11443" y="12652"/>
              <a:ext cx="351" cy="3159"/>
              <a:chOff x="2835" y="1387"/>
              <a:chExt cx="351" cy="4211"/>
            </a:xfrm>
          </p:grpSpPr>
          <p:grpSp>
            <p:nvGrpSpPr>
              <p:cNvPr id="249" name="Group 527">
                <a:extLst>
                  <a:ext uri="{FF2B5EF4-FFF2-40B4-BE49-F238E27FC236}">
                    <a16:creationId xmlns:a16="http://schemas.microsoft.com/office/drawing/2014/main" id="{2205C022-8884-44AE-A475-E560C6317F19}"/>
                  </a:ext>
                </a:extLst>
              </p:cNvPr>
              <p:cNvGrpSpPr>
                <a:grpSpLocks noChangeAspect="1"/>
              </p:cNvGrpSpPr>
              <p:nvPr/>
            </p:nvGrpSpPr>
            <p:grpSpPr bwMode="auto">
              <a:xfrm>
                <a:off x="2920" y="1387"/>
                <a:ext cx="254" cy="4211"/>
                <a:chOff x="2456" y="1580"/>
                <a:chExt cx="87" cy="1442"/>
              </a:xfrm>
            </p:grpSpPr>
            <p:sp>
              <p:nvSpPr>
                <p:cNvPr id="253" name="AutoShape 528">
                  <a:extLst>
                    <a:ext uri="{FF2B5EF4-FFF2-40B4-BE49-F238E27FC236}">
                      <a16:creationId xmlns:a16="http://schemas.microsoft.com/office/drawing/2014/main" id="{CFA36FF3-44D4-4A24-84EC-AB259EAC4634}"/>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254" name="Group 529">
                  <a:extLst>
                    <a:ext uri="{FF2B5EF4-FFF2-40B4-BE49-F238E27FC236}">
                      <a16:creationId xmlns:a16="http://schemas.microsoft.com/office/drawing/2014/main" id="{C2402B62-5A45-41CA-87C1-C5846C9EF1FA}"/>
                    </a:ext>
                  </a:extLst>
                </p:cNvPr>
                <p:cNvGrpSpPr>
                  <a:grpSpLocks noChangeAspect="1"/>
                </p:cNvGrpSpPr>
                <p:nvPr/>
              </p:nvGrpSpPr>
              <p:grpSpPr bwMode="auto">
                <a:xfrm>
                  <a:off x="2456" y="1580"/>
                  <a:ext cx="82" cy="1442"/>
                  <a:chOff x="2456" y="1580"/>
                  <a:chExt cx="82" cy="1442"/>
                </a:xfrm>
              </p:grpSpPr>
              <p:sp>
                <p:nvSpPr>
                  <p:cNvPr id="255" name="Line 530">
                    <a:extLst>
                      <a:ext uri="{FF2B5EF4-FFF2-40B4-BE49-F238E27FC236}">
                        <a16:creationId xmlns:a16="http://schemas.microsoft.com/office/drawing/2014/main" id="{3A5FD88F-E7A1-4DF9-9DC2-5CCF9048D6F5}"/>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6" name="Line 531">
                    <a:extLst>
                      <a:ext uri="{FF2B5EF4-FFF2-40B4-BE49-F238E27FC236}">
                        <a16:creationId xmlns:a16="http://schemas.microsoft.com/office/drawing/2014/main" id="{85814716-3AD5-4F1C-8673-80E17E02398C}"/>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7" name="Arc 532">
                    <a:extLst>
                      <a:ext uri="{FF2B5EF4-FFF2-40B4-BE49-F238E27FC236}">
                        <a16:creationId xmlns:a16="http://schemas.microsoft.com/office/drawing/2014/main" id="{6B8E7444-9C29-4E26-9601-043720F5F03F}"/>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58" name="Line 533">
                    <a:extLst>
                      <a:ext uri="{FF2B5EF4-FFF2-40B4-BE49-F238E27FC236}">
                        <a16:creationId xmlns:a16="http://schemas.microsoft.com/office/drawing/2014/main" id="{0BA719E0-D67A-4260-AD03-405E5608A615}"/>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9" name="Line 534">
                    <a:extLst>
                      <a:ext uri="{FF2B5EF4-FFF2-40B4-BE49-F238E27FC236}">
                        <a16:creationId xmlns:a16="http://schemas.microsoft.com/office/drawing/2014/main" id="{06A4E4C9-BC4E-4E0C-B201-44564DB63381}"/>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0" name="Line 535">
                    <a:extLst>
                      <a:ext uri="{FF2B5EF4-FFF2-40B4-BE49-F238E27FC236}">
                        <a16:creationId xmlns:a16="http://schemas.microsoft.com/office/drawing/2014/main" id="{B95B1762-8BD4-4623-984A-CA67F0A9E761}"/>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1" name="Line 536">
                    <a:extLst>
                      <a:ext uri="{FF2B5EF4-FFF2-40B4-BE49-F238E27FC236}">
                        <a16:creationId xmlns:a16="http://schemas.microsoft.com/office/drawing/2014/main" id="{4203B674-E0FF-419A-8D9D-09719937491B}"/>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2" name="Line 537">
                    <a:extLst>
                      <a:ext uri="{FF2B5EF4-FFF2-40B4-BE49-F238E27FC236}">
                        <a16:creationId xmlns:a16="http://schemas.microsoft.com/office/drawing/2014/main" id="{2715BF4C-3DC8-4E8E-9081-DF3A1571D34E}"/>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3" name="AutoShape 538">
                    <a:extLst>
                      <a:ext uri="{FF2B5EF4-FFF2-40B4-BE49-F238E27FC236}">
                        <a16:creationId xmlns:a16="http://schemas.microsoft.com/office/drawing/2014/main" id="{3A38230D-0174-4CC6-A04E-532A3297D69B}"/>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64" name="Line 539">
                    <a:extLst>
                      <a:ext uri="{FF2B5EF4-FFF2-40B4-BE49-F238E27FC236}">
                        <a16:creationId xmlns:a16="http://schemas.microsoft.com/office/drawing/2014/main" id="{921972DB-015D-4820-8059-97AAE99E04ED}"/>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5" name="Line 540">
                    <a:extLst>
                      <a:ext uri="{FF2B5EF4-FFF2-40B4-BE49-F238E27FC236}">
                        <a16:creationId xmlns:a16="http://schemas.microsoft.com/office/drawing/2014/main" id="{66BD60BA-DC35-409F-BD21-EFA77A306440}"/>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 name="Line 541">
                    <a:extLst>
                      <a:ext uri="{FF2B5EF4-FFF2-40B4-BE49-F238E27FC236}">
                        <a16:creationId xmlns:a16="http://schemas.microsoft.com/office/drawing/2014/main" id="{A8A1D538-9EDA-4465-AEA6-7B7FF6CE5AC5}"/>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250" name="AutoShape 542">
                <a:extLst>
                  <a:ext uri="{FF2B5EF4-FFF2-40B4-BE49-F238E27FC236}">
                    <a16:creationId xmlns:a16="http://schemas.microsoft.com/office/drawing/2014/main" id="{6FB730EF-79BF-427E-B9DD-A340ADF8F50B}"/>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51" name="AutoShape 543">
                <a:extLst>
                  <a:ext uri="{FF2B5EF4-FFF2-40B4-BE49-F238E27FC236}">
                    <a16:creationId xmlns:a16="http://schemas.microsoft.com/office/drawing/2014/main" id="{65ABC215-13E3-4009-924E-741C07E3ED8C}"/>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52" name="Arc 544">
                <a:extLst>
                  <a:ext uri="{FF2B5EF4-FFF2-40B4-BE49-F238E27FC236}">
                    <a16:creationId xmlns:a16="http://schemas.microsoft.com/office/drawing/2014/main" id="{A5B3C5CE-A496-45E3-9116-3E1F932380FF}"/>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grpSp>
        <p:nvGrpSpPr>
          <p:cNvPr id="399" name="Groupe 398">
            <a:extLst>
              <a:ext uri="{FF2B5EF4-FFF2-40B4-BE49-F238E27FC236}">
                <a16:creationId xmlns:a16="http://schemas.microsoft.com/office/drawing/2014/main" id="{5A214D4E-2376-4B8C-9A62-B32BF690BB97}"/>
              </a:ext>
            </a:extLst>
          </p:cNvPr>
          <p:cNvGrpSpPr/>
          <p:nvPr/>
        </p:nvGrpSpPr>
        <p:grpSpPr>
          <a:xfrm>
            <a:off x="3086258" y="956208"/>
            <a:ext cx="3468688" cy="1712913"/>
            <a:chOff x="3086258" y="956208"/>
            <a:chExt cx="3468688" cy="1712913"/>
          </a:xfrm>
        </p:grpSpPr>
        <p:sp>
          <p:nvSpPr>
            <p:cNvPr id="99" name="Line 390">
              <a:extLst>
                <a:ext uri="{FF2B5EF4-FFF2-40B4-BE49-F238E27FC236}">
                  <a16:creationId xmlns:a16="http://schemas.microsoft.com/office/drawing/2014/main" id="{05CC08C4-7E0B-44C8-8F2B-505FE245F50B}"/>
                </a:ext>
              </a:extLst>
            </p:cNvPr>
            <p:cNvSpPr>
              <a:spLocks noChangeAspect="1" noChangeShapeType="1"/>
            </p:cNvSpPr>
            <p:nvPr/>
          </p:nvSpPr>
          <p:spPr bwMode="auto">
            <a:xfrm>
              <a:off x="3486308" y="1222908"/>
              <a:ext cx="0" cy="1208088"/>
            </a:xfrm>
            <a:prstGeom prst="line">
              <a:avLst/>
            </a:prstGeom>
            <a:noFill/>
            <a:ln w="12700">
              <a:solidFill>
                <a:srgbClr val="FF0000"/>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sp>
          <p:nvSpPr>
            <p:cNvPr id="100" name="Line 391">
              <a:extLst>
                <a:ext uri="{FF2B5EF4-FFF2-40B4-BE49-F238E27FC236}">
                  <a16:creationId xmlns:a16="http://schemas.microsoft.com/office/drawing/2014/main" id="{ADAFB6CE-5B84-4C73-8695-6F72656EF101}"/>
                </a:ext>
              </a:extLst>
            </p:cNvPr>
            <p:cNvSpPr>
              <a:spLocks noChangeAspect="1" noChangeShapeType="1"/>
            </p:cNvSpPr>
            <p:nvPr/>
          </p:nvSpPr>
          <p:spPr bwMode="auto">
            <a:xfrm>
              <a:off x="4441983" y="1629308"/>
              <a:ext cx="0" cy="8572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02" name="Group 545">
              <a:extLst>
                <a:ext uri="{FF2B5EF4-FFF2-40B4-BE49-F238E27FC236}">
                  <a16:creationId xmlns:a16="http://schemas.microsoft.com/office/drawing/2014/main" id="{7F5EA6B7-43A8-4244-9B7B-13C1435165B1}"/>
                </a:ext>
              </a:extLst>
            </p:cNvPr>
            <p:cNvGrpSpPr>
              <a:grpSpLocks noChangeAspect="1"/>
            </p:cNvGrpSpPr>
            <p:nvPr/>
          </p:nvGrpSpPr>
          <p:grpSpPr bwMode="auto">
            <a:xfrm>
              <a:off x="3086258" y="2365908"/>
              <a:ext cx="830263" cy="303213"/>
              <a:chOff x="3952" y="10713"/>
              <a:chExt cx="2205" cy="808"/>
            </a:xfrm>
          </p:grpSpPr>
          <p:sp>
            <p:nvSpPr>
              <p:cNvPr id="212" name="Rectangle 546">
                <a:extLst>
                  <a:ext uri="{FF2B5EF4-FFF2-40B4-BE49-F238E27FC236}">
                    <a16:creationId xmlns:a16="http://schemas.microsoft.com/office/drawing/2014/main" id="{70E5AF84-1A4C-471C-9B2E-558E17CB257B}"/>
                  </a:ext>
                </a:extLst>
              </p:cNvPr>
              <p:cNvSpPr>
                <a:spLocks noChangeAspect="1" noChangeArrowheads="1"/>
              </p:cNvSpPr>
              <p:nvPr/>
            </p:nvSpPr>
            <p:spPr bwMode="auto">
              <a:xfrm>
                <a:off x="3952" y="11011"/>
                <a:ext cx="2205" cy="334"/>
              </a:xfrm>
              <a:prstGeom prst="rect">
                <a:avLst/>
              </a:prstGeom>
              <a:solidFill>
                <a:srgbClr val="FFFFFF"/>
              </a:solidFill>
              <a:ln w="31750">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13" name="Text Box 547">
                <a:extLst>
                  <a:ext uri="{FF2B5EF4-FFF2-40B4-BE49-F238E27FC236}">
                    <a16:creationId xmlns:a16="http://schemas.microsoft.com/office/drawing/2014/main" id="{429DA62F-E10A-4DB7-BD7F-992C9D752B59}"/>
                  </a:ext>
                </a:extLst>
              </p:cNvPr>
              <p:cNvSpPr txBox="1">
                <a:spLocks noChangeAspect="1" noChangeArrowheads="1"/>
              </p:cNvSpPr>
              <p:nvPr/>
            </p:nvSpPr>
            <p:spPr bwMode="auto">
              <a:xfrm>
                <a:off x="3952" y="10986"/>
                <a:ext cx="220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r>
                  <a:rPr lang="fr-FR" altLang="fr-FR" sz="600" dirty="0">
                    <a:latin typeface="+mj-lt"/>
                  </a:rPr>
                  <a:t>Collecteur de retour</a:t>
                </a:r>
                <a:endParaRPr lang="fr-FR" altLang="fr-FR" sz="1100" dirty="0">
                  <a:latin typeface="+mj-lt"/>
                </a:endParaRPr>
              </a:p>
            </p:txBody>
          </p:sp>
          <p:grpSp>
            <p:nvGrpSpPr>
              <p:cNvPr id="214" name="Group 548">
                <a:extLst>
                  <a:ext uri="{FF2B5EF4-FFF2-40B4-BE49-F238E27FC236}">
                    <a16:creationId xmlns:a16="http://schemas.microsoft.com/office/drawing/2014/main" id="{D4403150-42DF-4272-8F6A-6FC4845352AE}"/>
                  </a:ext>
                </a:extLst>
              </p:cNvPr>
              <p:cNvGrpSpPr>
                <a:grpSpLocks noChangeAspect="1"/>
              </p:cNvGrpSpPr>
              <p:nvPr/>
            </p:nvGrpSpPr>
            <p:grpSpPr bwMode="auto">
              <a:xfrm rot="5400000">
                <a:off x="4885" y="10766"/>
                <a:ext cx="256" cy="149"/>
                <a:chOff x="11528" y="8357"/>
                <a:chExt cx="192" cy="137"/>
              </a:xfrm>
            </p:grpSpPr>
            <p:sp>
              <p:nvSpPr>
                <p:cNvPr id="239" name="Dessin 21">
                  <a:extLst>
                    <a:ext uri="{FF2B5EF4-FFF2-40B4-BE49-F238E27FC236}">
                      <a16:creationId xmlns:a16="http://schemas.microsoft.com/office/drawing/2014/main" id="{2595ED08-0877-4BE2-AD44-49217B6D6880}"/>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40" name="Dessin 20">
                  <a:extLst>
                    <a:ext uri="{FF2B5EF4-FFF2-40B4-BE49-F238E27FC236}">
                      <a16:creationId xmlns:a16="http://schemas.microsoft.com/office/drawing/2014/main" id="{655E74F5-8F6F-4767-8DBF-EC9B07C69FE9}"/>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15" name="Group 551">
                <a:extLst>
                  <a:ext uri="{FF2B5EF4-FFF2-40B4-BE49-F238E27FC236}">
                    <a16:creationId xmlns:a16="http://schemas.microsoft.com/office/drawing/2014/main" id="{E81B0FAA-CAB1-43C9-BFE0-75B4716F0B98}"/>
                  </a:ext>
                </a:extLst>
              </p:cNvPr>
              <p:cNvGrpSpPr>
                <a:grpSpLocks noChangeAspect="1"/>
              </p:cNvGrpSpPr>
              <p:nvPr/>
            </p:nvGrpSpPr>
            <p:grpSpPr bwMode="auto">
              <a:xfrm rot="-5400000">
                <a:off x="4336" y="11354"/>
                <a:ext cx="209" cy="121"/>
                <a:chOff x="11528" y="8357"/>
                <a:chExt cx="192" cy="137"/>
              </a:xfrm>
            </p:grpSpPr>
            <p:sp>
              <p:nvSpPr>
                <p:cNvPr id="237" name="Dessin 21">
                  <a:extLst>
                    <a:ext uri="{FF2B5EF4-FFF2-40B4-BE49-F238E27FC236}">
                      <a16:creationId xmlns:a16="http://schemas.microsoft.com/office/drawing/2014/main" id="{C723E1D9-2348-471A-B7CC-BDA52C8E0C7D}"/>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38" name="Dessin 20">
                  <a:extLst>
                    <a:ext uri="{FF2B5EF4-FFF2-40B4-BE49-F238E27FC236}">
                      <a16:creationId xmlns:a16="http://schemas.microsoft.com/office/drawing/2014/main" id="{D85ABDB2-D13F-4718-AA70-4EA7978BC06B}"/>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16" name="Group 554">
                <a:extLst>
                  <a:ext uri="{FF2B5EF4-FFF2-40B4-BE49-F238E27FC236}">
                    <a16:creationId xmlns:a16="http://schemas.microsoft.com/office/drawing/2014/main" id="{F879A24A-31A5-4A93-B4B7-C589DDDEFC57}"/>
                  </a:ext>
                </a:extLst>
              </p:cNvPr>
              <p:cNvGrpSpPr>
                <a:grpSpLocks noChangeAspect="1"/>
              </p:cNvGrpSpPr>
              <p:nvPr/>
            </p:nvGrpSpPr>
            <p:grpSpPr bwMode="auto">
              <a:xfrm rot="-5400000">
                <a:off x="4581" y="11356"/>
                <a:ext cx="209" cy="121"/>
                <a:chOff x="11528" y="8357"/>
                <a:chExt cx="192" cy="137"/>
              </a:xfrm>
            </p:grpSpPr>
            <p:sp>
              <p:nvSpPr>
                <p:cNvPr id="235" name="Dessin 21">
                  <a:extLst>
                    <a:ext uri="{FF2B5EF4-FFF2-40B4-BE49-F238E27FC236}">
                      <a16:creationId xmlns:a16="http://schemas.microsoft.com/office/drawing/2014/main" id="{ABDE3556-130C-47DA-87BB-28AA09570955}"/>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36" name="Dessin 20">
                  <a:extLst>
                    <a:ext uri="{FF2B5EF4-FFF2-40B4-BE49-F238E27FC236}">
                      <a16:creationId xmlns:a16="http://schemas.microsoft.com/office/drawing/2014/main" id="{F3B032E7-3AA3-43DD-BA21-1EDD9B088E2D}"/>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17" name="Group 557">
                <a:extLst>
                  <a:ext uri="{FF2B5EF4-FFF2-40B4-BE49-F238E27FC236}">
                    <a16:creationId xmlns:a16="http://schemas.microsoft.com/office/drawing/2014/main" id="{6FD0C5E3-7F29-4E34-869C-2B0EFC035681}"/>
                  </a:ext>
                </a:extLst>
              </p:cNvPr>
              <p:cNvGrpSpPr>
                <a:grpSpLocks noChangeAspect="1"/>
              </p:cNvGrpSpPr>
              <p:nvPr/>
            </p:nvGrpSpPr>
            <p:grpSpPr bwMode="auto">
              <a:xfrm rot="-5400000">
                <a:off x="4835" y="11354"/>
                <a:ext cx="209" cy="121"/>
                <a:chOff x="11528" y="8357"/>
                <a:chExt cx="192" cy="137"/>
              </a:xfrm>
            </p:grpSpPr>
            <p:sp>
              <p:nvSpPr>
                <p:cNvPr id="233" name="Dessin 21">
                  <a:extLst>
                    <a:ext uri="{FF2B5EF4-FFF2-40B4-BE49-F238E27FC236}">
                      <a16:creationId xmlns:a16="http://schemas.microsoft.com/office/drawing/2014/main" id="{9C222A93-EC85-44D4-A902-CC8006B85BCF}"/>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34" name="Dessin 20">
                  <a:extLst>
                    <a:ext uri="{FF2B5EF4-FFF2-40B4-BE49-F238E27FC236}">
                      <a16:creationId xmlns:a16="http://schemas.microsoft.com/office/drawing/2014/main" id="{F28B561B-EDB0-4AEA-9D71-E214E3CAC2D3}"/>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18" name="Group 560">
                <a:extLst>
                  <a:ext uri="{FF2B5EF4-FFF2-40B4-BE49-F238E27FC236}">
                    <a16:creationId xmlns:a16="http://schemas.microsoft.com/office/drawing/2014/main" id="{213E8F4E-A71A-476E-B9F2-71A40F8CA1A5}"/>
                  </a:ext>
                </a:extLst>
              </p:cNvPr>
              <p:cNvGrpSpPr>
                <a:grpSpLocks noChangeAspect="1"/>
              </p:cNvGrpSpPr>
              <p:nvPr/>
            </p:nvGrpSpPr>
            <p:grpSpPr bwMode="auto">
              <a:xfrm rot="-5400000">
                <a:off x="5080" y="11356"/>
                <a:ext cx="209" cy="121"/>
                <a:chOff x="11528" y="8357"/>
                <a:chExt cx="192" cy="137"/>
              </a:xfrm>
            </p:grpSpPr>
            <p:sp>
              <p:nvSpPr>
                <p:cNvPr id="231" name="Dessin 21">
                  <a:extLst>
                    <a:ext uri="{FF2B5EF4-FFF2-40B4-BE49-F238E27FC236}">
                      <a16:creationId xmlns:a16="http://schemas.microsoft.com/office/drawing/2014/main" id="{764946E1-34E5-4BB4-8C00-3A8EFA8EE35E}"/>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32" name="Dessin 20">
                  <a:extLst>
                    <a:ext uri="{FF2B5EF4-FFF2-40B4-BE49-F238E27FC236}">
                      <a16:creationId xmlns:a16="http://schemas.microsoft.com/office/drawing/2014/main" id="{5772B570-3326-4FDE-8BB9-B435F2387C8A}"/>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19" name="Group 563">
                <a:extLst>
                  <a:ext uri="{FF2B5EF4-FFF2-40B4-BE49-F238E27FC236}">
                    <a16:creationId xmlns:a16="http://schemas.microsoft.com/office/drawing/2014/main" id="{58D1A0A4-44CE-4B31-BE96-B1C16C4603CF}"/>
                  </a:ext>
                </a:extLst>
              </p:cNvPr>
              <p:cNvGrpSpPr>
                <a:grpSpLocks noChangeAspect="1"/>
              </p:cNvGrpSpPr>
              <p:nvPr/>
            </p:nvGrpSpPr>
            <p:grpSpPr bwMode="auto">
              <a:xfrm rot="-5400000">
                <a:off x="5321" y="11354"/>
                <a:ext cx="209" cy="121"/>
                <a:chOff x="11528" y="8357"/>
                <a:chExt cx="192" cy="137"/>
              </a:xfrm>
            </p:grpSpPr>
            <p:sp>
              <p:nvSpPr>
                <p:cNvPr id="229" name="Dessin 21">
                  <a:extLst>
                    <a:ext uri="{FF2B5EF4-FFF2-40B4-BE49-F238E27FC236}">
                      <a16:creationId xmlns:a16="http://schemas.microsoft.com/office/drawing/2014/main" id="{709C44F3-7952-4FE5-AEEC-7EB91280F52F}"/>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30" name="Dessin 20">
                  <a:extLst>
                    <a:ext uri="{FF2B5EF4-FFF2-40B4-BE49-F238E27FC236}">
                      <a16:creationId xmlns:a16="http://schemas.microsoft.com/office/drawing/2014/main" id="{CCC3903B-30E8-46E6-AD01-5534C858EAB1}"/>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20" name="Group 566">
                <a:extLst>
                  <a:ext uri="{FF2B5EF4-FFF2-40B4-BE49-F238E27FC236}">
                    <a16:creationId xmlns:a16="http://schemas.microsoft.com/office/drawing/2014/main" id="{61EA4439-330B-47A4-9365-03F8BAF51A01}"/>
                  </a:ext>
                </a:extLst>
              </p:cNvPr>
              <p:cNvGrpSpPr>
                <a:grpSpLocks noChangeAspect="1"/>
              </p:cNvGrpSpPr>
              <p:nvPr/>
            </p:nvGrpSpPr>
            <p:grpSpPr bwMode="auto">
              <a:xfrm rot="-5400000">
                <a:off x="5566" y="11356"/>
                <a:ext cx="209" cy="121"/>
                <a:chOff x="11528" y="8357"/>
                <a:chExt cx="192" cy="137"/>
              </a:xfrm>
            </p:grpSpPr>
            <p:sp>
              <p:nvSpPr>
                <p:cNvPr id="227" name="Dessin 21">
                  <a:extLst>
                    <a:ext uri="{FF2B5EF4-FFF2-40B4-BE49-F238E27FC236}">
                      <a16:creationId xmlns:a16="http://schemas.microsoft.com/office/drawing/2014/main" id="{F970FF70-A275-4A32-891C-F9B10522A228}"/>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28" name="Dessin 20">
                  <a:extLst>
                    <a:ext uri="{FF2B5EF4-FFF2-40B4-BE49-F238E27FC236}">
                      <a16:creationId xmlns:a16="http://schemas.microsoft.com/office/drawing/2014/main" id="{48EF8036-1765-458A-857A-551D9E99AED5}"/>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21" name="Group 569">
                <a:extLst>
                  <a:ext uri="{FF2B5EF4-FFF2-40B4-BE49-F238E27FC236}">
                    <a16:creationId xmlns:a16="http://schemas.microsoft.com/office/drawing/2014/main" id="{19A967D2-C8CE-4C1D-949F-431D02A04B08}"/>
                  </a:ext>
                </a:extLst>
              </p:cNvPr>
              <p:cNvGrpSpPr>
                <a:grpSpLocks noChangeAspect="1"/>
              </p:cNvGrpSpPr>
              <p:nvPr/>
            </p:nvGrpSpPr>
            <p:grpSpPr bwMode="auto">
              <a:xfrm rot="-5400000">
                <a:off x="5799" y="11356"/>
                <a:ext cx="209" cy="121"/>
                <a:chOff x="11528" y="8357"/>
                <a:chExt cx="192" cy="137"/>
              </a:xfrm>
            </p:grpSpPr>
            <p:sp>
              <p:nvSpPr>
                <p:cNvPr id="225" name="Dessin 21">
                  <a:extLst>
                    <a:ext uri="{FF2B5EF4-FFF2-40B4-BE49-F238E27FC236}">
                      <a16:creationId xmlns:a16="http://schemas.microsoft.com/office/drawing/2014/main" id="{754E94FA-A688-4B62-BA2D-3EF985BAA162}"/>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26" name="Dessin 20">
                  <a:extLst>
                    <a:ext uri="{FF2B5EF4-FFF2-40B4-BE49-F238E27FC236}">
                      <a16:creationId xmlns:a16="http://schemas.microsoft.com/office/drawing/2014/main" id="{26C4933D-9966-4697-8E2B-180FE5C3AFBA}"/>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222" name="Group 572">
                <a:extLst>
                  <a:ext uri="{FF2B5EF4-FFF2-40B4-BE49-F238E27FC236}">
                    <a16:creationId xmlns:a16="http://schemas.microsoft.com/office/drawing/2014/main" id="{04F2E694-977E-427A-8C28-D15A5F83E855}"/>
                  </a:ext>
                </a:extLst>
              </p:cNvPr>
              <p:cNvGrpSpPr>
                <a:grpSpLocks noChangeAspect="1"/>
              </p:cNvGrpSpPr>
              <p:nvPr/>
            </p:nvGrpSpPr>
            <p:grpSpPr bwMode="auto">
              <a:xfrm rot="-5400000">
                <a:off x="4077" y="11356"/>
                <a:ext cx="209" cy="121"/>
                <a:chOff x="11528" y="8357"/>
                <a:chExt cx="192" cy="137"/>
              </a:xfrm>
            </p:grpSpPr>
            <p:sp>
              <p:nvSpPr>
                <p:cNvPr id="223" name="Dessin 21">
                  <a:extLst>
                    <a:ext uri="{FF2B5EF4-FFF2-40B4-BE49-F238E27FC236}">
                      <a16:creationId xmlns:a16="http://schemas.microsoft.com/office/drawing/2014/main" id="{7BD13992-A15F-439E-898B-748A803BE3AA}"/>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24" name="Dessin 20">
                  <a:extLst>
                    <a:ext uri="{FF2B5EF4-FFF2-40B4-BE49-F238E27FC236}">
                      <a16:creationId xmlns:a16="http://schemas.microsoft.com/office/drawing/2014/main" id="{5AA8EFC6-3FEC-41B8-986B-0B12C9F19EC1}"/>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grpSp>
          <p:nvGrpSpPr>
            <p:cNvPr id="103" name="Group 575">
              <a:extLst>
                <a:ext uri="{FF2B5EF4-FFF2-40B4-BE49-F238E27FC236}">
                  <a16:creationId xmlns:a16="http://schemas.microsoft.com/office/drawing/2014/main" id="{BC8C68DB-9E53-458D-8EBF-AB9404E049C3}"/>
                </a:ext>
              </a:extLst>
            </p:cNvPr>
            <p:cNvGrpSpPr>
              <a:grpSpLocks noChangeAspect="1"/>
            </p:cNvGrpSpPr>
            <p:nvPr/>
          </p:nvGrpSpPr>
          <p:grpSpPr bwMode="auto">
            <a:xfrm>
              <a:off x="4045108" y="2365908"/>
              <a:ext cx="830263" cy="303213"/>
              <a:chOff x="3952" y="10713"/>
              <a:chExt cx="2205" cy="808"/>
            </a:xfrm>
          </p:grpSpPr>
          <p:sp>
            <p:nvSpPr>
              <p:cNvPr id="183" name="Rectangle 576">
                <a:extLst>
                  <a:ext uri="{FF2B5EF4-FFF2-40B4-BE49-F238E27FC236}">
                    <a16:creationId xmlns:a16="http://schemas.microsoft.com/office/drawing/2014/main" id="{AE7FF79F-E32C-4846-9DF7-3F3D50FA09A5}"/>
                  </a:ext>
                </a:extLst>
              </p:cNvPr>
              <p:cNvSpPr>
                <a:spLocks noChangeAspect="1" noChangeArrowheads="1"/>
              </p:cNvSpPr>
              <p:nvPr/>
            </p:nvSpPr>
            <p:spPr bwMode="auto">
              <a:xfrm>
                <a:off x="3952" y="11011"/>
                <a:ext cx="2205" cy="334"/>
              </a:xfrm>
              <a:prstGeom prst="rect">
                <a:avLst/>
              </a:prstGeom>
              <a:solidFill>
                <a:srgbClr val="FFFFFF"/>
              </a:solidFill>
              <a:ln w="31750">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84" name="Text Box 577">
                <a:extLst>
                  <a:ext uri="{FF2B5EF4-FFF2-40B4-BE49-F238E27FC236}">
                    <a16:creationId xmlns:a16="http://schemas.microsoft.com/office/drawing/2014/main" id="{3CA1826D-6E91-4119-8D55-004CF25E6060}"/>
                  </a:ext>
                </a:extLst>
              </p:cNvPr>
              <p:cNvSpPr txBox="1">
                <a:spLocks noChangeAspect="1" noChangeArrowheads="1"/>
              </p:cNvSpPr>
              <p:nvPr/>
            </p:nvSpPr>
            <p:spPr bwMode="auto">
              <a:xfrm>
                <a:off x="3952" y="10986"/>
                <a:ext cx="220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r>
                  <a:rPr lang="fr-FR" altLang="fr-FR" sz="600" dirty="0">
                    <a:latin typeface="+mj-lt"/>
                  </a:rPr>
                  <a:t>Collecteur de départ</a:t>
                </a:r>
                <a:endParaRPr lang="fr-FR" altLang="fr-FR" sz="1100" dirty="0">
                  <a:latin typeface="+mj-lt"/>
                </a:endParaRPr>
              </a:p>
            </p:txBody>
          </p:sp>
          <p:grpSp>
            <p:nvGrpSpPr>
              <p:cNvPr id="185" name="Group 578">
                <a:extLst>
                  <a:ext uri="{FF2B5EF4-FFF2-40B4-BE49-F238E27FC236}">
                    <a16:creationId xmlns:a16="http://schemas.microsoft.com/office/drawing/2014/main" id="{67C09830-28B0-4A17-9D08-3CFD8796F90F}"/>
                  </a:ext>
                </a:extLst>
              </p:cNvPr>
              <p:cNvGrpSpPr>
                <a:grpSpLocks noChangeAspect="1"/>
              </p:cNvGrpSpPr>
              <p:nvPr/>
            </p:nvGrpSpPr>
            <p:grpSpPr bwMode="auto">
              <a:xfrm rot="5400000">
                <a:off x="4885" y="10766"/>
                <a:ext cx="256" cy="149"/>
                <a:chOff x="11528" y="8357"/>
                <a:chExt cx="192" cy="137"/>
              </a:xfrm>
            </p:grpSpPr>
            <p:sp>
              <p:nvSpPr>
                <p:cNvPr id="210" name="Dessin 21">
                  <a:extLst>
                    <a:ext uri="{FF2B5EF4-FFF2-40B4-BE49-F238E27FC236}">
                      <a16:creationId xmlns:a16="http://schemas.microsoft.com/office/drawing/2014/main" id="{64DD652C-9072-4368-920A-1C08249DFAAF}"/>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11" name="Dessin 20">
                  <a:extLst>
                    <a:ext uri="{FF2B5EF4-FFF2-40B4-BE49-F238E27FC236}">
                      <a16:creationId xmlns:a16="http://schemas.microsoft.com/office/drawing/2014/main" id="{6DF0D165-7DCE-4F34-B9C3-73050043DC0C}"/>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86" name="Group 581">
                <a:extLst>
                  <a:ext uri="{FF2B5EF4-FFF2-40B4-BE49-F238E27FC236}">
                    <a16:creationId xmlns:a16="http://schemas.microsoft.com/office/drawing/2014/main" id="{609572FD-1E03-4F98-A7D0-1938AD4D3275}"/>
                  </a:ext>
                </a:extLst>
              </p:cNvPr>
              <p:cNvGrpSpPr>
                <a:grpSpLocks noChangeAspect="1"/>
              </p:cNvGrpSpPr>
              <p:nvPr/>
            </p:nvGrpSpPr>
            <p:grpSpPr bwMode="auto">
              <a:xfrm rot="-5400000">
                <a:off x="4336" y="11354"/>
                <a:ext cx="209" cy="121"/>
                <a:chOff x="11528" y="8357"/>
                <a:chExt cx="192" cy="137"/>
              </a:xfrm>
            </p:grpSpPr>
            <p:sp>
              <p:nvSpPr>
                <p:cNvPr id="208" name="Dessin 21">
                  <a:extLst>
                    <a:ext uri="{FF2B5EF4-FFF2-40B4-BE49-F238E27FC236}">
                      <a16:creationId xmlns:a16="http://schemas.microsoft.com/office/drawing/2014/main" id="{9D5E324A-75BA-417D-9B30-790FFB36CC5D}"/>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09" name="Dessin 20">
                  <a:extLst>
                    <a:ext uri="{FF2B5EF4-FFF2-40B4-BE49-F238E27FC236}">
                      <a16:creationId xmlns:a16="http://schemas.microsoft.com/office/drawing/2014/main" id="{D8DB9C1F-3D65-468A-92ED-8A3820A2C61B}"/>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87" name="Group 584">
                <a:extLst>
                  <a:ext uri="{FF2B5EF4-FFF2-40B4-BE49-F238E27FC236}">
                    <a16:creationId xmlns:a16="http://schemas.microsoft.com/office/drawing/2014/main" id="{F211A4DC-1A7A-4F38-8E01-60B55D4D52A5}"/>
                  </a:ext>
                </a:extLst>
              </p:cNvPr>
              <p:cNvGrpSpPr>
                <a:grpSpLocks noChangeAspect="1"/>
              </p:cNvGrpSpPr>
              <p:nvPr/>
            </p:nvGrpSpPr>
            <p:grpSpPr bwMode="auto">
              <a:xfrm rot="-5400000">
                <a:off x="4581" y="11356"/>
                <a:ext cx="209" cy="121"/>
                <a:chOff x="11528" y="8357"/>
                <a:chExt cx="192" cy="137"/>
              </a:xfrm>
            </p:grpSpPr>
            <p:sp>
              <p:nvSpPr>
                <p:cNvPr id="206" name="Dessin 21">
                  <a:extLst>
                    <a:ext uri="{FF2B5EF4-FFF2-40B4-BE49-F238E27FC236}">
                      <a16:creationId xmlns:a16="http://schemas.microsoft.com/office/drawing/2014/main" id="{5B610B93-73AF-4A47-B5BC-3FA3F17D347D}"/>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07" name="Dessin 20">
                  <a:extLst>
                    <a:ext uri="{FF2B5EF4-FFF2-40B4-BE49-F238E27FC236}">
                      <a16:creationId xmlns:a16="http://schemas.microsoft.com/office/drawing/2014/main" id="{7E747D1C-8F55-4ED5-A496-09C87ABFFA54}"/>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88" name="Group 587">
                <a:extLst>
                  <a:ext uri="{FF2B5EF4-FFF2-40B4-BE49-F238E27FC236}">
                    <a16:creationId xmlns:a16="http://schemas.microsoft.com/office/drawing/2014/main" id="{5B69BF61-67F5-4673-B1E8-E4B57959483C}"/>
                  </a:ext>
                </a:extLst>
              </p:cNvPr>
              <p:cNvGrpSpPr>
                <a:grpSpLocks noChangeAspect="1"/>
              </p:cNvGrpSpPr>
              <p:nvPr/>
            </p:nvGrpSpPr>
            <p:grpSpPr bwMode="auto">
              <a:xfrm rot="-5400000">
                <a:off x="4835" y="11354"/>
                <a:ext cx="209" cy="121"/>
                <a:chOff x="11528" y="8357"/>
                <a:chExt cx="192" cy="137"/>
              </a:xfrm>
            </p:grpSpPr>
            <p:sp>
              <p:nvSpPr>
                <p:cNvPr id="204" name="Dessin 21">
                  <a:extLst>
                    <a:ext uri="{FF2B5EF4-FFF2-40B4-BE49-F238E27FC236}">
                      <a16:creationId xmlns:a16="http://schemas.microsoft.com/office/drawing/2014/main" id="{BF8C72F4-EBF0-4FD1-B13C-27A153F0390C}"/>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05" name="Dessin 20">
                  <a:extLst>
                    <a:ext uri="{FF2B5EF4-FFF2-40B4-BE49-F238E27FC236}">
                      <a16:creationId xmlns:a16="http://schemas.microsoft.com/office/drawing/2014/main" id="{565EB92D-EF78-4BAC-9595-E8DC2B71C68B}"/>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89" name="Group 590">
                <a:extLst>
                  <a:ext uri="{FF2B5EF4-FFF2-40B4-BE49-F238E27FC236}">
                    <a16:creationId xmlns:a16="http://schemas.microsoft.com/office/drawing/2014/main" id="{D82B2D24-D0C0-4F9B-B9ED-15F3EDF07285}"/>
                  </a:ext>
                </a:extLst>
              </p:cNvPr>
              <p:cNvGrpSpPr>
                <a:grpSpLocks noChangeAspect="1"/>
              </p:cNvGrpSpPr>
              <p:nvPr/>
            </p:nvGrpSpPr>
            <p:grpSpPr bwMode="auto">
              <a:xfrm rot="-5400000">
                <a:off x="5080" y="11356"/>
                <a:ext cx="209" cy="121"/>
                <a:chOff x="11528" y="8357"/>
                <a:chExt cx="192" cy="137"/>
              </a:xfrm>
            </p:grpSpPr>
            <p:sp>
              <p:nvSpPr>
                <p:cNvPr id="202" name="Dessin 21">
                  <a:extLst>
                    <a:ext uri="{FF2B5EF4-FFF2-40B4-BE49-F238E27FC236}">
                      <a16:creationId xmlns:a16="http://schemas.microsoft.com/office/drawing/2014/main" id="{A89434BA-7EA1-496A-958D-1EAD713266B1}"/>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03" name="Dessin 20">
                  <a:extLst>
                    <a:ext uri="{FF2B5EF4-FFF2-40B4-BE49-F238E27FC236}">
                      <a16:creationId xmlns:a16="http://schemas.microsoft.com/office/drawing/2014/main" id="{5212E4D3-71B5-441B-B99B-81DBD043391C}"/>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90" name="Group 593">
                <a:extLst>
                  <a:ext uri="{FF2B5EF4-FFF2-40B4-BE49-F238E27FC236}">
                    <a16:creationId xmlns:a16="http://schemas.microsoft.com/office/drawing/2014/main" id="{5EC9B12E-56AC-46A2-836A-614344A84E35}"/>
                  </a:ext>
                </a:extLst>
              </p:cNvPr>
              <p:cNvGrpSpPr>
                <a:grpSpLocks noChangeAspect="1"/>
              </p:cNvGrpSpPr>
              <p:nvPr/>
            </p:nvGrpSpPr>
            <p:grpSpPr bwMode="auto">
              <a:xfrm rot="-5400000">
                <a:off x="5321" y="11354"/>
                <a:ext cx="209" cy="121"/>
                <a:chOff x="11528" y="8357"/>
                <a:chExt cx="192" cy="137"/>
              </a:xfrm>
            </p:grpSpPr>
            <p:sp>
              <p:nvSpPr>
                <p:cNvPr id="200" name="Dessin 21">
                  <a:extLst>
                    <a:ext uri="{FF2B5EF4-FFF2-40B4-BE49-F238E27FC236}">
                      <a16:creationId xmlns:a16="http://schemas.microsoft.com/office/drawing/2014/main" id="{94395FDF-0131-498B-B060-304160C435BA}"/>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201" name="Dessin 20">
                  <a:extLst>
                    <a:ext uri="{FF2B5EF4-FFF2-40B4-BE49-F238E27FC236}">
                      <a16:creationId xmlns:a16="http://schemas.microsoft.com/office/drawing/2014/main" id="{14C1143C-ACEA-437F-BCCA-BB4C9025730C}"/>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91" name="Group 596">
                <a:extLst>
                  <a:ext uri="{FF2B5EF4-FFF2-40B4-BE49-F238E27FC236}">
                    <a16:creationId xmlns:a16="http://schemas.microsoft.com/office/drawing/2014/main" id="{B1E2BF0C-07D1-40CB-9F4C-34020B13A2BC}"/>
                  </a:ext>
                </a:extLst>
              </p:cNvPr>
              <p:cNvGrpSpPr>
                <a:grpSpLocks noChangeAspect="1"/>
              </p:cNvGrpSpPr>
              <p:nvPr/>
            </p:nvGrpSpPr>
            <p:grpSpPr bwMode="auto">
              <a:xfrm rot="-5400000">
                <a:off x="5566" y="11356"/>
                <a:ext cx="209" cy="121"/>
                <a:chOff x="11528" y="8357"/>
                <a:chExt cx="192" cy="137"/>
              </a:xfrm>
            </p:grpSpPr>
            <p:sp>
              <p:nvSpPr>
                <p:cNvPr id="198" name="Dessin 21">
                  <a:extLst>
                    <a:ext uri="{FF2B5EF4-FFF2-40B4-BE49-F238E27FC236}">
                      <a16:creationId xmlns:a16="http://schemas.microsoft.com/office/drawing/2014/main" id="{8D57394C-0788-4BBF-80D7-F878939C34BE}"/>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99" name="Dessin 20">
                  <a:extLst>
                    <a:ext uri="{FF2B5EF4-FFF2-40B4-BE49-F238E27FC236}">
                      <a16:creationId xmlns:a16="http://schemas.microsoft.com/office/drawing/2014/main" id="{40AF6D92-A41F-470A-8348-E8EF1087141D}"/>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92" name="Group 599">
                <a:extLst>
                  <a:ext uri="{FF2B5EF4-FFF2-40B4-BE49-F238E27FC236}">
                    <a16:creationId xmlns:a16="http://schemas.microsoft.com/office/drawing/2014/main" id="{8842040B-CFAE-4275-83B0-B85C849E11FB}"/>
                  </a:ext>
                </a:extLst>
              </p:cNvPr>
              <p:cNvGrpSpPr>
                <a:grpSpLocks noChangeAspect="1"/>
              </p:cNvGrpSpPr>
              <p:nvPr/>
            </p:nvGrpSpPr>
            <p:grpSpPr bwMode="auto">
              <a:xfrm rot="-5400000">
                <a:off x="5799" y="11356"/>
                <a:ext cx="209" cy="121"/>
                <a:chOff x="11528" y="8357"/>
                <a:chExt cx="192" cy="137"/>
              </a:xfrm>
            </p:grpSpPr>
            <p:sp>
              <p:nvSpPr>
                <p:cNvPr id="196" name="Dessin 21">
                  <a:extLst>
                    <a:ext uri="{FF2B5EF4-FFF2-40B4-BE49-F238E27FC236}">
                      <a16:creationId xmlns:a16="http://schemas.microsoft.com/office/drawing/2014/main" id="{58C8CA8A-FCE2-4D7D-9035-BA8CC47009DD}"/>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97" name="Dessin 20">
                  <a:extLst>
                    <a:ext uri="{FF2B5EF4-FFF2-40B4-BE49-F238E27FC236}">
                      <a16:creationId xmlns:a16="http://schemas.microsoft.com/office/drawing/2014/main" id="{D2E8BBC6-7B48-4C52-9289-EC0DE6A8F592}"/>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93" name="Group 602">
                <a:extLst>
                  <a:ext uri="{FF2B5EF4-FFF2-40B4-BE49-F238E27FC236}">
                    <a16:creationId xmlns:a16="http://schemas.microsoft.com/office/drawing/2014/main" id="{386BA9D1-8556-4528-BEAE-2F2E12F64F3A}"/>
                  </a:ext>
                </a:extLst>
              </p:cNvPr>
              <p:cNvGrpSpPr>
                <a:grpSpLocks noChangeAspect="1"/>
              </p:cNvGrpSpPr>
              <p:nvPr/>
            </p:nvGrpSpPr>
            <p:grpSpPr bwMode="auto">
              <a:xfrm rot="-5400000">
                <a:off x="4077" y="11356"/>
                <a:ext cx="209" cy="121"/>
                <a:chOff x="11528" y="8357"/>
                <a:chExt cx="192" cy="137"/>
              </a:xfrm>
            </p:grpSpPr>
            <p:sp>
              <p:nvSpPr>
                <p:cNvPr id="194" name="Dessin 21">
                  <a:extLst>
                    <a:ext uri="{FF2B5EF4-FFF2-40B4-BE49-F238E27FC236}">
                      <a16:creationId xmlns:a16="http://schemas.microsoft.com/office/drawing/2014/main" id="{9413990C-5667-4F4A-9A71-E9171495EFE3}"/>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95" name="Dessin 20">
                  <a:extLst>
                    <a:ext uri="{FF2B5EF4-FFF2-40B4-BE49-F238E27FC236}">
                      <a16:creationId xmlns:a16="http://schemas.microsoft.com/office/drawing/2014/main" id="{182E37BB-49F0-4C12-89D5-D3122FAD7140}"/>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sp>
          <p:nvSpPr>
            <p:cNvPr id="104" name="Line 605">
              <a:extLst>
                <a:ext uri="{FF2B5EF4-FFF2-40B4-BE49-F238E27FC236}">
                  <a16:creationId xmlns:a16="http://schemas.microsoft.com/office/drawing/2014/main" id="{C9D5A8FF-E3F7-4DC9-93B5-D0675EE9975F}"/>
                </a:ext>
              </a:extLst>
            </p:cNvPr>
            <p:cNvSpPr>
              <a:spLocks noChangeAspect="1" noChangeShapeType="1"/>
            </p:cNvSpPr>
            <p:nvPr/>
          </p:nvSpPr>
          <p:spPr bwMode="auto">
            <a:xfrm flipH="1">
              <a:off x="3479958" y="1222908"/>
              <a:ext cx="1357313" cy="0"/>
            </a:xfrm>
            <a:prstGeom prst="line">
              <a:avLst/>
            </a:prstGeom>
            <a:noFill/>
            <a:ln w="12700">
              <a:solidFill>
                <a:srgbClr val="FF0000"/>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sp>
          <p:nvSpPr>
            <p:cNvPr id="105" name="Line 606">
              <a:extLst>
                <a:ext uri="{FF2B5EF4-FFF2-40B4-BE49-F238E27FC236}">
                  <a16:creationId xmlns:a16="http://schemas.microsoft.com/office/drawing/2014/main" id="{B2FD20C9-5B73-488B-8284-DD80A8DD0107}"/>
                </a:ext>
              </a:extLst>
            </p:cNvPr>
            <p:cNvSpPr>
              <a:spLocks noChangeAspect="1" noChangeShapeType="1"/>
            </p:cNvSpPr>
            <p:nvPr/>
          </p:nvSpPr>
          <p:spPr bwMode="auto">
            <a:xfrm flipH="1">
              <a:off x="4441983" y="1627721"/>
              <a:ext cx="39528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06" name="Line 607">
              <a:extLst>
                <a:ext uri="{FF2B5EF4-FFF2-40B4-BE49-F238E27FC236}">
                  <a16:creationId xmlns:a16="http://schemas.microsoft.com/office/drawing/2014/main" id="{3F751916-FB7C-436E-9170-F0250154A793}"/>
                </a:ext>
              </a:extLst>
            </p:cNvPr>
            <p:cNvSpPr>
              <a:spLocks noChangeAspect="1" noChangeShapeType="1"/>
            </p:cNvSpPr>
            <p:nvPr/>
          </p:nvSpPr>
          <p:spPr bwMode="auto">
            <a:xfrm flipH="1">
              <a:off x="5658008" y="1222908"/>
              <a:ext cx="873125"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07" name="Line 608">
              <a:extLst>
                <a:ext uri="{FF2B5EF4-FFF2-40B4-BE49-F238E27FC236}">
                  <a16:creationId xmlns:a16="http://schemas.microsoft.com/office/drawing/2014/main" id="{1A190063-469E-48B3-8CE3-A599D8123602}"/>
                </a:ext>
              </a:extLst>
            </p:cNvPr>
            <p:cNvSpPr>
              <a:spLocks noChangeAspect="1" noChangeShapeType="1"/>
            </p:cNvSpPr>
            <p:nvPr/>
          </p:nvSpPr>
          <p:spPr bwMode="auto">
            <a:xfrm flipH="1">
              <a:off x="5658008" y="1629308"/>
              <a:ext cx="896938" cy="0"/>
            </a:xfrm>
            <a:prstGeom prst="line">
              <a:avLst/>
            </a:prstGeom>
            <a:noFill/>
            <a:ln w="12700">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08" name="Group 609">
              <a:extLst>
                <a:ext uri="{FF2B5EF4-FFF2-40B4-BE49-F238E27FC236}">
                  <a16:creationId xmlns:a16="http://schemas.microsoft.com/office/drawing/2014/main" id="{D4FA7882-C330-49F6-B0CC-7B1DB3AB7295}"/>
                </a:ext>
              </a:extLst>
            </p:cNvPr>
            <p:cNvGrpSpPr>
              <a:grpSpLocks noChangeAspect="1"/>
            </p:cNvGrpSpPr>
            <p:nvPr/>
          </p:nvGrpSpPr>
          <p:grpSpPr bwMode="auto">
            <a:xfrm>
              <a:off x="6081870" y="1135596"/>
              <a:ext cx="274638" cy="546100"/>
              <a:chOff x="1515" y="1898"/>
              <a:chExt cx="1472" cy="5828"/>
            </a:xfrm>
          </p:grpSpPr>
          <p:sp>
            <p:nvSpPr>
              <p:cNvPr id="180" name="Rectangle 610">
                <a:extLst>
                  <a:ext uri="{FF2B5EF4-FFF2-40B4-BE49-F238E27FC236}">
                    <a16:creationId xmlns:a16="http://schemas.microsoft.com/office/drawing/2014/main" id="{78D05D8B-2221-4DF1-B4F3-9D39E986329A}"/>
                  </a:ext>
                </a:extLst>
              </p:cNvPr>
              <p:cNvSpPr>
                <a:spLocks noChangeAspect="1" noChangeArrowheads="1"/>
              </p:cNvSpPr>
              <p:nvPr/>
            </p:nvSpPr>
            <p:spPr bwMode="auto">
              <a:xfrm>
                <a:off x="1515" y="2091"/>
                <a:ext cx="1472" cy="5460"/>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81" name="Arc 611">
                <a:extLst>
                  <a:ext uri="{FF2B5EF4-FFF2-40B4-BE49-F238E27FC236}">
                    <a16:creationId xmlns:a16="http://schemas.microsoft.com/office/drawing/2014/main" id="{FE76BA3B-434B-4A58-BB03-5020400179D5}"/>
                  </a:ext>
                </a:extLst>
              </p:cNvPr>
              <p:cNvSpPr>
                <a:spLocks noChangeAspect="1"/>
              </p:cNvSpPr>
              <p:nvPr/>
            </p:nvSpPr>
            <p:spPr bwMode="auto">
              <a:xfrm flipV="1">
                <a:off x="1515" y="1898"/>
                <a:ext cx="1472" cy="193"/>
              </a:xfrm>
              <a:custGeom>
                <a:avLst/>
                <a:gdLst>
                  <a:gd name="T0" fmla="*/ 0 w 43175"/>
                  <a:gd name="T1" fmla="*/ 0 h 22815"/>
                  <a:gd name="T2" fmla="*/ 0 w 43175"/>
                  <a:gd name="T3" fmla="*/ 0 h 22815"/>
                  <a:gd name="T4" fmla="*/ 0 w 43175"/>
                  <a:gd name="T5" fmla="*/ 0 h 22815"/>
                  <a:gd name="T6" fmla="*/ 0 60000 65536"/>
                  <a:gd name="T7" fmla="*/ 0 60000 65536"/>
                  <a:gd name="T8" fmla="*/ 0 60000 65536"/>
                  <a:gd name="T9" fmla="*/ 0 w 43175"/>
                  <a:gd name="T10" fmla="*/ 0 h 22815"/>
                  <a:gd name="T11" fmla="*/ 43175 w 43175"/>
                  <a:gd name="T12" fmla="*/ 22815 h 22815"/>
                </a:gdLst>
                <a:ahLst/>
                <a:cxnLst>
                  <a:cxn ang="T6">
                    <a:pos x="T0" y="T1"/>
                  </a:cxn>
                  <a:cxn ang="T7">
                    <a:pos x="T2" y="T3"/>
                  </a:cxn>
                  <a:cxn ang="T8">
                    <a:pos x="T4" y="T5"/>
                  </a:cxn>
                </a:cxnLst>
                <a:rect l="T9" t="T10" r="T11" b="T12"/>
                <a:pathLst>
                  <a:path w="43175" h="22815" fill="none" extrusionOk="0">
                    <a:moveTo>
                      <a:pt x="43140" y="0"/>
                    </a:moveTo>
                    <a:cubicBezTo>
                      <a:pt x="43163" y="404"/>
                      <a:pt x="43175" y="809"/>
                      <a:pt x="43175" y="1215"/>
                    </a:cubicBezTo>
                    <a:cubicBezTo>
                      <a:pt x="43175" y="13144"/>
                      <a:pt x="33504" y="22815"/>
                      <a:pt x="21575" y="22815"/>
                    </a:cubicBezTo>
                    <a:cubicBezTo>
                      <a:pt x="10049" y="22815"/>
                      <a:pt x="554" y="13766"/>
                      <a:pt x="0" y="2253"/>
                    </a:cubicBezTo>
                  </a:path>
                  <a:path w="43175" h="22815" stroke="0" extrusionOk="0">
                    <a:moveTo>
                      <a:pt x="43140" y="0"/>
                    </a:moveTo>
                    <a:cubicBezTo>
                      <a:pt x="43163" y="404"/>
                      <a:pt x="43175" y="809"/>
                      <a:pt x="43175" y="1215"/>
                    </a:cubicBezTo>
                    <a:cubicBezTo>
                      <a:pt x="43175" y="13144"/>
                      <a:pt x="33504" y="22815"/>
                      <a:pt x="21575" y="22815"/>
                    </a:cubicBezTo>
                    <a:cubicBezTo>
                      <a:pt x="10049" y="22815"/>
                      <a:pt x="554" y="13766"/>
                      <a:pt x="0" y="2253"/>
                    </a:cubicBezTo>
                    <a:lnTo>
                      <a:pt x="21575" y="1215"/>
                    </a:lnTo>
                    <a:lnTo>
                      <a:pt x="4314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82" name="Arc 612">
                <a:extLst>
                  <a:ext uri="{FF2B5EF4-FFF2-40B4-BE49-F238E27FC236}">
                    <a16:creationId xmlns:a16="http://schemas.microsoft.com/office/drawing/2014/main" id="{2452C5A9-B429-4D7F-AB88-E580838D13ED}"/>
                  </a:ext>
                </a:extLst>
              </p:cNvPr>
              <p:cNvSpPr>
                <a:spLocks noChangeAspect="1"/>
              </p:cNvSpPr>
              <p:nvPr/>
            </p:nvSpPr>
            <p:spPr bwMode="auto">
              <a:xfrm>
                <a:off x="1515" y="7551"/>
                <a:ext cx="1472" cy="175"/>
              </a:xfrm>
              <a:custGeom>
                <a:avLst/>
                <a:gdLst>
                  <a:gd name="T0" fmla="*/ 0 w 43175"/>
                  <a:gd name="T1" fmla="*/ 0 h 22815"/>
                  <a:gd name="T2" fmla="*/ 0 w 43175"/>
                  <a:gd name="T3" fmla="*/ 0 h 22815"/>
                  <a:gd name="T4" fmla="*/ 0 w 43175"/>
                  <a:gd name="T5" fmla="*/ 0 h 22815"/>
                  <a:gd name="T6" fmla="*/ 0 60000 65536"/>
                  <a:gd name="T7" fmla="*/ 0 60000 65536"/>
                  <a:gd name="T8" fmla="*/ 0 60000 65536"/>
                  <a:gd name="T9" fmla="*/ 0 w 43175"/>
                  <a:gd name="T10" fmla="*/ 0 h 22815"/>
                  <a:gd name="T11" fmla="*/ 43175 w 43175"/>
                  <a:gd name="T12" fmla="*/ 22815 h 22815"/>
                </a:gdLst>
                <a:ahLst/>
                <a:cxnLst>
                  <a:cxn ang="T6">
                    <a:pos x="T0" y="T1"/>
                  </a:cxn>
                  <a:cxn ang="T7">
                    <a:pos x="T2" y="T3"/>
                  </a:cxn>
                  <a:cxn ang="T8">
                    <a:pos x="T4" y="T5"/>
                  </a:cxn>
                </a:cxnLst>
                <a:rect l="T9" t="T10" r="T11" b="T12"/>
                <a:pathLst>
                  <a:path w="43175" h="22815" fill="none" extrusionOk="0">
                    <a:moveTo>
                      <a:pt x="43140" y="0"/>
                    </a:moveTo>
                    <a:cubicBezTo>
                      <a:pt x="43163" y="404"/>
                      <a:pt x="43175" y="809"/>
                      <a:pt x="43175" y="1215"/>
                    </a:cubicBezTo>
                    <a:cubicBezTo>
                      <a:pt x="43175" y="13144"/>
                      <a:pt x="33504" y="22815"/>
                      <a:pt x="21575" y="22815"/>
                    </a:cubicBezTo>
                    <a:cubicBezTo>
                      <a:pt x="10049" y="22815"/>
                      <a:pt x="554" y="13766"/>
                      <a:pt x="0" y="2253"/>
                    </a:cubicBezTo>
                  </a:path>
                  <a:path w="43175" h="22815" stroke="0" extrusionOk="0">
                    <a:moveTo>
                      <a:pt x="43140" y="0"/>
                    </a:moveTo>
                    <a:cubicBezTo>
                      <a:pt x="43163" y="404"/>
                      <a:pt x="43175" y="809"/>
                      <a:pt x="43175" y="1215"/>
                    </a:cubicBezTo>
                    <a:cubicBezTo>
                      <a:pt x="43175" y="13144"/>
                      <a:pt x="33504" y="22815"/>
                      <a:pt x="21575" y="22815"/>
                    </a:cubicBezTo>
                    <a:cubicBezTo>
                      <a:pt x="10049" y="22815"/>
                      <a:pt x="554" y="13766"/>
                      <a:pt x="0" y="2253"/>
                    </a:cubicBezTo>
                    <a:lnTo>
                      <a:pt x="21575" y="1215"/>
                    </a:lnTo>
                    <a:lnTo>
                      <a:pt x="4314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109" name="Group 613">
              <a:extLst>
                <a:ext uri="{FF2B5EF4-FFF2-40B4-BE49-F238E27FC236}">
                  <a16:creationId xmlns:a16="http://schemas.microsoft.com/office/drawing/2014/main" id="{4427CBD3-9740-468B-9836-0A347C21A148}"/>
                </a:ext>
              </a:extLst>
            </p:cNvPr>
            <p:cNvGrpSpPr>
              <a:grpSpLocks noChangeAspect="1"/>
            </p:cNvGrpSpPr>
            <p:nvPr/>
          </p:nvGrpSpPr>
          <p:grpSpPr bwMode="auto">
            <a:xfrm>
              <a:off x="5759608" y="1178458"/>
              <a:ext cx="88900" cy="88900"/>
              <a:chOff x="126" y="-193561"/>
              <a:chExt cx="11954" cy="129"/>
            </a:xfrm>
          </p:grpSpPr>
          <p:sp>
            <p:nvSpPr>
              <p:cNvPr id="178" name="Oval 614">
                <a:extLst>
                  <a:ext uri="{FF2B5EF4-FFF2-40B4-BE49-F238E27FC236}">
                    <a16:creationId xmlns:a16="http://schemas.microsoft.com/office/drawing/2014/main" id="{83536709-C23D-4E60-BF5A-E4262C955C58}"/>
                  </a:ext>
                </a:extLst>
              </p:cNvPr>
              <p:cNvSpPr>
                <a:spLocks noChangeAspect="1" noChangeArrowheads="1"/>
              </p:cNvSpPr>
              <p:nvPr/>
            </p:nvSpPr>
            <p:spPr bwMode="auto">
              <a:xfrm>
                <a:off x="126" y="-193561"/>
                <a:ext cx="11954" cy="129"/>
              </a:xfrm>
              <a:prstGeom prst="ellipse">
                <a:avLst/>
              </a:prstGeom>
              <a:solidFill>
                <a:srgbClr val="FFFFFF"/>
              </a:solidFill>
              <a:ln w="9525">
                <a:solidFill>
                  <a:srgbClr val="000000"/>
                </a:solidFill>
                <a:round/>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79" name="Dessin 30">
                <a:extLst>
                  <a:ext uri="{FF2B5EF4-FFF2-40B4-BE49-F238E27FC236}">
                    <a16:creationId xmlns:a16="http://schemas.microsoft.com/office/drawing/2014/main" id="{B498A9F0-6048-4626-8733-CC0C56A2ACEE}"/>
                  </a:ext>
                </a:extLst>
              </p:cNvPr>
              <p:cNvSpPr>
                <a:spLocks noChangeAspect="1"/>
              </p:cNvSpPr>
              <p:nvPr/>
            </p:nvSpPr>
            <p:spPr bwMode="auto">
              <a:xfrm>
                <a:off x="2628" y="-193549"/>
                <a:ext cx="8896" cy="108"/>
              </a:xfrm>
              <a:custGeom>
                <a:avLst/>
                <a:gdLst>
                  <a:gd name="T0" fmla="*/ 0 w 16384"/>
                  <a:gd name="T1" fmla="*/ 0 h 16384"/>
                  <a:gd name="T2" fmla="*/ 36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000000"/>
              </a:solidFill>
              <a:ln w="9525">
                <a:solidFill>
                  <a:srgbClr val="000000"/>
                </a:solidFill>
                <a:prstDash val="solid"/>
                <a:round/>
                <a:headEnd/>
                <a:tailEnd/>
              </a:ln>
            </p:spPr>
            <p:txBody>
              <a:bodyPr/>
              <a:lstStyle/>
              <a:p>
                <a:endParaRPr lang="fr-FR"/>
              </a:p>
            </p:txBody>
          </p:sp>
        </p:grpSp>
        <p:grpSp>
          <p:nvGrpSpPr>
            <p:cNvPr id="110" name="Group 616">
              <a:extLst>
                <a:ext uri="{FF2B5EF4-FFF2-40B4-BE49-F238E27FC236}">
                  <a16:creationId xmlns:a16="http://schemas.microsoft.com/office/drawing/2014/main" id="{F44BFCE5-85E9-4670-9192-C1C6D21B7B62}"/>
                </a:ext>
              </a:extLst>
            </p:cNvPr>
            <p:cNvGrpSpPr>
              <a:grpSpLocks noChangeAspect="1"/>
            </p:cNvGrpSpPr>
            <p:nvPr/>
          </p:nvGrpSpPr>
          <p:grpSpPr bwMode="auto">
            <a:xfrm>
              <a:off x="4837270" y="1135596"/>
              <a:ext cx="820738" cy="587375"/>
              <a:chOff x="6062" y="4927"/>
              <a:chExt cx="2178" cy="1560"/>
            </a:xfrm>
          </p:grpSpPr>
          <p:sp>
            <p:nvSpPr>
              <p:cNvPr id="152" name="Rectangle 617">
                <a:extLst>
                  <a:ext uri="{FF2B5EF4-FFF2-40B4-BE49-F238E27FC236}">
                    <a16:creationId xmlns:a16="http://schemas.microsoft.com/office/drawing/2014/main" id="{53AD97CA-7840-4756-B6D0-4F3D347C2E58}"/>
                  </a:ext>
                </a:extLst>
              </p:cNvPr>
              <p:cNvSpPr>
                <a:spLocks noChangeAspect="1" noChangeArrowheads="1"/>
              </p:cNvSpPr>
              <p:nvPr/>
            </p:nvSpPr>
            <p:spPr bwMode="auto">
              <a:xfrm>
                <a:off x="6181" y="4927"/>
                <a:ext cx="1941" cy="156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53" name="Rectangle 618">
                <a:extLst>
                  <a:ext uri="{FF2B5EF4-FFF2-40B4-BE49-F238E27FC236}">
                    <a16:creationId xmlns:a16="http://schemas.microsoft.com/office/drawing/2014/main" id="{FCC11866-6A3A-48DF-A0D8-01FFE3D5A85F}"/>
                  </a:ext>
                </a:extLst>
              </p:cNvPr>
              <p:cNvSpPr>
                <a:spLocks noChangeAspect="1" noChangeArrowheads="1"/>
              </p:cNvSpPr>
              <p:nvPr/>
            </p:nvSpPr>
            <p:spPr bwMode="auto">
              <a:xfrm>
                <a:off x="6537" y="5160"/>
                <a:ext cx="1223" cy="10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154" name="Group 619">
                <a:extLst>
                  <a:ext uri="{FF2B5EF4-FFF2-40B4-BE49-F238E27FC236}">
                    <a16:creationId xmlns:a16="http://schemas.microsoft.com/office/drawing/2014/main" id="{6ED1B6CF-95B3-4345-A62F-735417EB9C08}"/>
                  </a:ext>
                </a:extLst>
              </p:cNvPr>
              <p:cNvGrpSpPr>
                <a:grpSpLocks noChangeAspect="1"/>
              </p:cNvGrpSpPr>
              <p:nvPr/>
            </p:nvGrpSpPr>
            <p:grpSpPr bwMode="auto">
              <a:xfrm>
                <a:off x="6253" y="5271"/>
                <a:ext cx="352" cy="862"/>
                <a:chOff x="3366" y="4825"/>
                <a:chExt cx="711" cy="1740"/>
              </a:xfrm>
            </p:grpSpPr>
            <p:sp>
              <p:nvSpPr>
                <p:cNvPr id="176" name="Rectangle 620">
                  <a:extLst>
                    <a:ext uri="{FF2B5EF4-FFF2-40B4-BE49-F238E27FC236}">
                      <a16:creationId xmlns:a16="http://schemas.microsoft.com/office/drawing/2014/main" id="{5871F3F0-5697-4212-8CFC-534F2892181C}"/>
                    </a:ext>
                  </a:extLst>
                </p:cNvPr>
                <p:cNvSpPr>
                  <a:spLocks noChangeAspect="1" noChangeArrowheads="1"/>
                </p:cNvSpPr>
                <p:nvPr/>
              </p:nvSpPr>
              <p:spPr bwMode="auto">
                <a:xfrm>
                  <a:off x="3366" y="4825"/>
                  <a:ext cx="711" cy="1740"/>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77" name="AutoShape 621">
                  <a:extLst>
                    <a:ext uri="{FF2B5EF4-FFF2-40B4-BE49-F238E27FC236}">
                      <a16:creationId xmlns:a16="http://schemas.microsoft.com/office/drawing/2014/main" id="{45ADB705-8E88-42A9-86F2-E91508AC436F}"/>
                    </a:ext>
                  </a:extLst>
                </p:cNvPr>
                <p:cNvSpPr>
                  <a:spLocks noChangeAspect="1" noChangeArrowheads="1"/>
                </p:cNvSpPr>
                <p:nvPr/>
              </p:nvSpPr>
              <p:spPr bwMode="auto">
                <a:xfrm>
                  <a:off x="3366" y="4825"/>
                  <a:ext cx="711" cy="1740"/>
                </a:xfrm>
                <a:prstGeom prst="rtTriangle">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grpSp>
            <p:nvGrpSpPr>
              <p:cNvPr id="155" name="Group 622">
                <a:extLst>
                  <a:ext uri="{FF2B5EF4-FFF2-40B4-BE49-F238E27FC236}">
                    <a16:creationId xmlns:a16="http://schemas.microsoft.com/office/drawing/2014/main" id="{D3E95878-2BB0-4E6D-B451-7A11B27FCBDF}"/>
                  </a:ext>
                </a:extLst>
              </p:cNvPr>
              <p:cNvGrpSpPr>
                <a:grpSpLocks noChangeAspect="1"/>
              </p:cNvGrpSpPr>
              <p:nvPr/>
            </p:nvGrpSpPr>
            <p:grpSpPr bwMode="auto">
              <a:xfrm>
                <a:off x="7697" y="5271"/>
                <a:ext cx="352" cy="862"/>
                <a:chOff x="3366" y="4825"/>
                <a:chExt cx="711" cy="1740"/>
              </a:xfrm>
            </p:grpSpPr>
            <p:sp>
              <p:nvSpPr>
                <p:cNvPr id="174" name="Rectangle 623">
                  <a:extLst>
                    <a:ext uri="{FF2B5EF4-FFF2-40B4-BE49-F238E27FC236}">
                      <a16:creationId xmlns:a16="http://schemas.microsoft.com/office/drawing/2014/main" id="{EFFEFC75-235C-4DF3-A04C-CF80EAC481D1}"/>
                    </a:ext>
                  </a:extLst>
                </p:cNvPr>
                <p:cNvSpPr>
                  <a:spLocks noChangeAspect="1" noChangeArrowheads="1"/>
                </p:cNvSpPr>
                <p:nvPr/>
              </p:nvSpPr>
              <p:spPr bwMode="auto">
                <a:xfrm>
                  <a:off x="3366" y="4825"/>
                  <a:ext cx="711" cy="1740"/>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75" name="AutoShape 624">
                  <a:extLst>
                    <a:ext uri="{FF2B5EF4-FFF2-40B4-BE49-F238E27FC236}">
                      <a16:creationId xmlns:a16="http://schemas.microsoft.com/office/drawing/2014/main" id="{FDF52850-207D-4286-894D-03BD912C1569}"/>
                    </a:ext>
                  </a:extLst>
                </p:cNvPr>
                <p:cNvSpPr>
                  <a:spLocks noChangeAspect="1" noChangeArrowheads="1"/>
                </p:cNvSpPr>
                <p:nvPr/>
              </p:nvSpPr>
              <p:spPr bwMode="auto">
                <a:xfrm>
                  <a:off x="3366" y="4825"/>
                  <a:ext cx="711" cy="1740"/>
                </a:xfrm>
                <a:prstGeom prst="rtTriangle">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grpSp>
            <p:nvGrpSpPr>
              <p:cNvPr id="156" name="Group 625">
                <a:extLst>
                  <a:ext uri="{FF2B5EF4-FFF2-40B4-BE49-F238E27FC236}">
                    <a16:creationId xmlns:a16="http://schemas.microsoft.com/office/drawing/2014/main" id="{91DF6EFE-0592-4BCC-A917-A648459D46EB}"/>
                  </a:ext>
                </a:extLst>
              </p:cNvPr>
              <p:cNvGrpSpPr>
                <a:grpSpLocks noChangeAspect="1"/>
              </p:cNvGrpSpPr>
              <p:nvPr/>
            </p:nvGrpSpPr>
            <p:grpSpPr bwMode="auto">
              <a:xfrm>
                <a:off x="7025" y="5041"/>
                <a:ext cx="226" cy="230"/>
                <a:chOff x="1411" y="1462"/>
                <a:chExt cx="31" cy="31"/>
              </a:xfrm>
            </p:grpSpPr>
            <p:sp>
              <p:nvSpPr>
                <p:cNvPr id="169" name="Oval 626">
                  <a:extLst>
                    <a:ext uri="{FF2B5EF4-FFF2-40B4-BE49-F238E27FC236}">
                      <a16:creationId xmlns:a16="http://schemas.microsoft.com/office/drawing/2014/main" id="{0D4184F6-8F9B-4559-AD66-8867EEF46008}"/>
                    </a:ext>
                  </a:extLst>
                </p:cNvPr>
                <p:cNvSpPr>
                  <a:spLocks noChangeAspect="1" noChangeArrowheads="1"/>
                </p:cNvSpPr>
                <p:nvPr/>
              </p:nvSpPr>
              <p:spPr bwMode="auto">
                <a:xfrm>
                  <a:off x="1411" y="1462"/>
                  <a:ext cx="31" cy="31"/>
                </a:xfrm>
                <a:prstGeom prst="ellipse">
                  <a:avLst/>
                </a:prstGeom>
                <a:solidFill>
                  <a:srgbClr val="FFFFFF"/>
                </a:solidFill>
                <a:ln w="9525">
                  <a:solidFill>
                    <a:srgbClr val="000000"/>
                  </a:solidFill>
                  <a:round/>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70" name="Line 627">
                  <a:extLst>
                    <a:ext uri="{FF2B5EF4-FFF2-40B4-BE49-F238E27FC236}">
                      <a16:creationId xmlns:a16="http://schemas.microsoft.com/office/drawing/2014/main" id="{56177644-4670-4C10-88F0-102335FAFBB9}"/>
                    </a:ext>
                  </a:extLst>
                </p:cNvPr>
                <p:cNvSpPr>
                  <a:spLocks noChangeAspect="1" noChangeShapeType="1"/>
                </p:cNvSpPr>
                <p:nvPr/>
              </p:nvSpPr>
              <p:spPr bwMode="auto">
                <a:xfrm>
                  <a:off x="1415" y="1467"/>
                  <a:ext cx="25" cy="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71" name="Line 628">
                  <a:extLst>
                    <a:ext uri="{FF2B5EF4-FFF2-40B4-BE49-F238E27FC236}">
                      <a16:creationId xmlns:a16="http://schemas.microsoft.com/office/drawing/2014/main" id="{F078F671-DA9C-4BB1-B1E0-59EDD51853B2}"/>
                    </a:ext>
                  </a:extLst>
                </p:cNvPr>
                <p:cNvSpPr>
                  <a:spLocks noChangeAspect="1" noChangeShapeType="1"/>
                </p:cNvSpPr>
                <p:nvPr/>
              </p:nvSpPr>
              <p:spPr bwMode="auto">
                <a:xfrm flipV="1">
                  <a:off x="1416" y="1484"/>
                  <a:ext cx="25"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72" name="Line 629">
                  <a:extLst>
                    <a:ext uri="{FF2B5EF4-FFF2-40B4-BE49-F238E27FC236}">
                      <a16:creationId xmlns:a16="http://schemas.microsoft.com/office/drawing/2014/main" id="{9D8A6EA6-1888-487D-AFFA-ACC51540164C}"/>
                    </a:ext>
                  </a:extLst>
                </p:cNvPr>
                <p:cNvSpPr>
                  <a:spLocks noChangeAspect="1" noChangeShapeType="1"/>
                </p:cNvSpPr>
                <p:nvPr/>
              </p:nvSpPr>
              <p:spPr bwMode="auto">
                <a:xfrm>
                  <a:off x="1418" y="1478"/>
                  <a:ext cx="1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73" name="Line 630">
                  <a:extLst>
                    <a:ext uri="{FF2B5EF4-FFF2-40B4-BE49-F238E27FC236}">
                      <a16:creationId xmlns:a16="http://schemas.microsoft.com/office/drawing/2014/main" id="{6E84AD13-3D54-4697-8AA6-98F72122E340}"/>
                    </a:ext>
                  </a:extLst>
                </p:cNvPr>
                <p:cNvSpPr>
                  <a:spLocks noChangeAspect="1" noChangeShapeType="1"/>
                </p:cNvSpPr>
                <p:nvPr/>
              </p:nvSpPr>
              <p:spPr bwMode="auto">
                <a:xfrm>
                  <a:off x="1418" y="1475"/>
                  <a:ext cx="0"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157" name="Group 631">
                <a:extLst>
                  <a:ext uri="{FF2B5EF4-FFF2-40B4-BE49-F238E27FC236}">
                    <a16:creationId xmlns:a16="http://schemas.microsoft.com/office/drawing/2014/main" id="{E4D43CE6-F7D1-4E39-9A67-7CB86A4CBE57}"/>
                  </a:ext>
                </a:extLst>
              </p:cNvPr>
              <p:cNvGrpSpPr>
                <a:grpSpLocks noChangeAspect="1"/>
              </p:cNvGrpSpPr>
              <p:nvPr/>
            </p:nvGrpSpPr>
            <p:grpSpPr bwMode="auto">
              <a:xfrm>
                <a:off x="7054" y="6175"/>
                <a:ext cx="191" cy="134"/>
                <a:chOff x="1411" y="1560"/>
                <a:chExt cx="31" cy="18"/>
              </a:xfrm>
            </p:grpSpPr>
            <p:sp>
              <p:nvSpPr>
                <p:cNvPr id="167" name="AutoShape 632">
                  <a:extLst>
                    <a:ext uri="{FF2B5EF4-FFF2-40B4-BE49-F238E27FC236}">
                      <a16:creationId xmlns:a16="http://schemas.microsoft.com/office/drawing/2014/main" id="{6EE9C254-181A-4D62-BB0E-9C1BB488BB15}"/>
                    </a:ext>
                  </a:extLst>
                </p:cNvPr>
                <p:cNvSpPr>
                  <a:spLocks noChangeAspect="1" noChangeArrowheads="1"/>
                </p:cNvSpPr>
                <p:nvPr/>
              </p:nvSpPr>
              <p:spPr bwMode="auto">
                <a:xfrm rot="-5400000">
                  <a:off x="1418" y="1553"/>
                  <a:ext cx="18" cy="31"/>
                </a:xfrm>
                <a:prstGeom prst="flowChartCollate">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68" name="AutoShape 633">
                  <a:extLst>
                    <a:ext uri="{FF2B5EF4-FFF2-40B4-BE49-F238E27FC236}">
                      <a16:creationId xmlns:a16="http://schemas.microsoft.com/office/drawing/2014/main" id="{44483DF2-031E-4357-8076-AEF8C92C3CA1}"/>
                    </a:ext>
                  </a:extLst>
                </p:cNvPr>
                <p:cNvSpPr>
                  <a:spLocks noChangeAspect="1" noChangeArrowheads="1"/>
                </p:cNvSpPr>
                <p:nvPr/>
              </p:nvSpPr>
              <p:spPr bwMode="auto">
                <a:xfrm>
                  <a:off x="1422" y="1564"/>
                  <a:ext cx="8" cy="8"/>
                </a:xfrm>
                <a:prstGeom prst="octagon">
                  <a:avLst>
                    <a:gd name="adj" fmla="val 29287"/>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sp>
            <p:nvSpPr>
              <p:cNvPr id="158" name="Line 634">
                <a:extLst>
                  <a:ext uri="{FF2B5EF4-FFF2-40B4-BE49-F238E27FC236}">
                    <a16:creationId xmlns:a16="http://schemas.microsoft.com/office/drawing/2014/main" id="{9F8A0454-D2D3-48CA-919A-C265114B8937}"/>
                  </a:ext>
                </a:extLst>
              </p:cNvPr>
              <p:cNvSpPr>
                <a:spLocks noChangeAspect="1" noChangeShapeType="1"/>
              </p:cNvSpPr>
              <p:nvPr/>
            </p:nvSpPr>
            <p:spPr bwMode="auto">
              <a:xfrm flipV="1">
                <a:off x="6299" y="5160"/>
                <a:ext cx="0" cy="1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59" name="Line 635">
                <a:extLst>
                  <a:ext uri="{FF2B5EF4-FFF2-40B4-BE49-F238E27FC236}">
                    <a16:creationId xmlns:a16="http://schemas.microsoft.com/office/drawing/2014/main" id="{E4D79FBF-2EA2-4F1E-AAB1-1FD36E70EB9E}"/>
                  </a:ext>
                </a:extLst>
              </p:cNvPr>
              <p:cNvSpPr>
                <a:spLocks noChangeAspect="1" noChangeShapeType="1"/>
              </p:cNvSpPr>
              <p:nvPr/>
            </p:nvSpPr>
            <p:spPr bwMode="auto">
              <a:xfrm flipV="1">
                <a:off x="6299" y="6120"/>
                <a:ext cx="0" cy="1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0" name="Line 636">
                <a:extLst>
                  <a:ext uri="{FF2B5EF4-FFF2-40B4-BE49-F238E27FC236}">
                    <a16:creationId xmlns:a16="http://schemas.microsoft.com/office/drawing/2014/main" id="{EC800195-499A-4BA5-849B-BCC9800735AC}"/>
                  </a:ext>
                </a:extLst>
              </p:cNvPr>
              <p:cNvSpPr>
                <a:spLocks noChangeAspect="1" noChangeShapeType="1"/>
              </p:cNvSpPr>
              <p:nvPr/>
            </p:nvSpPr>
            <p:spPr bwMode="auto">
              <a:xfrm flipV="1">
                <a:off x="8003" y="6128"/>
                <a:ext cx="0" cy="1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1" name="Line 637">
                <a:extLst>
                  <a:ext uri="{FF2B5EF4-FFF2-40B4-BE49-F238E27FC236}">
                    <a16:creationId xmlns:a16="http://schemas.microsoft.com/office/drawing/2014/main" id="{50D71958-3033-491F-A4FA-C5C4125ED5D2}"/>
                  </a:ext>
                </a:extLst>
              </p:cNvPr>
              <p:cNvSpPr>
                <a:spLocks noChangeAspect="1" noChangeShapeType="1"/>
              </p:cNvSpPr>
              <p:nvPr/>
            </p:nvSpPr>
            <p:spPr bwMode="auto">
              <a:xfrm flipV="1">
                <a:off x="8003" y="5160"/>
                <a:ext cx="0" cy="1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2" name="Line 638">
                <a:extLst>
                  <a:ext uri="{FF2B5EF4-FFF2-40B4-BE49-F238E27FC236}">
                    <a16:creationId xmlns:a16="http://schemas.microsoft.com/office/drawing/2014/main" id="{1364A49A-4573-4A2B-B3F0-16DC5AD6D0D5}"/>
                  </a:ext>
                </a:extLst>
              </p:cNvPr>
              <p:cNvSpPr>
                <a:spLocks noChangeAspect="1" noChangeShapeType="1"/>
              </p:cNvSpPr>
              <p:nvPr/>
            </p:nvSpPr>
            <p:spPr bwMode="auto">
              <a:xfrm flipH="1" flipV="1">
                <a:off x="6062" y="6231"/>
                <a:ext cx="23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3" name="Line 639">
                <a:extLst>
                  <a:ext uri="{FF2B5EF4-FFF2-40B4-BE49-F238E27FC236}">
                    <a16:creationId xmlns:a16="http://schemas.microsoft.com/office/drawing/2014/main" id="{CF2FB296-04F4-4EB7-AF03-ED2C3B584447}"/>
                  </a:ext>
                </a:extLst>
              </p:cNvPr>
              <p:cNvSpPr>
                <a:spLocks noChangeAspect="1" noChangeShapeType="1"/>
              </p:cNvSpPr>
              <p:nvPr/>
            </p:nvSpPr>
            <p:spPr bwMode="auto">
              <a:xfrm flipH="1" flipV="1">
                <a:off x="6062" y="5160"/>
                <a:ext cx="23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4" name="Line 640">
                <a:extLst>
                  <a:ext uri="{FF2B5EF4-FFF2-40B4-BE49-F238E27FC236}">
                    <a16:creationId xmlns:a16="http://schemas.microsoft.com/office/drawing/2014/main" id="{C7BD22F9-C5D0-454C-92A0-B09F339D8023}"/>
                  </a:ext>
                </a:extLst>
              </p:cNvPr>
              <p:cNvSpPr>
                <a:spLocks noChangeAspect="1" noChangeShapeType="1"/>
              </p:cNvSpPr>
              <p:nvPr/>
            </p:nvSpPr>
            <p:spPr bwMode="auto">
              <a:xfrm flipH="1" flipV="1">
                <a:off x="8003" y="5160"/>
                <a:ext cx="23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5" name="Line 641">
                <a:extLst>
                  <a:ext uri="{FF2B5EF4-FFF2-40B4-BE49-F238E27FC236}">
                    <a16:creationId xmlns:a16="http://schemas.microsoft.com/office/drawing/2014/main" id="{5AEC7D6C-ED98-4DB0-921C-D20D2A0FE01C}"/>
                  </a:ext>
                </a:extLst>
              </p:cNvPr>
              <p:cNvSpPr>
                <a:spLocks noChangeAspect="1" noChangeShapeType="1"/>
              </p:cNvSpPr>
              <p:nvPr/>
            </p:nvSpPr>
            <p:spPr bwMode="auto">
              <a:xfrm flipH="1" flipV="1">
                <a:off x="8003" y="6239"/>
                <a:ext cx="23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6" name="Text Box 642">
                <a:extLst>
                  <a:ext uri="{FF2B5EF4-FFF2-40B4-BE49-F238E27FC236}">
                    <a16:creationId xmlns:a16="http://schemas.microsoft.com/office/drawing/2014/main" id="{C199DAE4-F67A-41BF-8ED6-FA92ED4EB1E5}"/>
                  </a:ext>
                </a:extLst>
              </p:cNvPr>
              <p:cNvSpPr txBox="1">
                <a:spLocks noChangeAspect="1" noChangeArrowheads="1"/>
              </p:cNvSpPr>
              <p:nvPr/>
            </p:nvSpPr>
            <p:spPr bwMode="auto">
              <a:xfrm>
                <a:off x="6605" y="5358"/>
                <a:ext cx="1092"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sz="400">
                  <a:latin typeface="Arial Narrow" panose="020B0606020202030204" pitchFamily="34" charset="0"/>
                </a:endParaRPr>
              </a:p>
              <a:p>
                <a:pPr algn="l"/>
                <a:endParaRPr lang="fr-FR" altLang="fr-FR"/>
              </a:p>
            </p:txBody>
          </p:sp>
        </p:grpSp>
        <p:grpSp>
          <p:nvGrpSpPr>
            <p:cNvPr id="111" name="Group 643">
              <a:extLst>
                <a:ext uri="{FF2B5EF4-FFF2-40B4-BE49-F238E27FC236}">
                  <a16:creationId xmlns:a16="http://schemas.microsoft.com/office/drawing/2014/main" id="{AB107BDF-7539-44E1-8280-CAE3E5A1F28D}"/>
                </a:ext>
              </a:extLst>
            </p:cNvPr>
            <p:cNvGrpSpPr>
              <a:grpSpLocks noChangeAspect="1"/>
            </p:cNvGrpSpPr>
            <p:nvPr/>
          </p:nvGrpSpPr>
          <p:grpSpPr bwMode="auto">
            <a:xfrm>
              <a:off x="4824570" y="1207033"/>
              <a:ext cx="46038" cy="31750"/>
              <a:chOff x="4959" y="5326"/>
              <a:chExt cx="167" cy="119"/>
            </a:xfrm>
          </p:grpSpPr>
          <p:sp>
            <p:nvSpPr>
              <p:cNvPr id="150" name="Dessin 21">
                <a:extLst>
                  <a:ext uri="{FF2B5EF4-FFF2-40B4-BE49-F238E27FC236}">
                    <a16:creationId xmlns:a16="http://schemas.microsoft.com/office/drawing/2014/main" id="{7FE2C2A9-6E5B-4993-95A9-9E80D35D96CA}"/>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51" name="Dessin 20">
                <a:extLst>
                  <a:ext uri="{FF2B5EF4-FFF2-40B4-BE49-F238E27FC236}">
                    <a16:creationId xmlns:a16="http://schemas.microsoft.com/office/drawing/2014/main" id="{DE5C194B-76CA-4164-83BD-EBD8AB9A2BD0}"/>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2" name="Group 646">
              <a:extLst>
                <a:ext uri="{FF2B5EF4-FFF2-40B4-BE49-F238E27FC236}">
                  <a16:creationId xmlns:a16="http://schemas.microsoft.com/office/drawing/2014/main" id="{C7297818-0CFD-4B07-BC9B-4D6FDB92EDDA}"/>
                </a:ext>
              </a:extLst>
            </p:cNvPr>
            <p:cNvGrpSpPr>
              <a:grpSpLocks noChangeAspect="1"/>
            </p:cNvGrpSpPr>
            <p:nvPr/>
          </p:nvGrpSpPr>
          <p:grpSpPr bwMode="auto">
            <a:xfrm>
              <a:off x="4873783" y="1610258"/>
              <a:ext cx="46038" cy="31750"/>
              <a:chOff x="4959" y="5326"/>
              <a:chExt cx="167" cy="119"/>
            </a:xfrm>
          </p:grpSpPr>
          <p:sp>
            <p:nvSpPr>
              <p:cNvPr id="148" name="Dessin 21">
                <a:extLst>
                  <a:ext uri="{FF2B5EF4-FFF2-40B4-BE49-F238E27FC236}">
                    <a16:creationId xmlns:a16="http://schemas.microsoft.com/office/drawing/2014/main" id="{B68AAA04-DDAE-49FB-BE5D-B81183679FB4}"/>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49" name="Dessin 20">
                <a:extLst>
                  <a:ext uri="{FF2B5EF4-FFF2-40B4-BE49-F238E27FC236}">
                    <a16:creationId xmlns:a16="http://schemas.microsoft.com/office/drawing/2014/main" id="{0CD449BC-8CA9-4D18-8D7A-725DE342DFEE}"/>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3" name="Group 649">
              <a:extLst>
                <a:ext uri="{FF2B5EF4-FFF2-40B4-BE49-F238E27FC236}">
                  <a16:creationId xmlns:a16="http://schemas.microsoft.com/office/drawing/2014/main" id="{6C5360CC-E311-4F64-BD46-A9D4B752B5B2}"/>
                </a:ext>
              </a:extLst>
            </p:cNvPr>
            <p:cNvGrpSpPr>
              <a:grpSpLocks noChangeAspect="1"/>
            </p:cNvGrpSpPr>
            <p:nvPr/>
          </p:nvGrpSpPr>
          <p:grpSpPr bwMode="auto">
            <a:xfrm>
              <a:off x="5618320" y="1207033"/>
              <a:ext cx="46038" cy="31750"/>
              <a:chOff x="4959" y="5326"/>
              <a:chExt cx="167" cy="119"/>
            </a:xfrm>
          </p:grpSpPr>
          <p:sp>
            <p:nvSpPr>
              <p:cNvPr id="146" name="Dessin 21">
                <a:extLst>
                  <a:ext uri="{FF2B5EF4-FFF2-40B4-BE49-F238E27FC236}">
                    <a16:creationId xmlns:a16="http://schemas.microsoft.com/office/drawing/2014/main" id="{21944708-679A-430B-9711-3D495E2B4924}"/>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47" name="Dessin 20">
                <a:extLst>
                  <a:ext uri="{FF2B5EF4-FFF2-40B4-BE49-F238E27FC236}">
                    <a16:creationId xmlns:a16="http://schemas.microsoft.com/office/drawing/2014/main" id="{0804504A-9A88-4D34-9A40-D0ADCA4617DE}"/>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4" name="Group 652">
              <a:extLst>
                <a:ext uri="{FF2B5EF4-FFF2-40B4-BE49-F238E27FC236}">
                  <a16:creationId xmlns:a16="http://schemas.microsoft.com/office/drawing/2014/main" id="{29497843-AB7B-4D30-96F9-D379D9E5BD00}"/>
                </a:ext>
              </a:extLst>
            </p:cNvPr>
            <p:cNvGrpSpPr>
              <a:grpSpLocks noChangeAspect="1"/>
            </p:cNvGrpSpPr>
            <p:nvPr/>
          </p:nvGrpSpPr>
          <p:grpSpPr bwMode="auto">
            <a:xfrm>
              <a:off x="5665945" y="1615021"/>
              <a:ext cx="46038" cy="31750"/>
              <a:chOff x="4959" y="5326"/>
              <a:chExt cx="167" cy="119"/>
            </a:xfrm>
          </p:grpSpPr>
          <p:sp>
            <p:nvSpPr>
              <p:cNvPr id="144" name="Dessin 21">
                <a:extLst>
                  <a:ext uri="{FF2B5EF4-FFF2-40B4-BE49-F238E27FC236}">
                    <a16:creationId xmlns:a16="http://schemas.microsoft.com/office/drawing/2014/main" id="{C7E633C0-E466-4905-9F3A-1A047CB29BA6}"/>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45" name="Dessin 20">
                <a:extLst>
                  <a:ext uri="{FF2B5EF4-FFF2-40B4-BE49-F238E27FC236}">
                    <a16:creationId xmlns:a16="http://schemas.microsoft.com/office/drawing/2014/main" id="{8C92F0BE-1F3E-4538-ACF3-A23481BE7C65}"/>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5" name="Group 655">
              <a:extLst>
                <a:ext uri="{FF2B5EF4-FFF2-40B4-BE49-F238E27FC236}">
                  <a16:creationId xmlns:a16="http://schemas.microsoft.com/office/drawing/2014/main" id="{96B45A08-2FE2-4373-B4FC-396325C217BB}"/>
                </a:ext>
              </a:extLst>
            </p:cNvPr>
            <p:cNvGrpSpPr>
              <a:grpSpLocks noChangeAspect="1"/>
            </p:cNvGrpSpPr>
            <p:nvPr/>
          </p:nvGrpSpPr>
          <p:grpSpPr bwMode="auto">
            <a:xfrm>
              <a:off x="6404133" y="1615021"/>
              <a:ext cx="46038" cy="31750"/>
              <a:chOff x="4959" y="5326"/>
              <a:chExt cx="167" cy="119"/>
            </a:xfrm>
          </p:grpSpPr>
          <p:sp>
            <p:nvSpPr>
              <p:cNvPr id="142" name="Dessin 21">
                <a:extLst>
                  <a:ext uri="{FF2B5EF4-FFF2-40B4-BE49-F238E27FC236}">
                    <a16:creationId xmlns:a16="http://schemas.microsoft.com/office/drawing/2014/main" id="{3C161904-921E-413E-819F-9C24DAA4F459}"/>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43" name="Dessin 20">
                <a:extLst>
                  <a:ext uri="{FF2B5EF4-FFF2-40B4-BE49-F238E27FC236}">
                    <a16:creationId xmlns:a16="http://schemas.microsoft.com/office/drawing/2014/main" id="{DD8B49C6-7B07-4BD1-A288-25DF4B133139}"/>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6" name="Group 658">
              <a:extLst>
                <a:ext uri="{FF2B5EF4-FFF2-40B4-BE49-F238E27FC236}">
                  <a16:creationId xmlns:a16="http://schemas.microsoft.com/office/drawing/2014/main" id="{1750C548-E07C-416B-B9A8-1EBD515F5466}"/>
                </a:ext>
              </a:extLst>
            </p:cNvPr>
            <p:cNvGrpSpPr>
              <a:grpSpLocks noChangeAspect="1"/>
            </p:cNvGrpSpPr>
            <p:nvPr/>
          </p:nvGrpSpPr>
          <p:grpSpPr bwMode="auto">
            <a:xfrm>
              <a:off x="6085045" y="1615021"/>
              <a:ext cx="46038" cy="31750"/>
              <a:chOff x="4959" y="5326"/>
              <a:chExt cx="167" cy="119"/>
            </a:xfrm>
          </p:grpSpPr>
          <p:sp>
            <p:nvSpPr>
              <p:cNvPr id="140" name="Dessin 21">
                <a:extLst>
                  <a:ext uri="{FF2B5EF4-FFF2-40B4-BE49-F238E27FC236}">
                    <a16:creationId xmlns:a16="http://schemas.microsoft.com/office/drawing/2014/main" id="{ABE7E609-E5F5-4163-95BE-D05B4DDB90FC}"/>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41" name="Dessin 20">
                <a:extLst>
                  <a:ext uri="{FF2B5EF4-FFF2-40B4-BE49-F238E27FC236}">
                    <a16:creationId xmlns:a16="http://schemas.microsoft.com/office/drawing/2014/main" id="{7EB3CABC-2416-4044-B55A-36C3598406E0}"/>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7" name="Group 661">
              <a:extLst>
                <a:ext uri="{FF2B5EF4-FFF2-40B4-BE49-F238E27FC236}">
                  <a16:creationId xmlns:a16="http://schemas.microsoft.com/office/drawing/2014/main" id="{28800757-486F-4302-BA76-5E9ECEEB7E8C}"/>
                </a:ext>
              </a:extLst>
            </p:cNvPr>
            <p:cNvGrpSpPr>
              <a:grpSpLocks noChangeAspect="1"/>
            </p:cNvGrpSpPr>
            <p:nvPr/>
          </p:nvGrpSpPr>
          <p:grpSpPr bwMode="auto">
            <a:xfrm>
              <a:off x="6085045" y="1205446"/>
              <a:ext cx="46038" cy="31750"/>
              <a:chOff x="4959" y="5326"/>
              <a:chExt cx="167" cy="119"/>
            </a:xfrm>
          </p:grpSpPr>
          <p:sp>
            <p:nvSpPr>
              <p:cNvPr id="138" name="Dessin 21">
                <a:extLst>
                  <a:ext uri="{FF2B5EF4-FFF2-40B4-BE49-F238E27FC236}">
                    <a16:creationId xmlns:a16="http://schemas.microsoft.com/office/drawing/2014/main" id="{37AE946E-78D2-4398-8CB9-0FCF1F590053}"/>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39" name="Dessin 20">
                <a:extLst>
                  <a:ext uri="{FF2B5EF4-FFF2-40B4-BE49-F238E27FC236}">
                    <a16:creationId xmlns:a16="http://schemas.microsoft.com/office/drawing/2014/main" id="{42BF9B03-48E0-4949-9271-92416246C772}"/>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8" name="Group 664">
              <a:extLst>
                <a:ext uri="{FF2B5EF4-FFF2-40B4-BE49-F238E27FC236}">
                  <a16:creationId xmlns:a16="http://schemas.microsoft.com/office/drawing/2014/main" id="{E63C74E8-88A2-45BB-A8C0-78371FCAA5AC}"/>
                </a:ext>
              </a:extLst>
            </p:cNvPr>
            <p:cNvGrpSpPr>
              <a:grpSpLocks noChangeAspect="1"/>
            </p:cNvGrpSpPr>
            <p:nvPr/>
          </p:nvGrpSpPr>
          <p:grpSpPr bwMode="auto">
            <a:xfrm>
              <a:off x="6405720" y="1208621"/>
              <a:ext cx="46038" cy="31750"/>
              <a:chOff x="4959" y="5326"/>
              <a:chExt cx="167" cy="119"/>
            </a:xfrm>
          </p:grpSpPr>
          <p:sp>
            <p:nvSpPr>
              <p:cNvPr id="136" name="Dessin 21">
                <a:extLst>
                  <a:ext uri="{FF2B5EF4-FFF2-40B4-BE49-F238E27FC236}">
                    <a16:creationId xmlns:a16="http://schemas.microsoft.com/office/drawing/2014/main" id="{47914EBC-8729-4DEC-8464-CA3B05F36CBE}"/>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137" name="Dessin 20">
                <a:extLst>
                  <a:ext uri="{FF2B5EF4-FFF2-40B4-BE49-F238E27FC236}">
                    <a16:creationId xmlns:a16="http://schemas.microsoft.com/office/drawing/2014/main" id="{45039E17-F1A2-4BD6-9DD0-E5D6206FE1D3}"/>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119" name="Group 667">
              <a:extLst>
                <a:ext uri="{FF2B5EF4-FFF2-40B4-BE49-F238E27FC236}">
                  <a16:creationId xmlns:a16="http://schemas.microsoft.com/office/drawing/2014/main" id="{CE66E832-7570-47DF-A8C2-7A61E0F5065A}"/>
                </a:ext>
              </a:extLst>
            </p:cNvPr>
            <p:cNvGrpSpPr>
              <a:grpSpLocks noChangeAspect="1"/>
            </p:cNvGrpSpPr>
            <p:nvPr/>
          </p:nvGrpSpPr>
          <p:grpSpPr bwMode="auto">
            <a:xfrm>
              <a:off x="4476908" y="956208"/>
              <a:ext cx="93663" cy="166688"/>
              <a:chOff x="4132" y="2160"/>
              <a:chExt cx="312" cy="710"/>
            </a:xfrm>
          </p:grpSpPr>
          <p:sp>
            <p:nvSpPr>
              <p:cNvPr id="133" name="Rectangle 668">
                <a:extLst>
                  <a:ext uri="{FF2B5EF4-FFF2-40B4-BE49-F238E27FC236}">
                    <a16:creationId xmlns:a16="http://schemas.microsoft.com/office/drawing/2014/main" id="{971FCF19-EAED-4110-826D-16DFCFC2A191}"/>
                  </a:ext>
                </a:extLst>
              </p:cNvPr>
              <p:cNvSpPr>
                <a:spLocks noChangeAspect="1" noChangeArrowheads="1"/>
              </p:cNvSpPr>
              <p:nvPr/>
            </p:nvSpPr>
            <p:spPr bwMode="auto">
              <a:xfrm>
                <a:off x="4139" y="2229"/>
                <a:ext cx="305" cy="585"/>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34" name="Arc 669">
                <a:extLst>
                  <a:ext uri="{FF2B5EF4-FFF2-40B4-BE49-F238E27FC236}">
                    <a16:creationId xmlns:a16="http://schemas.microsoft.com/office/drawing/2014/main" id="{C8FC789E-8DB6-4070-B74A-D485C7FC7FBF}"/>
                  </a:ext>
                </a:extLst>
              </p:cNvPr>
              <p:cNvSpPr>
                <a:spLocks noChangeAspect="1"/>
              </p:cNvSpPr>
              <p:nvPr/>
            </p:nvSpPr>
            <p:spPr bwMode="auto">
              <a:xfrm>
                <a:off x="4132" y="2160"/>
                <a:ext cx="302" cy="136"/>
              </a:xfrm>
              <a:custGeom>
                <a:avLst/>
                <a:gdLst>
                  <a:gd name="T0" fmla="*/ 0 w 34458"/>
                  <a:gd name="T1" fmla="*/ 0 h 21600"/>
                  <a:gd name="T2" fmla="*/ 0 w 34458"/>
                  <a:gd name="T3" fmla="*/ 0 h 21600"/>
                  <a:gd name="T4" fmla="*/ 0 w 34458"/>
                  <a:gd name="T5" fmla="*/ 0 h 21600"/>
                  <a:gd name="T6" fmla="*/ 0 60000 65536"/>
                  <a:gd name="T7" fmla="*/ 0 60000 65536"/>
                  <a:gd name="T8" fmla="*/ 0 60000 65536"/>
                  <a:gd name="T9" fmla="*/ 0 w 34458"/>
                  <a:gd name="T10" fmla="*/ 0 h 21600"/>
                  <a:gd name="T11" fmla="*/ 34458 w 34458"/>
                  <a:gd name="T12" fmla="*/ 21600 h 21600"/>
                </a:gdLst>
                <a:ahLst/>
                <a:cxnLst>
                  <a:cxn ang="T6">
                    <a:pos x="T0" y="T1"/>
                  </a:cxn>
                  <a:cxn ang="T7">
                    <a:pos x="T2" y="T3"/>
                  </a:cxn>
                  <a:cxn ang="T8">
                    <a:pos x="T4" y="T5"/>
                  </a:cxn>
                </a:cxnLst>
                <a:rect l="T9" t="T10" r="T11" b="T12"/>
                <a:pathLst>
                  <a:path w="34458" h="21600" fill="none" extrusionOk="0">
                    <a:moveTo>
                      <a:pt x="0" y="8793"/>
                    </a:moveTo>
                    <a:cubicBezTo>
                      <a:pt x="4071" y="3264"/>
                      <a:pt x="10528" y="-1"/>
                      <a:pt x="17394" y="0"/>
                    </a:cubicBezTo>
                    <a:cubicBezTo>
                      <a:pt x="24067" y="0"/>
                      <a:pt x="30366" y="3084"/>
                      <a:pt x="34458" y="8356"/>
                    </a:cubicBezTo>
                  </a:path>
                  <a:path w="34458" h="21600" stroke="0" extrusionOk="0">
                    <a:moveTo>
                      <a:pt x="0" y="8793"/>
                    </a:moveTo>
                    <a:cubicBezTo>
                      <a:pt x="4071" y="3264"/>
                      <a:pt x="10528" y="-1"/>
                      <a:pt x="17394" y="0"/>
                    </a:cubicBezTo>
                    <a:cubicBezTo>
                      <a:pt x="24067" y="0"/>
                      <a:pt x="30366" y="3084"/>
                      <a:pt x="34458" y="8356"/>
                    </a:cubicBezTo>
                    <a:lnTo>
                      <a:pt x="17394" y="21600"/>
                    </a:lnTo>
                    <a:lnTo>
                      <a:pt x="0" y="879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5" name="Arc 670">
                <a:extLst>
                  <a:ext uri="{FF2B5EF4-FFF2-40B4-BE49-F238E27FC236}">
                    <a16:creationId xmlns:a16="http://schemas.microsoft.com/office/drawing/2014/main" id="{6F22BD6D-F4A3-45A0-9DE1-534014751421}"/>
                  </a:ext>
                </a:extLst>
              </p:cNvPr>
              <p:cNvSpPr>
                <a:spLocks noChangeAspect="1"/>
              </p:cNvSpPr>
              <p:nvPr/>
            </p:nvSpPr>
            <p:spPr bwMode="auto">
              <a:xfrm rot="10800000">
                <a:off x="4139" y="2746"/>
                <a:ext cx="305" cy="124"/>
              </a:xfrm>
              <a:custGeom>
                <a:avLst/>
                <a:gdLst>
                  <a:gd name="T0" fmla="*/ 0 w 35169"/>
                  <a:gd name="T1" fmla="*/ 0 h 21600"/>
                  <a:gd name="T2" fmla="*/ 0 w 35169"/>
                  <a:gd name="T3" fmla="*/ 0 h 21600"/>
                  <a:gd name="T4" fmla="*/ 0 w 35169"/>
                  <a:gd name="T5" fmla="*/ 0 h 21600"/>
                  <a:gd name="T6" fmla="*/ 0 60000 65536"/>
                  <a:gd name="T7" fmla="*/ 0 60000 65536"/>
                  <a:gd name="T8" fmla="*/ 0 60000 65536"/>
                  <a:gd name="T9" fmla="*/ 0 w 35169"/>
                  <a:gd name="T10" fmla="*/ 0 h 21600"/>
                  <a:gd name="T11" fmla="*/ 35169 w 35169"/>
                  <a:gd name="T12" fmla="*/ 21600 h 21600"/>
                </a:gdLst>
                <a:ahLst/>
                <a:cxnLst>
                  <a:cxn ang="T6">
                    <a:pos x="T0" y="T1"/>
                  </a:cxn>
                  <a:cxn ang="T7">
                    <a:pos x="T2" y="T3"/>
                  </a:cxn>
                  <a:cxn ang="T8">
                    <a:pos x="T4" y="T5"/>
                  </a:cxn>
                </a:cxnLst>
                <a:rect l="T9" t="T10" r="T11" b="T12"/>
                <a:pathLst>
                  <a:path w="35169" h="21600" fill="none" extrusionOk="0">
                    <a:moveTo>
                      <a:pt x="0" y="8793"/>
                    </a:moveTo>
                    <a:cubicBezTo>
                      <a:pt x="4071" y="3264"/>
                      <a:pt x="10528" y="-1"/>
                      <a:pt x="17394" y="0"/>
                    </a:cubicBezTo>
                    <a:cubicBezTo>
                      <a:pt x="24491" y="0"/>
                      <a:pt x="31136" y="3486"/>
                      <a:pt x="35168" y="9327"/>
                    </a:cubicBezTo>
                  </a:path>
                  <a:path w="35169" h="21600" stroke="0" extrusionOk="0">
                    <a:moveTo>
                      <a:pt x="0" y="8793"/>
                    </a:moveTo>
                    <a:cubicBezTo>
                      <a:pt x="4071" y="3264"/>
                      <a:pt x="10528" y="-1"/>
                      <a:pt x="17394" y="0"/>
                    </a:cubicBezTo>
                    <a:cubicBezTo>
                      <a:pt x="24491" y="0"/>
                      <a:pt x="31136" y="3486"/>
                      <a:pt x="35168" y="9327"/>
                    </a:cubicBezTo>
                    <a:lnTo>
                      <a:pt x="17394" y="21600"/>
                    </a:lnTo>
                    <a:lnTo>
                      <a:pt x="0" y="879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20" name="Line 671">
              <a:extLst>
                <a:ext uri="{FF2B5EF4-FFF2-40B4-BE49-F238E27FC236}">
                  <a16:creationId xmlns:a16="http://schemas.microsoft.com/office/drawing/2014/main" id="{9571A6A3-BBE2-4FBA-B061-591E78C3E254}"/>
                </a:ext>
              </a:extLst>
            </p:cNvPr>
            <p:cNvSpPr>
              <a:spLocks noChangeAspect="1" noChangeShapeType="1"/>
            </p:cNvSpPr>
            <p:nvPr/>
          </p:nvSpPr>
          <p:spPr bwMode="auto">
            <a:xfrm>
              <a:off x="4526120" y="1126071"/>
              <a:ext cx="0" cy="6032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21" name="Group 672">
              <a:extLst>
                <a:ext uri="{FF2B5EF4-FFF2-40B4-BE49-F238E27FC236}">
                  <a16:creationId xmlns:a16="http://schemas.microsoft.com/office/drawing/2014/main" id="{94DB6E55-42D8-43DC-90D8-6B8860021520}"/>
                </a:ext>
              </a:extLst>
            </p:cNvPr>
            <p:cNvGrpSpPr>
              <a:grpSpLocks noChangeAspect="1"/>
            </p:cNvGrpSpPr>
            <p:nvPr/>
          </p:nvGrpSpPr>
          <p:grpSpPr bwMode="auto">
            <a:xfrm>
              <a:off x="5892958" y="968908"/>
              <a:ext cx="93663" cy="166688"/>
              <a:chOff x="4132" y="2160"/>
              <a:chExt cx="312" cy="710"/>
            </a:xfrm>
          </p:grpSpPr>
          <p:sp>
            <p:nvSpPr>
              <p:cNvPr id="130" name="Rectangle 673">
                <a:extLst>
                  <a:ext uri="{FF2B5EF4-FFF2-40B4-BE49-F238E27FC236}">
                    <a16:creationId xmlns:a16="http://schemas.microsoft.com/office/drawing/2014/main" id="{5CC4E341-618B-46E3-B830-4418D9AB5C9C}"/>
                  </a:ext>
                </a:extLst>
              </p:cNvPr>
              <p:cNvSpPr>
                <a:spLocks noChangeAspect="1" noChangeArrowheads="1"/>
              </p:cNvSpPr>
              <p:nvPr/>
            </p:nvSpPr>
            <p:spPr bwMode="auto">
              <a:xfrm>
                <a:off x="4139" y="2229"/>
                <a:ext cx="305" cy="585"/>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31" name="Arc 674">
                <a:extLst>
                  <a:ext uri="{FF2B5EF4-FFF2-40B4-BE49-F238E27FC236}">
                    <a16:creationId xmlns:a16="http://schemas.microsoft.com/office/drawing/2014/main" id="{DE4D2284-391A-4802-9452-2DF2A849B86B}"/>
                  </a:ext>
                </a:extLst>
              </p:cNvPr>
              <p:cNvSpPr>
                <a:spLocks noChangeAspect="1"/>
              </p:cNvSpPr>
              <p:nvPr/>
            </p:nvSpPr>
            <p:spPr bwMode="auto">
              <a:xfrm>
                <a:off x="4132" y="2160"/>
                <a:ext cx="302" cy="136"/>
              </a:xfrm>
              <a:custGeom>
                <a:avLst/>
                <a:gdLst>
                  <a:gd name="T0" fmla="*/ 0 w 34458"/>
                  <a:gd name="T1" fmla="*/ 0 h 21600"/>
                  <a:gd name="T2" fmla="*/ 0 w 34458"/>
                  <a:gd name="T3" fmla="*/ 0 h 21600"/>
                  <a:gd name="T4" fmla="*/ 0 w 34458"/>
                  <a:gd name="T5" fmla="*/ 0 h 21600"/>
                  <a:gd name="T6" fmla="*/ 0 60000 65536"/>
                  <a:gd name="T7" fmla="*/ 0 60000 65536"/>
                  <a:gd name="T8" fmla="*/ 0 60000 65536"/>
                  <a:gd name="T9" fmla="*/ 0 w 34458"/>
                  <a:gd name="T10" fmla="*/ 0 h 21600"/>
                  <a:gd name="T11" fmla="*/ 34458 w 34458"/>
                  <a:gd name="T12" fmla="*/ 21600 h 21600"/>
                </a:gdLst>
                <a:ahLst/>
                <a:cxnLst>
                  <a:cxn ang="T6">
                    <a:pos x="T0" y="T1"/>
                  </a:cxn>
                  <a:cxn ang="T7">
                    <a:pos x="T2" y="T3"/>
                  </a:cxn>
                  <a:cxn ang="T8">
                    <a:pos x="T4" y="T5"/>
                  </a:cxn>
                </a:cxnLst>
                <a:rect l="T9" t="T10" r="T11" b="T12"/>
                <a:pathLst>
                  <a:path w="34458" h="21600" fill="none" extrusionOk="0">
                    <a:moveTo>
                      <a:pt x="0" y="8793"/>
                    </a:moveTo>
                    <a:cubicBezTo>
                      <a:pt x="4071" y="3264"/>
                      <a:pt x="10528" y="-1"/>
                      <a:pt x="17394" y="0"/>
                    </a:cubicBezTo>
                    <a:cubicBezTo>
                      <a:pt x="24067" y="0"/>
                      <a:pt x="30366" y="3084"/>
                      <a:pt x="34458" y="8356"/>
                    </a:cubicBezTo>
                  </a:path>
                  <a:path w="34458" h="21600" stroke="0" extrusionOk="0">
                    <a:moveTo>
                      <a:pt x="0" y="8793"/>
                    </a:moveTo>
                    <a:cubicBezTo>
                      <a:pt x="4071" y="3264"/>
                      <a:pt x="10528" y="-1"/>
                      <a:pt x="17394" y="0"/>
                    </a:cubicBezTo>
                    <a:cubicBezTo>
                      <a:pt x="24067" y="0"/>
                      <a:pt x="30366" y="3084"/>
                      <a:pt x="34458" y="8356"/>
                    </a:cubicBezTo>
                    <a:lnTo>
                      <a:pt x="17394" y="21600"/>
                    </a:lnTo>
                    <a:lnTo>
                      <a:pt x="0" y="879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32" name="Arc 675">
                <a:extLst>
                  <a:ext uri="{FF2B5EF4-FFF2-40B4-BE49-F238E27FC236}">
                    <a16:creationId xmlns:a16="http://schemas.microsoft.com/office/drawing/2014/main" id="{8CC4759D-9C4C-45F6-990C-DCAEA61E917D}"/>
                  </a:ext>
                </a:extLst>
              </p:cNvPr>
              <p:cNvSpPr>
                <a:spLocks noChangeAspect="1"/>
              </p:cNvSpPr>
              <p:nvPr/>
            </p:nvSpPr>
            <p:spPr bwMode="auto">
              <a:xfrm rot="10800000">
                <a:off x="4139" y="2746"/>
                <a:ext cx="305" cy="124"/>
              </a:xfrm>
              <a:custGeom>
                <a:avLst/>
                <a:gdLst>
                  <a:gd name="T0" fmla="*/ 0 w 35169"/>
                  <a:gd name="T1" fmla="*/ 0 h 21600"/>
                  <a:gd name="T2" fmla="*/ 0 w 35169"/>
                  <a:gd name="T3" fmla="*/ 0 h 21600"/>
                  <a:gd name="T4" fmla="*/ 0 w 35169"/>
                  <a:gd name="T5" fmla="*/ 0 h 21600"/>
                  <a:gd name="T6" fmla="*/ 0 60000 65536"/>
                  <a:gd name="T7" fmla="*/ 0 60000 65536"/>
                  <a:gd name="T8" fmla="*/ 0 60000 65536"/>
                  <a:gd name="T9" fmla="*/ 0 w 35169"/>
                  <a:gd name="T10" fmla="*/ 0 h 21600"/>
                  <a:gd name="T11" fmla="*/ 35169 w 35169"/>
                  <a:gd name="T12" fmla="*/ 21600 h 21600"/>
                </a:gdLst>
                <a:ahLst/>
                <a:cxnLst>
                  <a:cxn ang="T6">
                    <a:pos x="T0" y="T1"/>
                  </a:cxn>
                  <a:cxn ang="T7">
                    <a:pos x="T2" y="T3"/>
                  </a:cxn>
                  <a:cxn ang="T8">
                    <a:pos x="T4" y="T5"/>
                  </a:cxn>
                </a:cxnLst>
                <a:rect l="T9" t="T10" r="T11" b="T12"/>
                <a:pathLst>
                  <a:path w="35169" h="21600" fill="none" extrusionOk="0">
                    <a:moveTo>
                      <a:pt x="0" y="8793"/>
                    </a:moveTo>
                    <a:cubicBezTo>
                      <a:pt x="4071" y="3264"/>
                      <a:pt x="10528" y="-1"/>
                      <a:pt x="17394" y="0"/>
                    </a:cubicBezTo>
                    <a:cubicBezTo>
                      <a:pt x="24491" y="0"/>
                      <a:pt x="31136" y="3486"/>
                      <a:pt x="35168" y="9327"/>
                    </a:cubicBezTo>
                  </a:path>
                  <a:path w="35169" h="21600" stroke="0" extrusionOk="0">
                    <a:moveTo>
                      <a:pt x="0" y="8793"/>
                    </a:moveTo>
                    <a:cubicBezTo>
                      <a:pt x="4071" y="3264"/>
                      <a:pt x="10528" y="-1"/>
                      <a:pt x="17394" y="0"/>
                    </a:cubicBezTo>
                    <a:cubicBezTo>
                      <a:pt x="24491" y="0"/>
                      <a:pt x="31136" y="3486"/>
                      <a:pt x="35168" y="9327"/>
                    </a:cubicBezTo>
                    <a:lnTo>
                      <a:pt x="17394" y="21600"/>
                    </a:lnTo>
                    <a:lnTo>
                      <a:pt x="0" y="879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22" name="Line 676">
              <a:extLst>
                <a:ext uri="{FF2B5EF4-FFF2-40B4-BE49-F238E27FC236}">
                  <a16:creationId xmlns:a16="http://schemas.microsoft.com/office/drawing/2014/main" id="{9D5237D3-7CF4-4C5A-AB9E-E2543BEEF12D}"/>
                </a:ext>
              </a:extLst>
            </p:cNvPr>
            <p:cNvSpPr>
              <a:spLocks noChangeAspect="1" noChangeShapeType="1"/>
            </p:cNvSpPr>
            <p:nvPr/>
          </p:nvSpPr>
          <p:spPr bwMode="auto">
            <a:xfrm>
              <a:off x="5946933" y="1145121"/>
              <a:ext cx="0" cy="777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23" name="Group 677">
              <a:extLst>
                <a:ext uri="{FF2B5EF4-FFF2-40B4-BE49-F238E27FC236}">
                  <a16:creationId xmlns:a16="http://schemas.microsoft.com/office/drawing/2014/main" id="{9442719F-A775-4CA6-9A49-803D3C11FDAF}"/>
                </a:ext>
              </a:extLst>
            </p:cNvPr>
            <p:cNvGrpSpPr>
              <a:grpSpLocks noChangeAspect="1"/>
            </p:cNvGrpSpPr>
            <p:nvPr/>
          </p:nvGrpSpPr>
          <p:grpSpPr bwMode="auto">
            <a:xfrm>
              <a:off x="4570570" y="1175283"/>
              <a:ext cx="88900" cy="90488"/>
              <a:chOff x="126" y="-193561"/>
              <a:chExt cx="11954" cy="129"/>
            </a:xfrm>
          </p:grpSpPr>
          <p:sp>
            <p:nvSpPr>
              <p:cNvPr id="128" name="Oval 678">
                <a:extLst>
                  <a:ext uri="{FF2B5EF4-FFF2-40B4-BE49-F238E27FC236}">
                    <a16:creationId xmlns:a16="http://schemas.microsoft.com/office/drawing/2014/main" id="{B6877D43-9C1F-4AFC-9F26-781B71265E9E}"/>
                  </a:ext>
                </a:extLst>
              </p:cNvPr>
              <p:cNvSpPr>
                <a:spLocks noChangeAspect="1" noChangeArrowheads="1"/>
              </p:cNvSpPr>
              <p:nvPr/>
            </p:nvSpPr>
            <p:spPr bwMode="auto">
              <a:xfrm>
                <a:off x="126" y="-193561"/>
                <a:ext cx="11954" cy="129"/>
              </a:xfrm>
              <a:prstGeom prst="ellipse">
                <a:avLst/>
              </a:prstGeom>
              <a:solidFill>
                <a:srgbClr val="FFFFFF"/>
              </a:solidFill>
              <a:ln w="9525">
                <a:solidFill>
                  <a:srgbClr val="000000"/>
                </a:solidFill>
                <a:round/>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129" name="Dessin 30">
                <a:extLst>
                  <a:ext uri="{FF2B5EF4-FFF2-40B4-BE49-F238E27FC236}">
                    <a16:creationId xmlns:a16="http://schemas.microsoft.com/office/drawing/2014/main" id="{901A1E8B-B5F3-4ED7-8590-1E907B2F56EE}"/>
                  </a:ext>
                </a:extLst>
              </p:cNvPr>
              <p:cNvSpPr>
                <a:spLocks noChangeAspect="1"/>
              </p:cNvSpPr>
              <p:nvPr/>
            </p:nvSpPr>
            <p:spPr bwMode="auto">
              <a:xfrm>
                <a:off x="2628" y="-193549"/>
                <a:ext cx="8896" cy="108"/>
              </a:xfrm>
              <a:custGeom>
                <a:avLst/>
                <a:gdLst>
                  <a:gd name="T0" fmla="*/ 0 w 16384"/>
                  <a:gd name="T1" fmla="*/ 0 h 16384"/>
                  <a:gd name="T2" fmla="*/ 36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000000"/>
              </a:solidFill>
              <a:ln w="9525">
                <a:solidFill>
                  <a:srgbClr val="000000"/>
                </a:solidFill>
                <a:prstDash val="solid"/>
                <a:round/>
                <a:headEnd/>
                <a:tailEnd/>
              </a:ln>
            </p:spPr>
            <p:txBody>
              <a:bodyPr/>
              <a:lstStyle/>
              <a:p>
                <a:endParaRPr lang="fr-FR"/>
              </a:p>
            </p:txBody>
          </p:sp>
        </p:grpSp>
      </p:grpSp>
      <p:pic>
        <p:nvPicPr>
          <p:cNvPr id="401" name="Picture 16" descr="ventilogea1">
            <a:extLst>
              <a:ext uri="{FF2B5EF4-FFF2-40B4-BE49-F238E27FC236}">
                <a16:creationId xmlns:a16="http://schemas.microsoft.com/office/drawing/2014/main" id="{B9D99916-1770-433F-A305-DE9CD6300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3454" y="903660"/>
            <a:ext cx="1327272" cy="100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 name="Flèche : virage 402">
            <a:extLst>
              <a:ext uri="{FF2B5EF4-FFF2-40B4-BE49-F238E27FC236}">
                <a16:creationId xmlns:a16="http://schemas.microsoft.com/office/drawing/2014/main" id="{510C4CCF-2EA0-49A7-91A1-B7664ED888B4}"/>
              </a:ext>
            </a:extLst>
          </p:cNvPr>
          <p:cNvSpPr/>
          <p:nvPr/>
        </p:nvSpPr>
        <p:spPr>
          <a:xfrm rot="5400000" flipV="1">
            <a:off x="5367323" y="1447687"/>
            <a:ext cx="991602" cy="1885241"/>
          </a:xfrm>
          <a:prstGeom prst="bentArrow">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405" name="Ellipse 404">
            <a:extLst>
              <a:ext uri="{FF2B5EF4-FFF2-40B4-BE49-F238E27FC236}">
                <a16:creationId xmlns:a16="http://schemas.microsoft.com/office/drawing/2014/main" id="{013F1AD0-32C5-4FAD-9530-C4ECF6E2C508}"/>
              </a:ext>
            </a:extLst>
          </p:cNvPr>
          <p:cNvSpPr/>
          <p:nvPr/>
        </p:nvSpPr>
        <p:spPr>
          <a:xfrm>
            <a:off x="6654678" y="3125464"/>
            <a:ext cx="2134629" cy="1114376"/>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6" name="Espace réservé du contenu 2">
            <a:extLst>
              <a:ext uri="{FF2B5EF4-FFF2-40B4-BE49-F238E27FC236}">
                <a16:creationId xmlns:a16="http://schemas.microsoft.com/office/drawing/2014/main" id="{CE58F0F7-EA74-4DED-B00E-96F469DCEFB3}"/>
              </a:ext>
            </a:extLst>
          </p:cNvPr>
          <p:cNvSpPr txBox="1">
            <a:spLocks noChangeArrowheads="1"/>
          </p:cNvSpPr>
          <p:nvPr/>
        </p:nvSpPr>
        <p:spPr bwMode="auto">
          <a:xfrm>
            <a:off x="6716021" y="3494763"/>
            <a:ext cx="2014318" cy="7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panose="020B0604020202020204" pitchFamily="34" charset="0"/>
              <a:buNone/>
              <a:defRPr sz="2800" kern="1200">
                <a:solidFill>
                  <a:srgbClr val="042C71"/>
                </a:solidFill>
                <a:latin typeface="+mn-lt"/>
                <a:ea typeface="+mn-ea"/>
                <a:cs typeface="+mn-cs"/>
              </a:defRPr>
            </a:lvl1pPr>
            <a:lvl2pPr marL="914400" indent="-457200" algn="l" defTabSz="457200" rtl="0" eaLnBrk="0" fontAlgn="base" hangingPunct="0">
              <a:spcBef>
                <a:spcPct val="20000"/>
              </a:spcBef>
              <a:spcAft>
                <a:spcPct val="0"/>
              </a:spcAft>
              <a:buFont typeface="Arial"/>
              <a:buChar char="•"/>
              <a:defRPr sz="2400" kern="1200">
                <a:solidFill>
                  <a:srgbClr val="042C7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rgbClr val="042C7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r-FR" sz="1400" dirty="0">
                <a:solidFill>
                  <a:srgbClr val="242021"/>
                </a:solidFill>
              </a:rPr>
              <a:t>Pas d’ilot de chaleur</a:t>
            </a:r>
            <a:endParaRPr lang="fr-FR" altLang="fr-FR" dirty="0">
              <a:solidFill>
                <a:schemeClr val="tx1"/>
              </a:solidFill>
            </a:endParaRPr>
          </a:p>
        </p:txBody>
      </p:sp>
    </p:spTree>
    <p:extLst>
      <p:ext uri="{BB962C8B-B14F-4D97-AF65-F5344CB8AC3E}">
        <p14:creationId xmlns:p14="http://schemas.microsoft.com/office/powerpoint/2010/main" val="2693262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AA54A65D-FBC8-4485-BE7E-B87BC561BF5A}"/>
              </a:ext>
            </a:extLst>
          </p:cNvPr>
          <p:cNvSpPr/>
          <p:nvPr/>
        </p:nvSpPr>
        <p:spPr>
          <a:xfrm>
            <a:off x="6640623" y="3138980"/>
            <a:ext cx="2134629" cy="1114376"/>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3" name="Rectangle 392">
            <a:extLst>
              <a:ext uri="{FF2B5EF4-FFF2-40B4-BE49-F238E27FC236}">
                <a16:creationId xmlns:a16="http://schemas.microsoft.com/office/drawing/2014/main" id="{C6BE6BF7-7770-4319-81D4-3F80031DD07B}"/>
              </a:ext>
            </a:extLst>
          </p:cNvPr>
          <p:cNvSpPr/>
          <p:nvPr/>
        </p:nvSpPr>
        <p:spPr>
          <a:xfrm>
            <a:off x="2030412" y="2938381"/>
            <a:ext cx="3962350" cy="1517498"/>
          </a:xfrm>
          <a:prstGeom prst="rect">
            <a:avLst/>
          </a:prstGeom>
          <a:gradFill flip="none" rotWithShape="1">
            <a:gsLst>
              <a:gs pos="0">
                <a:schemeClr val="accent2">
                  <a:lumMod val="40000"/>
                  <a:lumOff val="60000"/>
                </a:schemeClr>
              </a:gs>
              <a:gs pos="100000">
                <a:schemeClr val="tx2">
                  <a:lumMod val="60000"/>
                  <a:lumOff val="4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8CB8415-2933-4752-9A40-9A4E42A96520}"/>
              </a:ext>
            </a:extLst>
          </p:cNvPr>
          <p:cNvSpPr>
            <a:spLocks noGrp="1"/>
          </p:cNvSpPr>
          <p:nvPr>
            <p:ph type="title"/>
          </p:nvPr>
        </p:nvSpPr>
        <p:spPr/>
        <p:txBody>
          <a:bodyPr/>
          <a:lstStyle/>
          <a:p>
            <a:r>
              <a:rPr lang="fr-FR" dirty="0"/>
              <a:t>Le froid géothermique ?</a:t>
            </a:r>
            <a:br>
              <a:rPr lang="fr-FR" dirty="0"/>
            </a:br>
            <a:r>
              <a:rPr lang="fr-FR" sz="1400" b="0" dirty="0"/>
              <a:t>Par </a:t>
            </a:r>
            <a:r>
              <a:rPr lang="fr-FR" sz="1400" b="0" dirty="0" err="1"/>
              <a:t>géocooling</a:t>
            </a:r>
            <a:endParaRPr lang="fr-FR" b="0" dirty="0"/>
          </a:p>
        </p:txBody>
      </p:sp>
      <p:sp>
        <p:nvSpPr>
          <p:cNvPr id="4" name="Espace réservé du numéro de diapositive 3">
            <a:extLst>
              <a:ext uri="{FF2B5EF4-FFF2-40B4-BE49-F238E27FC236}">
                <a16:creationId xmlns:a16="http://schemas.microsoft.com/office/drawing/2014/main" id="{305655D6-6072-4D75-810F-0531D5BA8961}"/>
              </a:ext>
            </a:extLst>
          </p:cNvPr>
          <p:cNvSpPr>
            <a:spLocks noGrp="1"/>
          </p:cNvSpPr>
          <p:nvPr>
            <p:ph type="sldNum" sz="quarter" idx="4"/>
          </p:nvPr>
        </p:nvSpPr>
        <p:spPr/>
        <p:txBody>
          <a:bodyPr/>
          <a:lstStyle/>
          <a:p>
            <a:pPr>
              <a:defRPr/>
            </a:pPr>
            <a:fld id="{AE6A7967-D078-472B-B058-1133A14FDA29}" type="slidenum">
              <a:rPr lang="fr-FR" altLang="fr-FR" smtClean="0"/>
              <a:pPr>
                <a:defRPr/>
              </a:pPr>
              <a:t>33</a:t>
            </a:fld>
            <a:endParaRPr lang="fr-FR" altLang="fr-FR" dirty="0"/>
          </a:p>
        </p:txBody>
      </p:sp>
      <p:grpSp>
        <p:nvGrpSpPr>
          <p:cNvPr id="101" name="Group 392">
            <a:extLst>
              <a:ext uri="{FF2B5EF4-FFF2-40B4-BE49-F238E27FC236}">
                <a16:creationId xmlns:a16="http://schemas.microsoft.com/office/drawing/2014/main" id="{C7760EE2-ACF0-49EE-8FB6-1FC22456E75F}"/>
              </a:ext>
            </a:extLst>
          </p:cNvPr>
          <p:cNvGrpSpPr>
            <a:grpSpLocks noChangeAspect="1"/>
          </p:cNvGrpSpPr>
          <p:nvPr/>
        </p:nvGrpSpPr>
        <p:grpSpPr bwMode="auto">
          <a:xfrm>
            <a:off x="3011645" y="2934233"/>
            <a:ext cx="1878013" cy="1212850"/>
            <a:chOff x="4264" y="12608"/>
            <a:chExt cx="7530" cy="3203"/>
          </a:xfrm>
        </p:grpSpPr>
        <p:grpSp>
          <p:nvGrpSpPr>
            <p:cNvPr id="241" name="Group 393">
              <a:extLst>
                <a:ext uri="{FF2B5EF4-FFF2-40B4-BE49-F238E27FC236}">
                  <a16:creationId xmlns:a16="http://schemas.microsoft.com/office/drawing/2014/main" id="{47D8D064-29EE-436A-A66C-17F43A32F0A2}"/>
                </a:ext>
              </a:extLst>
            </p:cNvPr>
            <p:cNvGrpSpPr>
              <a:grpSpLocks noChangeAspect="1"/>
            </p:cNvGrpSpPr>
            <p:nvPr/>
          </p:nvGrpSpPr>
          <p:grpSpPr bwMode="auto">
            <a:xfrm>
              <a:off x="4264" y="12608"/>
              <a:ext cx="351" cy="3159"/>
              <a:chOff x="2835" y="1387"/>
              <a:chExt cx="351" cy="4211"/>
            </a:xfrm>
          </p:grpSpPr>
          <p:grpSp>
            <p:nvGrpSpPr>
              <p:cNvPr id="375" name="Group 394">
                <a:extLst>
                  <a:ext uri="{FF2B5EF4-FFF2-40B4-BE49-F238E27FC236}">
                    <a16:creationId xmlns:a16="http://schemas.microsoft.com/office/drawing/2014/main" id="{B9C6A7C8-047A-43BF-9E06-B43219A4AF57}"/>
                  </a:ext>
                </a:extLst>
              </p:cNvPr>
              <p:cNvGrpSpPr>
                <a:grpSpLocks noChangeAspect="1"/>
              </p:cNvGrpSpPr>
              <p:nvPr/>
            </p:nvGrpSpPr>
            <p:grpSpPr bwMode="auto">
              <a:xfrm>
                <a:off x="2920" y="1387"/>
                <a:ext cx="254" cy="4211"/>
                <a:chOff x="2456" y="1580"/>
                <a:chExt cx="87" cy="1442"/>
              </a:xfrm>
            </p:grpSpPr>
            <p:sp>
              <p:nvSpPr>
                <p:cNvPr id="379" name="AutoShape 395">
                  <a:extLst>
                    <a:ext uri="{FF2B5EF4-FFF2-40B4-BE49-F238E27FC236}">
                      <a16:creationId xmlns:a16="http://schemas.microsoft.com/office/drawing/2014/main" id="{214286C6-DDAC-42D4-A9A2-29BE4175DB59}"/>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80" name="Group 396">
                  <a:extLst>
                    <a:ext uri="{FF2B5EF4-FFF2-40B4-BE49-F238E27FC236}">
                      <a16:creationId xmlns:a16="http://schemas.microsoft.com/office/drawing/2014/main" id="{D80CE5C0-16D0-4FAB-AFBD-23856F5096BE}"/>
                    </a:ext>
                  </a:extLst>
                </p:cNvPr>
                <p:cNvGrpSpPr>
                  <a:grpSpLocks noChangeAspect="1"/>
                </p:cNvGrpSpPr>
                <p:nvPr/>
              </p:nvGrpSpPr>
              <p:grpSpPr bwMode="auto">
                <a:xfrm>
                  <a:off x="2456" y="1580"/>
                  <a:ext cx="82" cy="1442"/>
                  <a:chOff x="2456" y="1580"/>
                  <a:chExt cx="82" cy="1442"/>
                </a:xfrm>
              </p:grpSpPr>
              <p:sp>
                <p:nvSpPr>
                  <p:cNvPr id="381" name="Line 397">
                    <a:extLst>
                      <a:ext uri="{FF2B5EF4-FFF2-40B4-BE49-F238E27FC236}">
                        <a16:creationId xmlns:a16="http://schemas.microsoft.com/office/drawing/2014/main" id="{9F3CFA8F-5628-498C-8FF4-CA3BBEA868E7}"/>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2" name="Line 398">
                    <a:extLst>
                      <a:ext uri="{FF2B5EF4-FFF2-40B4-BE49-F238E27FC236}">
                        <a16:creationId xmlns:a16="http://schemas.microsoft.com/office/drawing/2014/main" id="{5A2FEB9C-F106-4CAF-B41E-6D9F3141D9BB}"/>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3" name="Arc 399">
                    <a:extLst>
                      <a:ext uri="{FF2B5EF4-FFF2-40B4-BE49-F238E27FC236}">
                        <a16:creationId xmlns:a16="http://schemas.microsoft.com/office/drawing/2014/main" id="{978948E0-BD45-4CCD-8A65-709E269C9ED2}"/>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84" name="Line 400">
                    <a:extLst>
                      <a:ext uri="{FF2B5EF4-FFF2-40B4-BE49-F238E27FC236}">
                        <a16:creationId xmlns:a16="http://schemas.microsoft.com/office/drawing/2014/main" id="{A319D9B6-6009-40F1-99E4-5F16898427A9}"/>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5" name="Line 401">
                    <a:extLst>
                      <a:ext uri="{FF2B5EF4-FFF2-40B4-BE49-F238E27FC236}">
                        <a16:creationId xmlns:a16="http://schemas.microsoft.com/office/drawing/2014/main" id="{011CFE38-0A02-4346-8256-123CDDFF37E6}"/>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6" name="Line 402">
                    <a:extLst>
                      <a:ext uri="{FF2B5EF4-FFF2-40B4-BE49-F238E27FC236}">
                        <a16:creationId xmlns:a16="http://schemas.microsoft.com/office/drawing/2014/main" id="{AA0366A7-F9D6-4ECE-B169-4BC009005C98}"/>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7" name="Line 403">
                    <a:extLst>
                      <a:ext uri="{FF2B5EF4-FFF2-40B4-BE49-F238E27FC236}">
                        <a16:creationId xmlns:a16="http://schemas.microsoft.com/office/drawing/2014/main" id="{2F82CE36-5F32-4409-B5C3-153DA7004A91}"/>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8" name="Line 404">
                    <a:extLst>
                      <a:ext uri="{FF2B5EF4-FFF2-40B4-BE49-F238E27FC236}">
                        <a16:creationId xmlns:a16="http://schemas.microsoft.com/office/drawing/2014/main" id="{7F7D3375-83FC-497C-9EDF-28419C2EFB13}"/>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 name="AutoShape 405">
                    <a:extLst>
                      <a:ext uri="{FF2B5EF4-FFF2-40B4-BE49-F238E27FC236}">
                        <a16:creationId xmlns:a16="http://schemas.microsoft.com/office/drawing/2014/main" id="{5B555DA9-24FE-4FD5-A48E-60CE4AD9006C}"/>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90" name="Line 406">
                    <a:extLst>
                      <a:ext uri="{FF2B5EF4-FFF2-40B4-BE49-F238E27FC236}">
                        <a16:creationId xmlns:a16="http://schemas.microsoft.com/office/drawing/2014/main" id="{A90F93B4-0440-4549-A619-5B1B04F6D1F9}"/>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91" name="Line 407">
                    <a:extLst>
                      <a:ext uri="{FF2B5EF4-FFF2-40B4-BE49-F238E27FC236}">
                        <a16:creationId xmlns:a16="http://schemas.microsoft.com/office/drawing/2014/main" id="{537BB8EF-625C-48E3-80EF-7FAD5AD1FAA4}"/>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92" name="Line 408">
                    <a:extLst>
                      <a:ext uri="{FF2B5EF4-FFF2-40B4-BE49-F238E27FC236}">
                        <a16:creationId xmlns:a16="http://schemas.microsoft.com/office/drawing/2014/main" id="{D734D788-315C-497A-B3AA-D45CDD8B79A7}"/>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76" name="AutoShape 409">
                <a:extLst>
                  <a:ext uri="{FF2B5EF4-FFF2-40B4-BE49-F238E27FC236}">
                    <a16:creationId xmlns:a16="http://schemas.microsoft.com/office/drawing/2014/main" id="{579713B9-C053-4274-AD44-D27B7B0478B2}"/>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77" name="AutoShape 410">
                <a:extLst>
                  <a:ext uri="{FF2B5EF4-FFF2-40B4-BE49-F238E27FC236}">
                    <a16:creationId xmlns:a16="http://schemas.microsoft.com/office/drawing/2014/main" id="{FA7BEC16-9979-4B00-ABF0-A378E9A6CD2F}"/>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78" name="Arc 411">
                <a:extLst>
                  <a:ext uri="{FF2B5EF4-FFF2-40B4-BE49-F238E27FC236}">
                    <a16:creationId xmlns:a16="http://schemas.microsoft.com/office/drawing/2014/main" id="{2A7069A3-6F5A-4E23-B843-2DE332919C25}"/>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2" name="Group 412">
              <a:extLst>
                <a:ext uri="{FF2B5EF4-FFF2-40B4-BE49-F238E27FC236}">
                  <a16:creationId xmlns:a16="http://schemas.microsoft.com/office/drawing/2014/main" id="{4A98E2B4-81B2-4793-AA07-F211F2EB5B58}"/>
                </a:ext>
              </a:extLst>
            </p:cNvPr>
            <p:cNvGrpSpPr>
              <a:grpSpLocks noChangeAspect="1"/>
            </p:cNvGrpSpPr>
            <p:nvPr/>
          </p:nvGrpSpPr>
          <p:grpSpPr bwMode="auto">
            <a:xfrm>
              <a:off x="5321" y="12619"/>
              <a:ext cx="351" cy="3159"/>
              <a:chOff x="2835" y="1387"/>
              <a:chExt cx="351" cy="4211"/>
            </a:xfrm>
          </p:grpSpPr>
          <p:grpSp>
            <p:nvGrpSpPr>
              <p:cNvPr id="357" name="Group 413">
                <a:extLst>
                  <a:ext uri="{FF2B5EF4-FFF2-40B4-BE49-F238E27FC236}">
                    <a16:creationId xmlns:a16="http://schemas.microsoft.com/office/drawing/2014/main" id="{D9390C52-8305-4E59-896E-40E67403EEF3}"/>
                  </a:ext>
                </a:extLst>
              </p:cNvPr>
              <p:cNvGrpSpPr>
                <a:grpSpLocks noChangeAspect="1"/>
              </p:cNvGrpSpPr>
              <p:nvPr/>
            </p:nvGrpSpPr>
            <p:grpSpPr bwMode="auto">
              <a:xfrm>
                <a:off x="2920" y="1387"/>
                <a:ext cx="254" cy="4211"/>
                <a:chOff x="2456" y="1580"/>
                <a:chExt cx="87" cy="1442"/>
              </a:xfrm>
            </p:grpSpPr>
            <p:sp>
              <p:nvSpPr>
                <p:cNvPr id="361" name="AutoShape 414">
                  <a:extLst>
                    <a:ext uri="{FF2B5EF4-FFF2-40B4-BE49-F238E27FC236}">
                      <a16:creationId xmlns:a16="http://schemas.microsoft.com/office/drawing/2014/main" id="{5D1B294B-79DB-4D39-932B-3023381B5992}"/>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62" name="Group 415">
                  <a:extLst>
                    <a:ext uri="{FF2B5EF4-FFF2-40B4-BE49-F238E27FC236}">
                      <a16:creationId xmlns:a16="http://schemas.microsoft.com/office/drawing/2014/main" id="{9D8DDA06-CDFB-4774-BD3F-3BDD6090A4E9}"/>
                    </a:ext>
                  </a:extLst>
                </p:cNvPr>
                <p:cNvGrpSpPr>
                  <a:grpSpLocks noChangeAspect="1"/>
                </p:cNvGrpSpPr>
                <p:nvPr/>
              </p:nvGrpSpPr>
              <p:grpSpPr bwMode="auto">
                <a:xfrm>
                  <a:off x="2456" y="1580"/>
                  <a:ext cx="82" cy="1442"/>
                  <a:chOff x="2456" y="1580"/>
                  <a:chExt cx="82" cy="1442"/>
                </a:xfrm>
              </p:grpSpPr>
              <p:sp>
                <p:nvSpPr>
                  <p:cNvPr id="363" name="Line 416">
                    <a:extLst>
                      <a:ext uri="{FF2B5EF4-FFF2-40B4-BE49-F238E27FC236}">
                        <a16:creationId xmlns:a16="http://schemas.microsoft.com/office/drawing/2014/main" id="{1CD3347D-D740-4DFD-85C7-C9D4A8D6D2EE}"/>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4" name="Line 417">
                    <a:extLst>
                      <a:ext uri="{FF2B5EF4-FFF2-40B4-BE49-F238E27FC236}">
                        <a16:creationId xmlns:a16="http://schemas.microsoft.com/office/drawing/2014/main" id="{BB26E7F5-BA2B-433C-B1C5-A968BFE0E6BD}"/>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5" name="Arc 418">
                    <a:extLst>
                      <a:ext uri="{FF2B5EF4-FFF2-40B4-BE49-F238E27FC236}">
                        <a16:creationId xmlns:a16="http://schemas.microsoft.com/office/drawing/2014/main" id="{068DC87F-F639-44B9-BB68-42C425E5907F}"/>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66" name="Line 419">
                    <a:extLst>
                      <a:ext uri="{FF2B5EF4-FFF2-40B4-BE49-F238E27FC236}">
                        <a16:creationId xmlns:a16="http://schemas.microsoft.com/office/drawing/2014/main" id="{82DF8C67-D336-4CFB-AC22-8C61FE9426AB}"/>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7" name="Line 420">
                    <a:extLst>
                      <a:ext uri="{FF2B5EF4-FFF2-40B4-BE49-F238E27FC236}">
                        <a16:creationId xmlns:a16="http://schemas.microsoft.com/office/drawing/2014/main" id="{1CEBF550-AB99-4506-9307-8E4F6D625A22}"/>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8" name="Line 421">
                    <a:extLst>
                      <a:ext uri="{FF2B5EF4-FFF2-40B4-BE49-F238E27FC236}">
                        <a16:creationId xmlns:a16="http://schemas.microsoft.com/office/drawing/2014/main" id="{423D939B-EADD-4821-B4F0-2AEA80F66061}"/>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9" name="Line 422">
                    <a:extLst>
                      <a:ext uri="{FF2B5EF4-FFF2-40B4-BE49-F238E27FC236}">
                        <a16:creationId xmlns:a16="http://schemas.microsoft.com/office/drawing/2014/main" id="{134018A1-DF14-43E7-B589-C75E5B2C3BF5}"/>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0" name="Line 423">
                    <a:extLst>
                      <a:ext uri="{FF2B5EF4-FFF2-40B4-BE49-F238E27FC236}">
                        <a16:creationId xmlns:a16="http://schemas.microsoft.com/office/drawing/2014/main" id="{5507D1AD-7F27-471D-B9D3-6BD784B5D5EB}"/>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1" name="AutoShape 424">
                    <a:extLst>
                      <a:ext uri="{FF2B5EF4-FFF2-40B4-BE49-F238E27FC236}">
                        <a16:creationId xmlns:a16="http://schemas.microsoft.com/office/drawing/2014/main" id="{8ABB1455-DE1E-402C-B9E2-0CDCBDE9D703}"/>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72" name="Line 425">
                    <a:extLst>
                      <a:ext uri="{FF2B5EF4-FFF2-40B4-BE49-F238E27FC236}">
                        <a16:creationId xmlns:a16="http://schemas.microsoft.com/office/drawing/2014/main" id="{FB3FB962-5F27-4E87-B8CF-BEF1D3C61E12}"/>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3" name="Line 426">
                    <a:extLst>
                      <a:ext uri="{FF2B5EF4-FFF2-40B4-BE49-F238E27FC236}">
                        <a16:creationId xmlns:a16="http://schemas.microsoft.com/office/drawing/2014/main" id="{FC94BE78-AF0C-418C-99D2-C72355C74DD0}"/>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4" name="Line 427">
                    <a:extLst>
                      <a:ext uri="{FF2B5EF4-FFF2-40B4-BE49-F238E27FC236}">
                        <a16:creationId xmlns:a16="http://schemas.microsoft.com/office/drawing/2014/main" id="{8069D53B-BBF9-49B6-B4AD-1F1E84F9F8F0}"/>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58" name="AutoShape 428">
                <a:extLst>
                  <a:ext uri="{FF2B5EF4-FFF2-40B4-BE49-F238E27FC236}">
                    <a16:creationId xmlns:a16="http://schemas.microsoft.com/office/drawing/2014/main" id="{BBC4640D-5941-48B5-923B-387309CCDC54}"/>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59" name="AutoShape 429">
                <a:extLst>
                  <a:ext uri="{FF2B5EF4-FFF2-40B4-BE49-F238E27FC236}">
                    <a16:creationId xmlns:a16="http://schemas.microsoft.com/office/drawing/2014/main" id="{CEB58DEF-3DDA-46D5-8146-DD63C1B28F3C}"/>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60" name="Arc 430">
                <a:extLst>
                  <a:ext uri="{FF2B5EF4-FFF2-40B4-BE49-F238E27FC236}">
                    <a16:creationId xmlns:a16="http://schemas.microsoft.com/office/drawing/2014/main" id="{BD0DD0CD-BFEB-4011-BDB9-06DD8BF32C63}"/>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3" name="Group 431">
              <a:extLst>
                <a:ext uri="{FF2B5EF4-FFF2-40B4-BE49-F238E27FC236}">
                  <a16:creationId xmlns:a16="http://schemas.microsoft.com/office/drawing/2014/main" id="{DAD50FDC-31F2-4ED2-B1A9-809549722679}"/>
                </a:ext>
              </a:extLst>
            </p:cNvPr>
            <p:cNvGrpSpPr>
              <a:grpSpLocks noChangeAspect="1"/>
            </p:cNvGrpSpPr>
            <p:nvPr/>
          </p:nvGrpSpPr>
          <p:grpSpPr bwMode="auto">
            <a:xfrm>
              <a:off x="6345" y="12630"/>
              <a:ext cx="351" cy="3159"/>
              <a:chOff x="2835" y="1387"/>
              <a:chExt cx="351" cy="4211"/>
            </a:xfrm>
          </p:grpSpPr>
          <p:grpSp>
            <p:nvGrpSpPr>
              <p:cNvPr id="339" name="Group 432">
                <a:extLst>
                  <a:ext uri="{FF2B5EF4-FFF2-40B4-BE49-F238E27FC236}">
                    <a16:creationId xmlns:a16="http://schemas.microsoft.com/office/drawing/2014/main" id="{4ABCF894-C492-4A42-B1C3-89363C5BF641}"/>
                  </a:ext>
                </a:extLst>
              </p:cNvPr>
              <p:cNvGrpSpPr>
                <a:grpSpLocks noChangeAspect="1"/>
              </p:cNvGrpSpPr>
              <p:nvPr/>
            </p:nvGrpSpPr>
            <p:grpSpPr bwMode="auto">
              <a:xfrm>
                <a:off x="2920" y="1387"/>
                <a:ext cx="254" cy="4211"/>
                <a:chOff x="2456" y="1580"/>
                <a:chExt cx="87" cy="1442"/>
              </a:xfrm>
            </p:grpSpPr>
            <p:sp>
              <p:nvSpPr>
                <p:cNvPr id="343" name="AutoShape 433">
                  <a:extLst>
                    <a:ext uri="{FF2B5EF4-FFF2-40B4-BE49-F238E27FC236}">
                      <a16:creationId xmlns:a16="http://schemas.microsoft.com/office/drawing/2014/main" id="{D4824152-584D-448B-89E6-504B76DB93B1}"/>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44" name="Group 434">
                  <a:extLst>
                    <a:ext uri="{FF2B5EF4-FFF2-40B4-BE49-F238E27FC236}">
                      <a16:creationId xmlns:a16="http://schemas.microsoft.com/office/drawing/2014/main" id="{96E7D4FF-1B74-443E-8692-1100BC38E639}"/>
                    </a:ext>
                  </a:extLst>
                </p:cNvPr>
                <p:cNvGrpSpPr>
                  <a:grpSpLocks noChangeAspect="1"/>
                </p:cNvGrpSpPr>
                <p:nvPr/>
              </p:nvGrpSpPr>
              <p:grpSpPr bwMode="auto">
                <a:xfrm>
                  <a:off x="2456" y="1580"/>
                  <a:ext cx="82" cy="1442"/>
                  <a:chOff x="2456" y="1580"/>
                  <a:chExt cx="82" cy="1442"/>
                </a:xfrm>
              </p:grpSpPr>
              <p:sp>
                <p:nvSpPr>
                  <p:cNvPr id="345" name="Line 435">
                    <a:extLst>
                      <a:ext uri="{FF2B5EF4-FFF2-40B4-BE49-F238E27FC236}">
                        <a16:creationId xmlns:a16="http://schemas.microsoft.com/office/drawing/2014/main" id="{449C1425-5ABB-424B-BA16-C9BA5201E4E8}"/>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6" name="Line 436">
                    <a:extLst>
                      <a:ext uri="{FF2B5EF4-FFF2-40B4-BE49-F238E27FC236}">
                        <a16:creationId xmlns:a16="http://schemas.microsoft.com/office/drawing/2014/main" id="{B2359799-9998-4219-BA9F-B26068E863F7}"/>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7" name="Arc 437">
                    <a:extLst>
                      <a:ext uri="{FF2B5EF4-FFF2-40B4-BE49-F238E27FC236}">
                        <a16:creationId xmlns:a16="http://schemas.microsoft.com/office/drawing/2014/main" id="{5F4B2CF3-9A32-4F9F-908D-D38584ECBBC6}"/>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48" name="Line 438">
                    <a:extLst>
                      <a:ext uri="{FF2B5EF4-FFF2-40B4-BE49-F238E27FC236}">
                        <a16:creationId xmlns:a16="http://schemas.microsoft.com/office/drawing/2014/main" id="{12EDB659-8187-46E0-BF35-0F2949E49F83}"/>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9" name="Line 439">
                    <a:extLst>
                      <a:ext uri="{FF2B5EF4-FFF2-40B4-BE49-F238E27FC236}">
                        <a16:creationId xmlns:a16="http://schemas.microsoft.com/office/drawing/2014/main" id="{4AA9F22B-24D1-4812-8BBE-41EC65AF9E10}"/>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0" name="Line 440">
                    <a:extLst>
                      <a:ext uri="{FF2B5EF4-FFF2-40B4-BE49-F238E27FC236}">
                        <a16:creationId xmlns:a16="http://schemas.microsoft.com/office/drawing/2014/main" id="{4488F013-8C84-4D5E-965F-B7BC322D0A74}"/>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1" name="Line 441">
                    <a:extLst>
                      <a:ext uri="{FF2B5EF4-FFF2-40B4-BE49-F238E27FC236}">
                        <a16:creationId xmlns:a16="http://schemas.microsoft.com/office/drawing/2014/main" id="{ACB3FB47-76D5-488F-9670-6A69B94B3AE6}"/>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2" name="Line 442">
                    <a:extLst>
                      <a:ext uri="{FF2B5EF4-FFF2-40B4-BE49-F238E27FC236}">
                        <a16:creationId xmlns:a16="http://schemas.microsoft.com/office/drawing/2014/main" id="{B7199823-D9CB-489F-9506-514B02EE2FF4}"/>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3" name="AutoShape 443">
                    <a:extLst>
                      <a:ext uri="{FF2B5EF4-FFF2-40B4-BE49-F238E27FC236}">
                        <a16:creationId xmlns:a16="http://schemas.microsoft.com/office/drawing/2014/main" id="{7F0ED818-B849-495D-8EF9-AD5D9660DE52}"/>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54" name="Line 444">
                    <a:extLst>
                      <a:ext uri="{FF2B5EF4-FFF2-40B4-BE49-F238E27FC236}">
                        <a16:creationId xmlns:a16="http://schemas.microsoft.com/office/drawing/2014/main" id="{369987AE-0812-44E3-B3F7-0CE77EC9654D}"/>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5" name="Line 445">
                    <a:extLst>
                      <a:ext uri="{FF2B5EF4-FFF2-40B4-BE49-F238E27FC236}">
                        <a16:creationId xmlns:a16="http://schemas.microsoft.com/office/drawing/2014/main" id="{14B4EF8E-27A3-4970-8697-8068E1033A2D}"/>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56" name="Line 446">
                    <a:extLst>
                      <a:ext uri="{FF2B5EF4-FFF2-40B4-BE49-F238E27FC236}">
                        <a16:creationId xmlns:a16="http://schemas.microsoft.com/office/drawing/2014/main" id="{B1D6022A-A8D1-4B3F-9129-BE3C87DF419F}"/>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40" name="AutoShape 447">
                <a:extLst>
                  <a:ext uri="{FF2B5EF4-FFF2-40B4-BE49-F238E27FC236}">
                    <a16:creationId xmlns:a16="http://schemas.microsoft.com/office/drawing/2014/main" id="{7F64A658-6413-4F75-9A78-1CD8B9E5D987}"/>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41" name="AutoShape 448">
                <a:extLst>
                  <a:ext uri="{FF2B5EF4-FFF2-40B4-BE49-F238E27FC236}">
                    <a16:creationId xmlns:a16="http://schemas.microsoft.com/office/drawing/2014/main" id="{12A7BA8F-A11F-4C9B-A2A4-B713EF8BF3F7}"/>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42" name="Arc 449">
                <a:extLst>
                  <a:ext uri="{FF2B5EF4-FFF2-40B4-BE49-F238E27FC236}">
                    <a16:creationId xmlns:a16="http://schemas.microsoft.com/office/drawing/2014/main" id="{FC0B911B-A534-4C1A-BA8D-3D2548B389D8}"/>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4" name="Group 450">
              <a:extLst>
                <a:ext uri="{FF2B5EF4-FFF2-40B4-BE49-F238E27FC236}">
                  <a16:creationId xmlns:a16="http://schemas.microsoft.com/office/drawing/2014/main" id="{0EE8B6F9-2815-42A1-9DFA-AABE64DD38B7}"/>
                </a:ext>
              </a:extLst>
            </p:cNvPr>
            <p:cNvGrpSpPr>
              <a:grpSpLocks noChangeAspect="1"/>
            </p:cNvGrpSpPr>
            <p:nvPr/>
          </p:nvGrpSpPr>
          <p:grpSpPr bwMode="auto">
            <a:xfrm>
              <a:off x="7347" y="12619"/>
              <a:ext cx="351" cy="3159"/>
              <a:chOff x="2835" y="1387"/>
              <a:chExt cx="351" cy="4211"/>
            </a:xfrm>
          </p:grpSpPr>
          <p:grpSp>
            <p:nvGrpSpPr>
              <p:cNvPr id="321" name="Group 451">
                <a:extLst>
                  <a:ext uri="{FF2B5EF4-FFF2-40B4-BE49-F238E27FC236}">
                    <a16:creationId xmlns:a16="http://schemas.microsoft.com/office/drawing/2014/main" id="{CB855CE1-149E-4F76-AB21-88CE08597381}"/>
                  </a:ext>
                </a:extLst>
              </p:cNvPr>
              <p:cNvGrpSpPr>
                <a:grpSpLocks noChangeAspect="1"/>
              </p:cNvGrpSpPr>
              <p:nvPr/>
            </p:nvGrpSpPr>
            <p:grpSpPr bwMode="auto">
              <a:xfrm>
                <a:off x="2920" y="1387"/>
                <a:ext cx="254" cy="4211"/>
                <a:chOff x="2456" y="1580"/>
                <a:chExt cx="87" cy="1442"/>
              </a:xfrm>
            </p:grpSpPr>
            <p:sp>
              <p:nvSpPr>
                <p:cNvPr id="325" name="AutoShape 452">
                  <a:extLst>
                    <a:ext uri="{FF2B5EF4-FFF2-40B4-BE49-F238E27FC236}">
                      <a16:creationId xmlns:a16="http://schemas.microsoft.com/office/drawing/2014/main" id="{5338E2F8-BC61-40B8-8B7C-129830923468}"/>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26" name="Group 453">
                  <a:extLst>
                    <a:ext uri="{FF2B5EF4-FFF2-40B4-BE49-F238E27FC236}">
                      <a16:creationId xmlns:a16="http://schemas.microsoft.com/office/drawing/2014/main" id="{B3657DE5-DEB6-4E86-97DE-AC1806A78622}"/>
                    </a:ext>
                  </a:extLst>
                </p:cNvPr>
                <p:cNvGrpSpPr>
                  <a:grpSpLocks noChangeAspect="1"/>
                </p:cNvGrpSpPr>
                <p:nvPr/>
              </p:nvGrpSpPr>
              <p:grpSpPr bwMode="auto">
                <a:xfrm>
                  <a:off x="2456" y="1580"/>
                  <a:ext cx="82" cy="1442"/>
                  <a:chOff x="2456" y="1580"/>
                  <a:chExt cx="82" cy="1442"/>
                </a:xfrm>
              </p:grpSpPr>
              <p:sp>
                <p:nvSpPr>
                  <p:cNvPr id="327" name="Line 454">
                    <a:extLst>
                      <a:ext uri="{FF2B5EF4-FFF2-40B4-BE49-F238E27FC236}">
                        <a16:creationId xmlns:a16="http://schemas.microsoft.com/office/drawing/2014/main" id="{BD190B19-29A7-4DF1-9D62-454C61CDE8CD}"/>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28" name="Line 455">
                    <a:extLst>
                      <a:ext uri="{FF2B5EF4-FFF2-40B4-BE49-F238E27FC236}">
                        <a16:creationId xmlns:a16="http://schemas.microsoft.com/office/drawing/2014/main" id="{0ABB2FB8-D7E4-4269-AB5E-20405F878080}"/>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29" name="Arc 456">
                    <a:extLst>
                      <a:ext uri="{FF2B5EF4-FFF2-40B4-BE49-F238E27FC236}">
                        <a16:creationId xmlns:a16="http://schemas.microsoft.com/office/drawing/2014/main" id="{A47940D9-EF5E-4946-B50C-836A789951B2}"/>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30" name="Line 457">
                    <a:extLst>
                      <a:ext uri="{FF2B5EF4-FFF2-40B4-BE49-F238E27FC236}">
                        <a16:creationId xmlns:a16="http://schemas.microsoft.com/office/drawing/2014/main" id="{596053F0-452F-46F4-A66E-12E4B3A8C7CC}"/>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1" name="Line 458">
                    <a:extLst>
                      <a:ext uri="{FF2B5EF4-FFF2-40B4-BE49-F238E27FC236}">
                        <a16:creationId xmlns:a16="http://schemas.microsoft.com/office/drawing/2014/main" id="{CE7B305F-70B7-46E8-9254-8F1A7DD65BC7}"/>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2" name="Line 459">
                    <a:extLst>
                      <a:ext uri="{FF2B5EF4-FFF2-40B4-BE49-F238E27FC236}">
                        <a16:creationId xmlns:a16="http://schemas.microsoft.com/office/drawing/2014/main" id="{7FE0D2CA-5C9D-4CE0-91A4-D12A0F5DA22B}"/>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3" name="Line 460">
                    <a:extLst>
                      <a:ext uri="{FF2B5EF4-FFF2-40B4-BE49-F238E27FC236}">
                        <a16:creationId xmlns:a16="http://schemas.microsoft.com/office/drawing/2014/main" id="{3D813C1F-AB98-43E4-89AA-12925F611C05}"/>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4" name="Line 461">
                    <a:extLst>
                      <a:ext uri="{FF2B5EF4-FFF2-40B4-BE49-F238E27FC236}">
                        <a16:creationId xmlns:a16="http://schemas.microsoft.com/office/drawing/2014/main" id="{E997C805-3BC3-409F-A1D7-5212C12916B4}"/>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5" name="AutoShape 462">
                    <a:extLst>
                      <a:ext uri="{FF2B5EF4-FFF2-40B4-BE49-F238E27FC236}">
                        <a16:creationId xmlns:a16="http://schemas.microsoft.com/office/drawing/2014/main" id="{8930A190-222A-4880-A036-23F71EE7FC80}"/>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36" name="Line 463">
                    <a:extLst>
                      <a:ext uri="{FF2B5EF4-FFF2-40B4-BE49-F238E27FC236}">
                        <a16:creationId xmlns:a16="http://schemas.microsoft.com/office/drawing/2014/main" id="{B4B68740-5D38-4220-BFE1-D42A7F321138}"/>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7" name="Line 464">
                    <a:extLst>
                      <a:ext uri="{FF2B5EF4-FFF2-40B4-BE49-F238E27FC236}">
                        <a16:creationId xmlns:a16="http://schemas.microsoft.com/office/drawing/2014/main" id="{1CBC6AF7-BA72-499F-9896-5978A60D5432}"/>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8" name="Line 465">
                    <a:extLst>
                      <a:ext uri="{FF2B5EF4-FFF2-40B4-BE49-F238E27FC236}">
                        <a16:creationId xmlns:a16="http://schemas.microsoft.com/office/drawing/2014/main" id="{160AC7E2-4381-4197-A0B3-E509B326F83E}"/>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22" name="AutoShape 466">
                <a:extLst>
                  <a:ext uri="{FF2B5EF4-FFF2-40B4-BE49-F238E27FC236}">
                    <a16:creationId xmlns:a16="http://schemas.microsoft.com/office/drawing/2014/main" id="{DDE674A8-2DE4-4505-91C2-457AFC57BACC}"/>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23" name="AutoShape 467">
                <a:extLst>
                  <a:ext uri="{FF2B5EF4-FFF2-40B4-BE49-F238E27FC236}">
                    <a16:creationId xmlns:a16="http://schemas.microsoft.com/office/drawing/2014/main" id="{020FDB53-5202-474B-9DDE-797DCFADBB09}"/>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24" name="Arc 468">
                <a:extLst>
                  <a:ext uri="{FF2B5EF4-FFF2-40B4-BE49-F238E27FC236}">
                    <a16:creationId xmlns:a16="http://schemas.microsoft.com/office/drawing/2014/main" id="{BDDF309C-BDB5-4290-B741-3B16192C8A64}"/>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5" name="Group 469">
              <a:extLst>
                <a:ext uri="{FF2B5EF4-FFF2-40B4-BE49-F238E27FC236}">
                  <a16:creationId xmlns:a16="http://schemas.microsoft.com/office/drawing/2014/main" id="{CFE09376-652E-422D-89F9-E6B2D0760898}"/>
                </a:ext>
              </a:extLst>
            </p:cNvPr>
            <p:cNvGrpSpPr>
              <a:grpSpLocks noChangeAspect="1"/>
            </p:cNvGrpSpPr>
            <p:nvPr/>
          </p:nvGrpSpPr>
          <p:grpSpPr bwMode="auto">
            <a:xfrm>
              <a:off x="8404" y="12630"/>
              <a:ext cx="351" cy="3159"/>
              <a:chOff x="2835" y="1387"/>
              <a:chExt cx="351" cy="4211"/>
            </a:xfrm>
          </p:grpSpPr>
          <p:grpSp>
            <p:nvGrpSpPr>
              <p:cNvPr id="303" name="Group 470">
                <a:extLst>
                  <a:ext uri="{FF2B5EF4-FFF2-40B4-BE49-F238E27FC236}">
                    <a16:creationId xmlns:a16="http://schemas.microsoft.com/office/drawing/2014/main" id="{D5B6522F-B62E-48CE-BD41-4F4769274E44}"/>
                  </a:ext>
                </a:extLst>
              </p:cNvPr>
              <p:cNvGrpSpPr>
                <a:grpSpLocks noChangeAspect="1"/>
              </p:cNvGrpSpPr>
              <p:nvPr/>
            </p:nvGrpSpPr>
            <p:grpSpPr bwMode="auto">
              <a:xfrm>
                <a:off x="2920" y="1387"/>
                <a:ext cx="254" cy="4211"/>
                <a:chOff x="2456" y="1580"/>
                <a:chExt cx="87" cy="1442"/>
              </a:xfrm>
            </p:grpSpPr>
            <p:sp>
              <p:nvSpPr>
                <p:cNvPr id="307" name="AutoShape 471">
                  <a:extLst>
                    <a:ext uri="{FF2B5EF4-FFF2-40B4-BE49-F238E27FC236}">
                      <a16:creationId xmlns:a16="http://schemas.microsoft.com/office/drawing/2014/main" id="{AC8A1429-696B-4659-9ADB-9A617F9C8FEF}"/>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308" name="Group 472">
                  <a:extLst>
                    <a:ext uri="{FF2B5EF4-FFF2-40B4-BE49-F238E27FC236}">
                      <a16:creationId xmlns:a16="http://schemas.microsoft.com/office/drawing/2014/main" id="{BD6A7DA2-517F-4C87-8F4B-27BEDD4CF0A6}"/>
                    </a:ext>
                  </a:extLst>
                </p:cNvPr>
                <p:cNvGrpSpPr>
                  <a:grpSpLocks noChangeAspect="1"/>
                </p:cNvGrpSpPr>
                <p:nvPr/>
              </p:nvGrpSpPr>
              <p:grpSpPr bwMode="auto">
                <a:xfrm>
                  <a:off x="2456" y="1580"/>
                  <a:ext cx="82" cy="1442"/>
                  <a:chOff x="2456" y="1580"/>
                  <a:chExt cx="82" cy="1442"/>
                </a:xfrm>
              </p:grpSpPr>
              <p:sp>
                <p:nvSpPr>
                  <p:cNvPr id="309" name="Line 473">
                    <a:extLst>
                      <a:ext uri="{FF2B5EF4-FFF2-40B4-BE49-F238E27FC236}">
                        <a16:creationId xmlns:a16="http://schemas.microsoft.com/office/drawing/2014/main" id="{F8030426-347F-4D25-A39A-D8E37EBFB866}"/>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0" name="Line 474">
                    <a:extLst>
                      <a:ext uri="{FF2B5EF4-FFF2-40B4-BE49-F238E27FC236}">
                        <a16:creationId xmlns:a16="http://schemas.microsoft.com/office/drawing/2014/main" id="{FD050295-9BD1-4FB0-8ED4-00547E540B95}"/>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1" name="Arc 475">
                    <a:extLst>
                      <a:ext uri="{FF2B5EF4-FFF2-40B4-BE49-F238E27FC236}">
                        <a16:creationId xmlns:a16="http://schemas.microsoft.com/office/drawing/2014/main" id="{66266E37-175A-4FE3-9133-82CA0E9440AA}"/>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12" name="Line 476">
                    <a:extLst>
                      <a:ext uri="{FF2B5EF4-FFF2-40B4-BE49-F238E27FC236}">
                        <a16:creationId xmlns:a16="http://schemas.microsoft.com/office/drawing/2014/main" id="{6C90C9ED-95BE-49F1-8B87-A6398C391D82}"/>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3" name="Line 477">
                    <a:extLst>
                      <a:ext uri="{FF2B5EF4-FFF2-40B4-BE49-F238E27FC236}">
                        <a16:creationId xmlns:a16="http://schemas.microsoft.com/office/drawing/2014/main" id="{256F8A94-04B8-47C2-8456-90193A4E6AB3}"/>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4" name="Line 478">
                    <a:extLst>
                      <a:ext uri="{FF2B5EF4-FFF2-40B4-BE49-F238E27FC236}">
                        <a16:creationId xmlns:a16="http://schemas.microsoft.com/office/drawing/2014/main" id="{F55367B3-6F8D-4BCF-B7FC-00AA8F0E3F9D}"/>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5" name="Line 479">
                    <a:extLst>
                      <a:ext uri="{FF2B5EF4-FFF2-40B4-BE49-F238E27FC236}">
                        <a16:creationId xmlns:a16="http://schemas.microsoft.com/office/drawing/2014/main" id="{11CE422E-F479-4376-AD56-7697537AF413}"/>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6" name="Line 480">
                    <a:extLst>
                      <a:ext uri="{FF2B5EF4-FFF2-40B4-BE49-F238E27FC236}">
                        <a16:creationId xmlns:a16="http://schemas.microsoft.com/office/drawing/2014/main" id="{0038059E-B022-46EC-8411-FF65DE91AAC7}"/>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7" name="AutoShape 481">
                    <a:extLst>
                      <a:ext uri="{FF2B5EF4-FFF2-40B4-BE49-F238E27FC236}">
                        <a16:creationId xmlns:a16="http://schemas.microsoft.com/office/drawing/2014/main" id="{A6A2F942-8DBB-4358-B4D5-27659756B2B8}"/>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18" name="Line 482">
                    <a:extLst>
                      <a:ext uri="{FF2B5EF4-FFF2-40B4-BE49-F238E27FC236}">
                        <a16:creationId xmlns:a16="http://schemas.microsoft.com/office/drawing/2014/main" id="{1E86EBA2-473D-4546-9B62-01A6D010761F}"/>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9" name="Line 483">
                    <a:extLst>
                      <a:ext uri="{FF2B5EF4-FFF2-40B4-BE49-F238E27FC236}">
                        <a16:creationId xmlns:a16="http://schemas.microsoft.com/office/drawing/2014/main" id="{DE91D325-AEA9-452E-8FBF-8DFEECD801ED}"/>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20" name="Line 484">
                    <a:extLst>
                      <a:ext uri="{FF2B5EF4-FFF2-40B4-BE49-F238E27FC236}">
                        <a16:creationId xmlns:a16="http://schemas.microsoft.com/office/drawing/2014/main" id="{8722DE00-DB64-46D0-B355-2AC242A42E02}"/>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304" name="AutoShape 485">
                <a:extLst>
                  <a:ext uri="{FF2B5EF4-FFF2-40B4-BE49-F238E27FC236}">
                    <a16:creationId xmlns:a16="http://schemas.microsoft.com/office/drawing/2014/main" id="{51C72129-B710-4E3D-9A23-06653BBB355E}"/>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05" name="AutoShape 486">
                <a:extLst>
                  <a:ext uri="{FF2B5EF4-FFF2-40B4-BE49-F238E27FC236}">
                    <a16:creationId xmlns:a16="http://schemas.microsoft.com/office/drawing/2014/main" id="{7FFAD4BC-07EC-4FB9-A069-D3EBAF039FA8}"/>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06" name="Arc 487">
                <a:extLst>
                  <a:ext uri="{FF2B5EF4-FFF2-40B4-BE49-F238E27FC236}">
                    <a16:creationId xmlns:a16="http://schemas.microsoft.com/office/drawing/2014/main" id="{22E2A4DD-85A4-4C98-B487-28BC5C08B8CA}"/>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6" name="Group 488">
              <a:extLst>
                <a:ext uri="{FF2B5EF4-FFF2-40B4-BE49-F238E27FC236}">
                  <a16:creationId xmlns:a16="http://schemas.microsoft.com/office/drawing/2014/main" id="{9EA5B0A1-C717-4EC7-B6CC-DFF8F0F3D817}"/>
                </a:ext>
              </a:extLst>
            </p:cNvPr>
            <p:cNvGrpSpPr>
              <a:grpSpLocks noChangeAspect="1"/>
            </p:cNvGrpSpPr>
            <p:nvPr/>
          </p:nvGrpSpPr>
          <p:grpSpPr bwMode="auto">
            <a:xfrm>
              <a:off x="9428" y="12641"/>
              <a:ext cx="351" cy="3159"/>
              <a:chOff x="2835" y="1387"/>
              <a:chExt cx="351" cy="4211"/>
            </a:xfrm>
          </p:grpSpPr>
          <p:grpSp>
            <p:nvGrpSpPr>
              <p:cNvPr id="285" name="Group 489">
                <a:extLst>
                  <a:ext uri="{FF2B5EF4-FFF2-40B4-BE49-F238E27FC236}">
                    <a16:creationId xmlns:a16="http://schemas.microsoft.com/office/drawing/2014/main" id="{E6568569-44B6-4054-984D-6F26C37A4C6E}"/>
                  </a:ext>
                </a:extLst>
              </p:cNvPr>
              <p:cNvGrpSpPr>
                <a:grpSpLocks noChangeAspect="1"/>
              </p:cNvGrpSpPr>
              <p:nvPr/>
            </p:nvGrpSpPr>
            <p:grpSpPr bwMode="auto">
              <a:xfrm>
                <a:off x="2920" y="1387"/>
                <a:ext cx="254" cy="4211"/>
                <a:chOff x="2456" y="1580"/>
                <a:chExt cx="87" cy="1442"/>
              </a:xfrm>
            </p:grpSpPr>
            <p:sp>
              <p:nvSpPr>
                <p:cNvPr id="289" name="AutoShape 490">
                  <a:extLst>
                    <a:ext uri="{FF2B5EF4-FFF2-40B4-BE49-F238E27FC236}">
                      <a16:creationId xmlns:a16="http://schemas.microsoft.com/office/drawing/2014/main" id="{936AFBAB-B911-4E72-9668-688271968C43}"/>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290" name="Group 491">
                  <a:extLst>
                    <a:ext uri="{FF2B5EF4-FFF2-40B4-BE49-F238E27FC236}">
                      <a16:creationId xmlns:a16="http://schemas.microsoft.com/office/drawing/2014/main" id="{557873BF-A9CE-4CB8-A0CC-1F2B07A8E92C}"/>
                    </a:ext>
                  </a:extLst>
                </p:cNvPr>
                <p:cNvGrpSpPr>
                  <a:grpSpLocks noChangeAspect="1"/>
                </p:cNvGrpSpPr>
                <p:nvPr/>
              </p:nvGrpSpPr>
              <p:grpSpPr bwMode="auto">
                <a:xfrm>
                  <a:off x="2456" y="1580"/>
                  <a:ext cx="82" cy="1442"/>
                  <a:chOff x="2456" y="1580"/>
                  <a:chExt cx="82" cy="1442"/>
                </a:xfrm>
              </p:grpSpPr>
              <p:sp>
                <p:nvSpPr>
                  <p:cNvPr id="291" name="Line 492">
                    <a:extLst>
                      <a:ext uri="{FF2B5EF4-FFF2-40B4-BE49-F238E27FC236}">
                        <a16:creationId xmlns:a16="http://schemas.microsoft.com/office/drawing/2014/main" id="{287A6425-CE86-4A76-93F7-5E944CF4E2B6}"/>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2" name="Line 493">
                    <a:extLst>
                      <a:ext uri="{FF2B5EF4-FFF2-40B4-BE49-F238E27FC236}">
                        <a16:creationId xmlns:a16="http://schemas.microsoft.com/office/drawing/2014/main" id="{80D74C62-0D12-4447-B0A2-16430EBBA42D}"/>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3" name="Arc 494">
                    <a:extLst>
                      <a:ext uri="{FF2B5EF4-FFF2-40B4-BE49-F238E27FC236}">
                        <a16:creationId xmlns:a16="http://schemas.microsoft.com/office/drawing/2014/main" id="{2206A5FA-093E-433A-807F-98EBA4194AC5}"/>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94" name="Line 495">
                    <a:extLst>
                      <a:ext uri="{FF2B5EF4-FFF2-40B4-BE49-F238E27FC236}">
                        <a16:creationId xmlns:a16="http://schemas.microsoft.com/office/drawing/2014/main" id="{2A2EE7A6-4FAD-4FE2-80D5-8D24303708CF}"/>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5" name="Line 496">
                    <a:extLst>
                      <a:ext uri="{FF2B5EF4-FFF2-40B4-BE49-F238E27FC236}">
                        <a16:creationId xmlns:a16="http://schemas.microsoft.com/office/drawing/2014/main" id="{824A816D-BCEF-4ED2-A72E-94AFF3EDFAC0}"/>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6" name="Line 497">
                    <a:extLst>
                      <a:ext uri="{FF2B5EF4-FFF2-40B4-BE49-F238E27FC236}">
                        <a16:creationId xmlns:a16="http://schemas.microsoft.com/office/drawing/2014/main" id="{381506E2-554C-476D-8826-4F8F3E261E95}"/>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7" name="Line 498">
                    <a:extLst>
                      <a:ext uri="{FF2B5EF4-FFF2-40B4-BE49-F238E27FC236}">
                        <a16:creationId xmlns:a16="http://schemas.microsoft.com/office/drawing/2014/main" id="{D0DE5115-4C42-42D6-8C4E-123636A9BCE7}"/>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8" name="Line 499">
                    <a:extLst>
                      <a:ext uri="{FF2B5EF4-FFF2-40B4-BE49-F238E27FC236}">
                        <a16:creationId xmlns:a16="http://schemas.microsoft.com/office/drawing/2014/main" id="{BA76F7FF-1B4B-458B-920E-04247C08FDF1}"/>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9" name="AutoShape 500">
                    <a:extLst>
                      <a:ext uri="{FF2B5EF4-FFF2-40B4-BE49-F238E27FC236}">
                        <a16:creationId xmlns:a16="http://schemas.microsoft.com/office/drawing/2014/main" id="{FA2EB891-269B-4160-9457-E37E4924A54E}"/>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300" name="Line 501">
                    <a:extLst>
                      <a:ext uri="{FF2B5EF4-FFF2-40B4-BE49-F238E27FC236}">
                        <a16:creationId xmlns:a16="http://schemas.microsoft.com/office/drawing/2014/main" id="{F667A8E4-8338-404D-8831-46B547D0F078}"/>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01" name="Line 502">
                    <a:extLst>
                      <a:ext uri="{FF2B5EF4-FFF2-40B4-BE49-F238E27FC236}">
                        <a16:creationId xmlns:a16="http://schemas.microsoft.com/office/drawing/2014/main" id="{442E91ED-8005-4CB2-BA65-BBB67D755B84}"/>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02" name="Line 503">
                    <a:extLst>
                      <a:ext uri="{FF2B5EF4-FFF2-40B4-BE49-F238E27FC236}">
                        <a16:creationId xmlns:a16="http://schemas.microsoft.com/office/drawing/2014/main" id="{6A65BD3D-6C10-4002-9ABA-19BF165D85F5}"/>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286" name="AutoShape 504">
                <a:extLst>
                  <a:ext uri="{FF2B5EF4-FFF2-40B4-BE49-F238E27FC236}">
                    <a16:creationId xmlns:a16="http://schemas.microsoft.com/office/drawing/2014/main" id="{24C356B6-3BAF-4CB5-8D57-0D61E64ED082}"/>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87" name="AutoShape 505">
                <a:extLst>
                  <a:ext uri="{FF2B5EF4-FFF2-40B4-BE49-F238E27FC236}">
                    <a16:creationId xmlns:a16="http://schemas.microsoft.com/office/drawing/2014/main" id="{E1755E71-4BA0-4CBA-AAFF-31A0664A6248}"/>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88" name="Arc 506">
                <a:extLst>
                  <a:ext uri="{FF2B5EF4-FFF2-40B4-BE49-F238E27FC236}">
                    <a16:creationId xmlns:a16="http://schemas.microsoft.com/office/drawing/2014/main" id="{8555B58E-9D67-4845-BD6F-559FA03D2818}"/>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7" name="Group 507">
              <a:extLst>
                <a:ext uri="{FF2B5EF4-FFF2-40B4-BE49-F238E27FC236}">
                  <a16:creationId xmlns:a16="http://schemas.microsoft.com/office/drawing/2014/main" id="{B38CDD7F-20D0-43F5-AB3B-E3EFC4BD7FAF}"/>
                </a:ext>
              </a:extLst>
            </p:cNvPr>
            <p:cNvGrpSpPr>
              <a:grpSpLocks noChangeAspect="1"/>
            </p:cNvGrpSpPr>
            <p:nvPr/>
          </p:nvGrpSpPr>
          <p:grpSpPr bwMode="auto">
            <a:xfrm>
              <a:off x="10440" y="12630"/>
              <a:ext cx="351" cy="3159"/>
              <a:chOff x="2835" y="1387"/>
              <a:chExt cx="351" cy="4211"/>
            </a:xfrm>
          </p:grpSpPr>
          <p:grpSp>
            <p:nvGrpSpPr>
              <p:cNvPr id="267" name="Group 508">
                <a:extLst>
                  <a:ext uri="{FF2B5EF4-FFF2-40B4-BE49-F238E27FC236}">
                    <a16:creationId xmlns:a16="http://schemas.microsoft.com/office/drawing/2014/main" id="{F52B720A-50AF-4D10-9121-2D2F83B6D026}"/>
                  </a:ext>
                </a:extLst>
              </p:cNvPr>
              <p:cNvGrpSpPr>
                <a:grpSpLocks noChangeAspect="1"/>
              </p:cNvGrpSpPr>
              <p:nvPr/>
            </p:nvGrpSpPr>
            <p:grpSpPr bwMode="auto">
              <a:xfrm>
                <a:off x="2920" y="1387"/>
                <a:ext cx="254" cy="4211"/>
                <a:chOff x="2456" y="1580"/>
                <a:chExt cx="87" cy="1442"/>
              </a:xfrm>
            </p:grpSpPr>
            <p:sp>
              <p:nvSpPr>
                <p:cNvPr id="271" name="AutoShape 509">
                  <a:extLst>
                    <a:ext uri="{FF2B5EF4-FFF2-40B4-BE49-F238E27FC236}">
                      <a16:creationId xmlns:a16="http://schemas.microsoft.com/office/drawing/2014/main" id="{24CCF1D8-97D9-4196-8CB3-B452F5424F61}"/>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272" name="Group 510">
                  <a:extLst>
                    <a:ext uri="{FF2B5EF4-FFF2-40B4-BE49-F238E27FC236}">
                      <a16:creationId xmlns:a16="http://schemas.microsoft.com/office/drawing/2014/main" id="{05D1CA8B-9973-453F-A314-43AE13F32A23}"/>
                    </a:ext>
                  </a:extLst>
                </p:cNvPr>
                <p:cNvGrpSpPr>
                  <a:grpSpLocks noChangeAspect="1"/>
                </p:cNvGrpSpPr>
                <p:nvPr/>
              </p:nvGrpSpPr>
              <p:grpSpPr bwMode="auto">
                <a:xfrm>
                  <a:off x="2456" y="1580"/>
                  <a:ext cx="82" cy="1442"/>
                  <a:chOff x="2456" y="1580"/>
                  <a:chExt cx="82" cy="1442"/>
                </a:xfrm>
              </p:grpSpPr>
              <p:sp>
                <p:nvSpPr>
                  <p:cNvPr id="273" name="Line 511">
                    <a:extLst>
                      <a:ext uri="{FF2B5EF4-FFF2-40B4-BE49-F238E27FC236}">
                        <a16:creationId xmlns:a16="http://schemas.microsoft.com/office/drawing/2014/main" id="{69EC5B4C-22F7-4EC9-A58C-D84CB535D040}"/>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4" name="Line 512">
                    <a:extLst>
                      <a:ext uri="{FF2B5EF4-FFF2-40B4-BE49-F238E27FC236}">
                        <a16:creationId xmlns:a16="http://schemas.microsoft.com/office/drawing/2014/main" id="{FBDF4B4A-7ED0-4FF6-ABAF-AB74B1E187FB}"/>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5" name="Arc 513">
                    <a:extLst>
                      <a:ext uri="{FF2B5EF4-FFF2-40B4-BE49-F238E27FC236}">
                        <a16:creationId xmlns:a16="http://schemas.microsoft.com/office/drawing/2014/main" id="{9E496B6C-9071-4AB2-8844-E7DE43E06138}"/>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76" name="Line 514">
                    <a:extLst>
                      <a:ext uri="{FF2B5EF4-FFF2-40B4-BE49-F238E27FC236}">
                        <a16:creationId xmlns:a16="http://schemas.microsoft.com/office/drawing/2014/main" id="{9BAFCDE2-4561-451F-922A-E3480DE5C3FB}"/>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7" name="Line 515">
                    <a:extLst>
                      <a:ext uri="{FF2B5EF4-FFF2-40B4-BE49-F238E27FC236}">
                        <a16:creationId xmlns:a16="http://schemas.microsoft.com/office/drawing/2014/main" id="{703FA9C5-ADCB-4630-9EAE-8B09FC185ADF}"/>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8" name="Line 516">
                    <a:extLst>
                      <a:ext uri="{FF2B5EF4-FFF2-40B4-BE49-F238E27FC236}">
                        <a16:creationId xmlns:a16="http://schemas.microsoft.com/office/drawing/2014/main" id="{92D43066-B5CB-47CA-ACDC-D61880142EB8}"/>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79" name="Line 517">
                    <a:extLst>
                      <a:ext uri="{FF2B5EF4-FFF2-40B4-BE49-F238E27FC236}">
                        <a16:creationId xmlns:a16="http://schemas.microsoft.com/office/drawing/2014/main" id="{8ADF2829-9FC5-45E1-A578-F2582F222F44}"/>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0" name="Line 518">
                    <a:extLst>
                      <a:ext uri="{FF2B5EF4-FFF2-40B4-BE49-F238E27FC236}">
                        <a16:creationId xmlns:a16="http://schemas.microsoft.com/office/drawing/2014/main" id="{122BF025-B67B-4ABC-B463-B0C2F4D66709}"/>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1" name="AutoShape 519">
                    <a:extLst>
                      <a:ext uri="{FF2B5EF4-FFF2-40B4-BE49-F238E27FC236}">
                        <a16:creationId xmlns:a16="http://schemas.microsoft.com/office/drawing/2014/main" id="{0F10211F-53A3-4AC3-8ACA-48654719D09F}"/>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82" name="Line 520">
                    <a:extLst>
                      <a:ext uri="{FF2B5EF4-FFF2-40B4-BE49-F238E27FC236}">
                        <a16:creationId xmlns:a16="http://schemas.microsoft.com/office/drawing/2014/main" id="{9669D934-E778-4FAC-9394-7140EC91C3B1}"/>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3" name="Line 521">
                    <a:extLst>
                      <a:ext uri="{FF2B5EF4-FFF2-40B4-BE49-F238E27FC236}">
                        <a16:creationId xmlns:a16="http://schemas.microsoft.com/office/drawing/2014/main" id="{0F0DA42C-7B7C-4881-B41D-84CAB7FAA3B7}"/>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4" name="Line 522">
                    <a:extLst>
                      <a:ext uri="{FF2B5EF4-FFF2-40B4-BE49-F238E27FC236}">
                        <a16:creationId xmlns:a16="http://schemas.microsoft.com/office/drawing/2014/main" id="{FAD099FC-3713-4977-A948-CC0633E82297}"/>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268" name="AutoShape 523">
                <a:extLst>
                  <a:ext uri="{FF2B5EF4-FFF2-40B4-BE49-F238E27FC236}">
                    <a16:creationId xmlns:a16="http://schemas.microsoft.com/office/drawing/2014/main" id="{452EA133-A7C8-4C18-BC13-6D088B1C5EC6}"/>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69" name="AutoShape 524">
                <a:extLst>
                  <a:ext uri="{FF2B5EF4-FFF2-40B4-BE49-F238E27FC236}">
                    <a16:creationId xmlns:a16="http://schemas.microsoft.com/office/drawing/2014/main" id="{B85C3DF0-797B-4437-932E-8C139F5BEF40}"/>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70" name="Arc 525">
                <a:extLst>
                  <a:ext uri="{FF2B5EF4-FFF2-40B4-BE49-F238E27FC236}">
                    <a16:creationId xmlns:a16="http://schemas.microsoft.com/office/drawing/2014/main" id="{991D4577-ECBF-4F02-A666-3DAA1C991718}"/>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248" name="Group 526">
              <a:extLst>
                <a:ext uri="{FF2B5EF4-FFF2-40B4-BE49-F238E27FC236}">
                  <a16:creationId xmlns:a16="http://schemas.microsoft.com/office/drawing/2014/main" id="{E85C40F9-701E-4898-A44C-ED3B4E4F202D}"/>
                </a:ext>
              </a:extLst>
            </p:cNvPr>
            <p:cNvGrpSpPr>
              <a:grpSpLocks noChangeAspect="1"/>
            </p:cNvGrpSpPr>
            <p:nvPr/>
          </p:nvGrpSpPr>
          <p:grpSpPr bwMode="auto">
            <a:xfrm>
              <a:off x="11443" y="12652"/>
              <a:ext cx="351" cy="3159"/>
              <a:chOff x="2835" y="1387"/>
              <a:chExt cx="351" cy="4211"/>
            </a:xfrm>
          </p:grpSpPr>
          <p:grpSp>
            <p:nvGrpSpPr>
              <p:cNvPr id="249" name="Group 527">
                <a:extLst>
                  <a:ext uri="{FF2B5EF4-FFF2-40B4-BE49-F238E27FC236}">
                    <a16:creationId xmlns:a16="http://schemas.microsoft.com/office/drawing/2014/main" id="{2205C022-8884-44AE-A475-E560C6317F19}"/>
                  </a:ext>
                </a:extLst>
              </p:cNvPr>
              <p:cNvGrpSpPr>
                <a:grpSpLocks noChangeAspect="1"/>
              </p:cNvGrpSpPr>
              <p:nvPr/>
            </p:nvGrpSpPr>
            <p:grpSpPr bwMode="auto">
              <a:xfrm>
                <a:off x="2920" y="1387"/>
                <a:ext cx="254" cy="4211"/>
                <a:chOff x="2456" y="1580"/>
                <a:chExt cx="87" cy="1442"/>
              </a:xfrm>
            </p:grpSpPr>
            <p:sp>
              <p:nvSpPr>
                <p:cNvPr id="253" name="AutoShape 528">
                  <a:extLst>
                    <a:ext uri="{FF2B5EF4-FFF2-40B4-BE49-F238E27FC236}">
                      <a16:creationId xmlns:a16="http://schemas.microsoft.com/office/drawing/2014/main" id="{CFA36FF3-44D4-4A24-84EC-AB259EAC4634}"/>
                    </a:ext>
                  </a:extLst>
                </p:cNvPr>
                <p:cNvSpPr>
                  <a:spLocks noChangeAspect="1" noChangeArrowheads="1"/>
                </p:cNvSpPr>
                <p:nvPr/>
              </p:nvSpPr>
              <p:spPr bwMode="auto">
                <a:xfrm rot="10800000">
                  <a:off x="2507"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254" name="Group 529">
                  <a:extLst>
                    <a:ext uri="{FF2B5EF4-FFF2-40B4-BE49-F238E27FC236}">
                      <a16:creationId xmlns:a16="http://schemas.microsoft.com/office/drawing/2014/main" id="{C2402B62-5A45-41CA-87C1-C5846C9EF1FA}"/>
                    </a:ext>
                  </a:extLst>
                </p:cNvPr>
                <p:cNvGrpSpPr>
                  <a:grpSpLocks noChangeAspect="1"/>
                </p:cNvGrpSpPr>
                <p:nvPr/>
              </p:nvGrpSpPr>
              <p:grpSpPr bwMode="auto">
                <a:xfrm>
                  <a:off x="2456" y="1580"/>
                  <a:ext cx="82" cy="1442"/>
                  <a:chOff x="2456" y="1580"/>
                  <a:chExt cx="82" cy="1442"/>
                </a:xfrm>
              </p:grpSpPr>
              <p:sp>
                <p:nvSpPr>
                  <p:cNvPr id="255" name="Line 530">
                    <a:extLst>
                      <a:ext uri="{FF2B5EF4-FFF2-40B4-BE49-F238E27FC236}">
                        <a16:creationId xmlns:a16="http://schemas.microsoft.com/office/drawing/2014/main" id="{3A5FD88F-E7A1-4DF9-9DC2-5CCF9048D6F5}"/>
                      </a:ext>
                    </a:extLst>
                  </p:cNvPr>
                  <p:cNvSpPr>
                    <a:spLocks noChangeAspect="1" noChangeShapeType="1"/>
                  </p:cNvSpPr>
                  <p:nvPr/>
                </p:nvSpPr>
                <p:spPr bwMode="auto">
                  <a:xfrm>
                    <a:off x="2456" y="1729"/>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6" name="Line 531">
                    <a:extLst>
                      <a:ext uri="{FF2B5EF4-FFF2-40B4-BE49-F238E27FC236}">
                        <a16:creationId xmlns:a16="http://schemas.microsoft.com/office/drawing/2014/main" id="{85814716-3AD5-4F1C-8673-80E17E02398C}"/>
                      </a:ext>
                    </a:extLst>
                  </p:cNvPr>
                  <p:cNvSpPr>
                    <a:spLocks noChangeAspect="1" noChangeShapeType="1"/>
                  </p:cNvSpPr>
                  <p:nvPr/>
                </p:nvSpPr>
                <p:spPr bwMode="auto">
                  <a:xfrm>
                    <a:off x="2518"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7" name="Arc 532">
                    <a:extLst>
                      <a:ext uri="{FF2B5EF4-FFF2-40B4-BE49-F238E27FC236}">
                        <a16:creationId xmlns:a16="http://schemas.microsoft.com/office/drawing/2014/main" id="{6B8E7444-9C29-4E26-9601-043720F5F03F}"/>
                      </a:ext>
                    </a:extLst>
                  </p:cNvPr>
                  <p:cNvSpPr>
                    <a:spLocks noChangeAspect="1"/>
                  </p:cNvSpPr>
                  <p:nvPr/>
                </p:nvSpPr>
                <p:spPr bwMode="auto">
                  <a:xfrm>
                    <a:off x="2461" y="2965"/>
                    <a:ext cx="56" cy="57"/>
                  </a:xfrm>
                  <a:custGeom>
                    <a:avLst/>
                    <a:gdLst>
                      <a:gd name="T0" fmla="*/ 0 w 36908"/>
                      <a:gd name="T1" fmla="*/ 0 h 21600"/>
                      <a:gd name="T2" fmla="*/ 0 w 36908"/>
                      <a:gd name="T3" fmla="*/ 0 h 21600"/>
                      <a:gd name="T4" fmla="*/ 0 w 36908"/>
                      <a:gd name="T5" fmla="*/ 0 h 21600"/>
                      <a:gd name="T6" fmla="*/ 0 60000 65536"/>
                      <a:gd name="T7" fmla="*/ 0 60000 65536"/>
                      <a:gd name="T8" fmla="*/ 0 60000 65536"/>
                      <a:gd name="T9" fmla="*/ 0 w 36908"/>
                      <a:gd name="T10" fmla="*/ 0 h 21600"/>
                      <a:gd name="T11" fmla="*/ 36908 w 36908"/>
                      <a:gd name="T12" fmla="*/ 21600 h 21600"/>
                    </a:gdLst>
                    <a:ahLst/>
                    <a:cxnLst>
                      <a:cxn ang="T6">
                        <a:pos x="T0" y="T1"/>
                      </a:cxn>
                      <a:cxn ang="T7">
                        <a:pos x="T2" y="T3"/>
                      </a:cxn>
                      <a:cxn ang="T8">
                        <a:pos x="T4" y="T5"/>
                      </a:cxn>
                    </a:cxnLst>
                    <a:rect l="T9" t="T10" r="T11" b="T12"/>
                    <a:pathLst>
                      <a:path w="36908" h="21600" fill="none" extrusionOk="0">
                        <a:moveTo>
                          <a:pt x="36907" y="11230"/>
                        </a:moveTo>
                        <a:cubicBezTo>
                          <a:pt x="32988" y="17670"/>
                          <a:pt x="25995" y="21599"/>
                          <a:pt x="18457" y="21600"/>
                        </a:cubicBezTo>
                        <a:cubicBezTo>
                          <a:pt x="10914" y="21600"/>
                          <a:pt x="3918" y="17665"/>
                          <a:pt x="0" y="11220"/>
                        </a:cubicBezTo>
                      </a:path>
                      <a:path w="36908" h="21600" stroke="0" extrusionOk="0">
                        <a:moveTo>
                          <a:pt x="36907" y="11230"/>
                        </a:moveTo>
                        <a:cubicBezTo>
                          <a:pt x="32988" y="17670"/>
                          <a:pt x="25995" y="21599"/>
                          <a:pt x="18457" y="21600"/>
                        </a:cubicBezTo>
                        <a:cubicBezTo>
                          <a:pt x="10914" y="21600"/>
                          <a:pt x="3918" y="17665"/>
                          <a:pt x="0" y="11220"/>
                        </a:cubicBezTo>
                        <a:lnTo>
                          <a:pt x="18457" y="0"/>
                        </a:lnTo>
                        <a:lnTo>
                          <a:pt x="36907" y="1123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58" name="Line 533">
                    <a:extLst>
                      <a:ext uri="{FF2B5EF4-FFF2-40B4-BE49-F238E27FC236}">
                        <a16:creationId xmlns:a16="http://schemas.microsoft.com/office/drawing/2014/main" id="{0BA719E0-D67A-4260-AD03-405E5608A615}"/>
                      </a:ext>
                    </a:extLst>
                  </p:cNvPr>
                  <p:cNvSpPr>
                    <a:spLocks noChangeAspect="1" noChangeShapeType="1"/>
                  </p:cNvSpPr>
                  <p:nvPr/>
                </p:nvSpPr>
                <p:spPr bwMode="auto">
                  <a:xfrm flipV="1">
                    <a:off x="2456" y="1662"/>
                    <a:ext cx="10" cy="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9" name="Line 534">
                    <a:extLst>
                      <a:ext uri="{FF2B5EF4-FFF2-40B4-BE49-F238E27FC236}">
                        <a16:creationId xmlns:a16="http://schemas.microsoft.com/office/drawing/2014/main" id="{06A4E4C9-BC4E-4E0C-B201-44564DB63381}"/>
                      </a:ext>
                    </a:extLst>
                  </p:cNvPr>
                  <p:cNvSpPr>
                    <a:spLocks noChangeAspect="1" noChangeShapeType="1"/>
                  </p:cNvSpPr>
                  <p:nvPr/>
                </p:nvSpPr>
                <p:spPr bwMode="auto">
                  <a:xfrm>
                    <a:off x="2466" y="1662"/>
                    <a:ext cx="10" cy="6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0" name="Line 535">
                    <a:extLst>
                      <a:ext uri="{FF2B5EF4-FFF2-40B4-BE49-F238E27FC236}">
                        <a16:creationId xmlns:a16="http://schemas.microsoft.com/office/drawing/2014/main" id="{B95B1762-8BD4-4623-984A-CA67F0A9E761}"/>
                      </a:ext>
                    </a:extLst>
                  </p:cNvPr>
                  <p:cNvSpPr>
                    <a:spLocks noChangeAspect="1" noChangeShapeType="1"/>
                  </p:cNvSpPr>
                  <p:nvPr/>
                </p:nvSpPr>
                <p:spPr bwMode="auto">
                  <a:xfrm>
                    <a:off x="2466" y="1580"/>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1" name="Line 536">
                    <a:extLst>
                      <a:ext uri="{FF2B5EF4-FFF2-40B4-BE49-F238E27FC236}">
                        <a16:creationId xmlns:a16="http://schemas.microsoft.com/office/drawing/2014/main" id="{4203B674-E0FF-419A-8D9D-09719937491B}"/>
                      </a:ext>
                    </a:extLst>
                  </p:cNvPr>
                  <p:cNvSpPr>
                    <a:spLocks noChangeAspect="1" noChangeShapeType="1"/>
                  </p:cNvSpPr>
                  <p:nvPr/>
                </p:nvSpPr>
                <p:spPr bwMode="auto">
                  <a:xfrm>
                    <a:off x="2476" y="1734"/>
                    <a:ext cx="0" cy="12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2" name="Line 537">
                    <a:extLst>
                      <a:ext uri="{FF2B5EF4-FFF2-40B4-BE49-F238E27FC236}">
                        <a16:creationId xmlns:a16="http://schemas.microsoft.com/office/drawing/2014/main" id="{2715BF4C-3DC8-4E8E-9081-DF3A1571D34E}"/>
                      </a:ext>
                    </a:extLst>
                  </p:cNvPr>
                  <p:cNvSpPr>
                    <a:spLocks noChangeAspect="1" noChangeShapeType="1"/>
                  </p:cNvSpPr>
                  <p:nvPr/>
                </p:nvSpPr>
                <p:spPr bwMode="auto">
                  <a:xfrm>
                    <a:off x="2538" y="1740"/>
                    <a:ext cx="0" cy="12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3" name="AutoShape 538">
                    <a:extLst>
                      <a:ext uri="{FF2B5EF4-FFF2-40B4-BE49-F238E27FC236}">
                        <a16:creationId xmlns:a16="http://schemas.microsoft.com/office/drawing/2014/main" id="{3A38230D-0174-4CC6-A04E-532A3297D69B}"/>
                      </a:ext>
                    </a:extLst>
                  </p:cNvPr>
                  <p:cNvSpPr>
                    <a:spLocks noChangeAspect="1" noChangeArrowheads="1"/>
                  </p:cNvSpPr>
                  <p:nvPr/>
                </p:nvSpPr>
                <p:spPr bwMode="auto">
                  <a:xfrm>
                    <a:off x="2461" y="1940"/>
                    <a:ext cx="36" cy="62"/>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64" name="Line 539">
                    <a:extLst>
                      <a:ext uri="{FF2B5EF4-FFF2-40B4-BE49-F238E27FC236}">
                        <a16:creationId xmlns:a16="http://schemas.microsoft.com/office/drawing/2014/main" id="{921972DB-015D-4820-8059-97AAE99E04ED}"/>
                      </a:ext>
                    </a:extLst>
                  </p:cNvPr>
                  <p:cNvSpPr>
                    <a:spLocks noChangeAspect="1" noChangeShapeType="1"/>
                  </p:cNvSpPr>
                  <p:nvPr/>
                </p:nvSpPr>
                <p:spPr bwMode="auto">
                  <a:xfrm flipV="1">
                    <a:off x="2518" y="1668"/>
                    <a:ext cx="10" cy="6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5" name="Line 540">
                    <a:extLst>
                      <a:ext uri="{FF2B5EF4-FFF2-40B4-BE49-F238E27FC236}">
                        <a16:creationId xmlns:a16="http://schemas.microsoft.com/office/drawing/2014/main" id="{66BD60BA-DC35-409F-BD21-EFA77A306440}"/>
                      </a:ext>
                    </a:extLst>
                  </p:cNvPr>
                  <p:cNvSpPr>
                    <a:spLocks noChangeAspect="1" noChangeShapeType="1"/>
                  </p:cNvSpPr>
                  <p:nvPr/>
                </p:nvSpPr>
                <p:spPr bwMode="auto">
                  <a:xfrm>
                    <a:off x="2528" y="1668"/>
                    <a:ext cx="1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 name="Line 541">
                    <a:extLst>
                      <a:ext uri="{FF2B5EF4-FFF2-40B4-BE49-F238E27FC236}">
                        <a16:creationId xmlns:a16="http://schemas.microsoft.com/office/drawing/2014/main" id="{A8A1D538-9EDA-4465-AEA6-7B7FF6CE5AC5}"/>
                      </a:ext>
                    </a:extLst>
                  </p:cNvPr>
                  <p:cNvSpPr>
                    <a:spLocks noChangeAspect="1" noChangeShapeType="1"/>
                  </p:cNvSpPr>
                  <p:nvPr/>
                </p:nvSpPr>
                <p:spPr bwMode="auto">
                  <a:xfrm>
                    <a:off x="2528" y="1585"/>
                    <a:ext cx="0" cy="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sp>
            <p:nvSpPr>
              <p:cNvPr id="250" name="AutoShape 542">
                <a:extLst>
                  <a:ext uri="{FF2B5EF4-FFF2-40B4-BE49-F238E27FC236}">
                    <a16:creationId xmlns:a16="http://schemas.microsoft.com/office/drawing/2014/main" id="{6FB730EF-79BF-427E-B9DD-A340ADF8F50B}"/>
                  </a:ext>
                </a:extLst>
              </p:cNvPr>
              <p:cNvSpPr>
                <a:spLocks noChangeAspect="1" noChangeArrowheads="1"/>
              </p:cNvSpPr>
              <p:nvPr/>
            </p:nvSpPr>
            <p:spPr bwMode="auto">
              <a:xfrm rot="10800000">
                <a:off x="3081" y="2462"/>
                <a:ext cx="105" cy="178"/>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51" name="AutoShape 543">
                <a:extLst>
                  <a:ext uri="{FF2B5EF4-FFF2-40B4-BE49-F238E27FC236}">
                    <a16:creationId xmlns:a16="http://schemas.microsoft.com/office/drawing/2014/main" id="{65ABC215-13E3-4009-924E-741C07E3ED8C}"/>
                  </a:ext>
                </a:extLst>
              </p:cNvPr>
              <p:cNvSpPr>
                <a:spLocks noChangeAspect="1" noChangeArrowheads="1"/>
              </p:cNvSpPr>
              <p:nvPr/>
            </p:nvSpPr>
            <p:spPr bwMode="auto">
              <a:xfrm>
                <a:off x="2835" y="2401"/>
                <a:ext cx="105" cy="181"/>
              </a:xfrm>
              <a:prstGeom prst="triangle">
                <a:avLst>
                  <a:gd name="adj" fmla="val 49995"/>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252" name="Arc 544">
                <a:extLst>
                  <a:ext uri="{FF2B5EF4-FFF2-40B4-BE49-F238E27FC236}">
                    <a16:creationId xmlns:a16="http://schemas.microsoft.com/office/drawing/2014/main" id="{A5B3C5CE-A496-45E3-9116-3E1F932380FF}"/>
                  </a:ext>
                </a:extLst>
              </p:cNvPr>
              <p:cNvSpPr>
                <a:spLocks noChangeAspect="1"/>
              </p:cNvSpPr>
              <p:nvPr/>
            </p:nvSpPr>
            <p:spPr bwMode="auto">
              <a:xfrm flipH="1" flipV="1">
                <a:off x="2950" y="5339"/>
                <a:ext cx="195" cy="234"/>
              </a:xfrm>
              <a:custGeom>
                <a:avLst/>
                <a:gdLst>
                  <a:gd name="T0" fmla="*/ 0 w 36750"/>
                  <a:gd name="T1" fmla="*/ 0 h 21600"/>
                  <a:gd name="T2" fmla="*/ 0 w 36750"/>
                  <a:gd name="T3" fmla="*/ 0 h 21600"/>
                  <a:gd name="T4" fmla="*/ 0 w 36750"/>
                  <a:gd name="T5" fmla="*/ 0 h 21600"/>
                  <a:gd name="T6" fmla="*/ 0 60000 65536"/>
                  <a:gd name="T7" fmla="*/ 0 60000 65536"/>
                  <a:gd name="T8" fmla="*/ 0 60000 65536"/>
                  <a:gd name="T9" fmla="*/ 0 w 36750"/>
                  <a:gd name="T10" fmla="*/ 0 h 21600"/>
                  <a:gd name="T11" fmla="*/ 36750 w 36750"/>
                  <a:gd name="T12" fmla="*/ 21600 h 21600"/>
                </a:gdLst>
                <a:ahLst/>
                <a:cxnLst>
                  <a:cxn ang="T6">
                    <a:pos x="T0" y="T1"/>
                  </a:cxn>
                  <a:cxn ang="T7">
                    <a:pos x="T2" y="T3"/>
                  </a:cxn>
                  <a:cxn ang="T8">
                    <a:pos x="T4" y="T5"/>
                  </a:cxn>
                </a:cxnLst>
                <a:rect l="T9" t="T10" r="T11" b="T12"/>
                <a:pathLst>
                  <a:path w="36750" h="21600" fill="none" extrusionOk="0">
                    <a:moveTo>
                      <a:pt x="-1" y="9820"/>
                    </a:moveTo>
                    <a:cubicBezTo>
                      <a:pt x="3984" y="3695"/>
                      <a:pt x="10797" y="-1"/>
                      <a:pt x="18105" y="0"/>
                    </a:cubicBezTo>
                    <a:cubicBezTo>
                      <a:pt x="25778" y="0"/>
                      <a:pt x="32875" y="4070"/>
                      <a:pt x="36749" y="10694"/>
                    </a:cubicBezTo>
                  </a:path>
                  <a:path w="36750" h="21600" stroke="0" extrusionOk="0">
                    <a:moveTo>
                      <a:pt x="-1" y="9820"/>
                    </a:moveTo>
                    <a:cubicBezTo>
                      <a:pt x="3984" y="3695"/>
                      <a:pt x="10797" y="-1"/>
                      <a:pt x="18105" y="0"/>
                    </a:cubicBezTo>
                    <a:cubicBezTo>
                      <a:pt x="25778" y="0"/>
                      <a:pt x="32875" y="4070"/>
                      <a:pt x="36749" y="10694"/>
                    </a:cubicBezTo>
                    <a:lnTo>
                      <a:pt x="18105" y="21600"/>
                    </a:lnTo>
                    <a:lnTo>
                      <a:pt x="-1" y="982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pic>
        <p:nvPicPr>
          <p:cNvPr id="394" name="Picture 9">
            <a:extLst>
              <a:ext uri="{FF2B5EF4-FFF2-40B4-BE49-F238E27FC236}">
                <a16:creationId xmlns:a16="http://schemas.microsoft.com/office/drawing/2014/main" id="{E2745B9A-31A2-42A6-885A-96A183909630}"/>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5095" y="740132"/>
            <a:ext cx="1471095" cy="153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A1E40CE1-E7BB-4A99-AE4D-741A4D6E6CB0}"/>
              </a:ext>
            </a:extLst>
          </p:cNvPr>
          <p:cNvGrpSpPr/>
          <p:nvPr/>
        </p:nvGrpSpPr>
        <p:grpSpPr>
          <a:xfrm>
            <a:off x="3086258" y="488104"/>
            <a:ext cx="3805079" cy="2181017"/>
            <a:chOff x="3086258" y="488104"/>
            <a:chExt cx="3805079" cy="2181017"/>
          </a:xfrm>
        </p:grpSpPr>
        <p:sp>
          <p:nvSpPr>
            <p:cNvPr id="546" name="Line 605">
              <a:extLst>
                <a:ext uri="{FF2B5EF4-FFF2-40B4-BE49-F238E27FC236}">
                  <a16:creationId xmlns:a16="http://schemas.microsoft.com/office/drawing/2014/main" id="{B033FA17-0799-4EE7-8AC4-F30F2B47E447}"/>
                </a:ext>
              </a:extLst>
            </p:cNvPr>
            <p:cNvSpPr>
              <a:spLocks noChangeAspect="1" noChangeShapeType="1"/>
            </p:cNvSpPr>
            <p:nvPr/>
          </p:nvSpPr>
          <p:spPr bwMode="auto">
            <a:xfrm flipH="1">
              <a:off x="4416560" y="1225296"/>
              <a:ext cx="465553" cy="0"/>
            </a:xfrm>
            <a:prstGeom prst="line">
              <a:avLst/>
            </a:prstGeom>
            <a:noFill/>
            <a:ln w="12700">
              <a:solidFill>
                <a:schemeClr val="bg1">
                  <a:lumMod val="85000"/>
                </a:schemeClr>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sp>
          <p:nvSpPr>
            <p:cNvPr id="398" name="Line 390">
              <a:extLst>
                <a:ext uri="{FF2B5EF4-FFF2-40B4-BE49-F238E27FC236}">
                  <a16:creationId xmlns:a16="http://schemas.microsoft.com/office/drawing/2014/main" id="{3EF19AB4-CF45-4CC9-84C4-C8A08FADD7F5}"/>
                </a:ext>
              </a:extLst>
            </p:cNvPr>
            <p:cNvSpPr>
              <a:spLocks noChangeAspect="1" noChangeShapeType="1"/>
            </p:cNvSpPr>
            <p:nvPr/>
          </p:nvSpPr>
          <p:spPr bwMode="auto">
            <a:xfrm>
              <a:off x="3486308" y="1231596"/>
              <a:ext cx="0" cy="1199399"/>
            </a:xfrm>
            <a:prstGeom prst="line">
              <a:avLst/>
            </a:prstGeom>
            <a:noFill/>
            <a:ln w="12700">
              <a:solidFill>
                <a:srgbClr val="FF0000"/>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sp>
          <p:nvSpPr>
            <p:cNvPr id="399" name="Line 391">
              <a:extLst>
                <a:ext uri="{FF2B5EF4-FFF2-40B4-BE49-F238E27FC236}">
                  <a16:creationId xmlns:a16="http://schemas.microsoft.com/office/drawing/2014/main" id="{E09ECCCD-8934-4B82-B535-2E00D7287037}"/>
                </a:ext>
              </a:extLst>
            </p:cNvPr>
            <p:cNvSpPr>
              <a:spLocks noChangeAspect="1" noChangeShapeType="1"/>
            </p:cNvSpPr>
            <p:nvPr/>
          </p:nvSpPr>
          <p:spPr bwMode="auto">
            <a:xfrm>
              <a:off x="4441983" y="1629308"/>
              <a:ext cx="0" cy="8572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2" name="Line 605">
              <a:extLst>
                <a:ext uri="{FF2B5EF4-FFF2-40B4-BE49-F238E27FC236}">
                  <a16:creationId xmlns:a16="http://schemas.microsoft.com/office/drawing/2014/main" id="{AF7F8073-85B0-490F-856D-72BE3D8C4021}"/>
                </a:ext>
              </a:extLst>
            </p:cNvPr>
            <p:cNvSpPr>
              <a:spLocks noChangeAspect="1" noChangeShapeType="1"/>
            </p:cNvSpPr>
            <p:nvPr/>
          </p:nvSpPr>
          <p:spPr bwMode="auto">
            <a:xfrm flipH="1">
              <a:off x="3479958" y="1222908"/>
              <a:ext cx="964040" cy="0"/>
            </a:xfrm>
            <a:prstGeom prst="line">
              <a:avLst/>
            </a:prstGeom>
            <a:noFill/>
            <a:ln w="12700">
              <a:solidFill>
                <a:srgbClr val="FF0000"/>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sp>
          <p:nvSpPr>
            <p:cNvPr id="403" name="Line 606">
              <a:extLst>
                <a:ext uri="{FF2B5EF4-FFF2-40B4-BE49-F238E27FC236}">
                  <a16:creationId xmlns:a16="http://schemas.microsoft.com/office/drawing/2014/main" id="{D36D7A50-5D1E-4EAF-AD70-49028370F06A}"/>
                </a:ext>
              </a:extLst>
            </p:cNvPr>
            <p:cNvSpPr>
              <a:spLocks noChangeAspect="1" noChangeShapeType="1"/>
            </p:cNvSpPr>
            <p:nvPr/>
          </p:nvSpPr>
          <p:spPr bwMode="auto">
            <a:xfrm flipH="1">
              <a:off x="4668373" y="1627721"/>
              <a:ext cx="168898" cy="0"/>
            </a:xfrm>
            <a:prstGeom prst="line">
              <a:avLst/>
            </a:prstGeom>
            <a:noFill/>
            <a:ln w="12700">
              <a:solidFill>
                <a:schemeClr val="bg1">
                  <a:lumMod val="85000"/>
                </a:schemeClr>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4" name="Line 607">
              <a:extLst>
                <a:ext uri="{FF2B5EF4-FFF2-40B4-BE49-F238E27FC236}">
                  <a16:creationId xmlns:a16="http://schemas.microsoft.com/office/drawing/2014/main" id="{697C826B-F284-4BCD-9398-6AD0B02D3031}"/>
                </a:ext>
              </a:extLst>
            </p:cNvPr>
            <p:cNvSpPr>
              <a:spLocks noChangeAspect="1" noChangeShapeType="1"/>
            </p:cNvSpPr>
            <p:nvPr/>
          </p:nvSpPr>
          <p:spPr bwMode="auto">
            <a:xfrm flipH="1">
              <a:off x="5992761" y="1222908"/>
              <a:ext cx="898576"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5" name="Line 608">
              <a:extLst>
                <a:ext uri="{FF2B5EF4-FFF2-40B4-BE49-F238E27FC236}">
                  <a16:creationId xmlns:a16="http://schemas.microsoft.com/office/drawing/2014/main" id="{866B8DEB-937D-42D6-97CF-0307106EE341}"/>
                </a:ext>
              </a:extLst>
            </p:cNvPr>
            <p:cNvSpPr>
              <a:spLocks noChangeAspect="1" noChangeShapeType="1"/>
            </p:cNvSpPr>
            <p:nvPr/>
          </p:nvSpPr>
          <p:spPr bwMode="auto">
            <a:xfrm flipH="1">
              <a:off x="5817672" y="1629308"/>
              <a:ext cx="1073665" cy="0"/>
            </a:xfrm>
            <a:prstGeom prst="line">
              <a:avLst/>
            </a:prstGeom>
            <a:noFill/>
            <a:ln w="12700">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06" name="Group 609">
              <a:extLst>
                <a:ext uri="{FF2B5EF4-FFF2-40B4-BE49-F238E27FC236}">
                  <a16:creationId xmlns:a16="http://schemas.microsoft.com/office/drawing/2014/main" id="{CB6EB64F-F464-45EA-9744-C5C1B73F46DC}"/>
                </a:ext>
              </a:extLst>
            </p:cNvPr>
            <p:cNvGrpSpPr>
              <a:grpSpLocks noChangeAspect="1"/>
            </p:cNvGrpSpPr>
            <p:nvPr/>
          </p:nvGrpSpPr>
          <p:grpSpPr bwMode="auto">
            <a:xfrm>
              <a:off x="6381915" y="1135596"/>
              <a:ext cx="274638" cy="546100"/>
              <a:chOff x="1515" y="1898"/>
              <a:chExt cx="1472" cy="5828"/>
            </a:xfrm>
          </p:grpSpPr>
          <p:sp>
            <p:nvSpPr>
              <p:cNvPr id="407" name="Rectangle 610">
                <a:extLst>
                  <a:ext uri="{FF2B5EF4-FFF2-40B4-BE49-F238E27FC236}">
                    <a16:creationId xmlns:a16="http://schemas.microsoft.com/office/drawing/2014/main" id="{486BF1BC-15AA-40DB-8F85-63AF3667DDDB}"/>
                  </a:ext>
                </a:extLst>
              </p:cNvPr>
              <p:cNvSpPr>
                <a:spLocks noChangeAspect="1" noChangeArrowheads="1"/>
              </p:cNvSpPr>
              <p:nvPr/>
            </p:nvSpPr>
            <p:spPr bwMode="auto">
              <a:xfrm>
                <a:off x="1515" y="2091"/>
                <a:ext cx="1472" cy="5460"/>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408" name="Arc 611">
                <a:extLst>
                  <a:ext uri="{FF2B5EF4-FFF2-40B4-BE49-F238E27FC236}">
                    <a16:creationId xmlns:a16="http://schemas.microsoft.com/office/drawing/2014/main" id="{E5C32FB8-B9EB-4987-BFBF-5D2E1FB49533}"/>
                  </a:ext>
                </a:extLst>
              </p:cNvPr>
              <p:cNvSpPr>
                <a:spLocks noChangeAspect="1"/>
              </p:cNvSpPr>
              <p:nvPr/>
            </p:nvSpPr>
            <p:spPr bwMode="auto">
              <a:xfrm flipV="1">
                <a:off x="1515" y="1898"/>
                <a:ext cx="1472" cy="193"/>
              </a:xfrm>
              <a:custGeom>
                <a:avLst/>
                <a:gdLst>
                  <a:gd name="T0" fmla="*/ 0 w 43175"/>
                  <a:gd name="T1" fmla="*/ 0 h 22815"/>
                  <a:gd name="T2" fmla="*/ 0 w 43175"/>
                  <a:gd name="T3" fmla="*/ 0 h 22815"/>
                  <a:gd name="T4" fmla="*/ 0 w 43175"/>
                  <a:gd name="T5" fmla="*/ 0 h 22815"/>
                  <a:gd name="T6" fmla="*/ 0 60000 65536"/>
                  <a:gd name="T7" fmla="*/ 0 60000 65536"/>
                  <a:gd name="T8" fmla="*/ 0 60000 65536"/>
                  <a:gd name="T9" fmla="*/ 0 w 43175"/>
                  <a:gd name="T10" fmla="*/ 0 h 22815"/>
                  <a:gd name="T11" fmla="*/ 43175 w 43175"/>
                  <a:gd name="T12" fmla="*/ 22815 h 22815"/>
                </a:gdLst>
                <a:ahLst/>
                <a:cxnLst>
                  <a:cxn ang="T6">
                    <a:pos x="T0" y="T1"/>
                  </a:cxn>
                  <a:cxn ang="T7">
                    <a:pos x="T2" y="T3"/>
                  </a:cxn>
                  <a:cxn ang="T8">
                    <a:pos x="T4" y="T5"/>
                  </a:cxn>
                </a:cxnLst>
                <a:rect l="T9" t="T10" r="T11" b="T12"/>
                <a:pathLst>
                  <a:path w="43175" h="22815" fill="none" extrusionOk="0">
                    <a:moveTo>
                      <a:pt x="43140" y="0"/>
                    </a:moveTo>
                    <a:cubicBezTo>
                      <a:pt x="43163" y="404"/>
                      <a:pt x="43175" y="809"/>
                      <a:pt x="43175" y="1215"/>
                    </a:cubicBezTo>
                    <a:cubicBezTo>
                      <a:pt x="43175" y="13144"/>
                      <a:pt x="33504" y="22815"/>
                      <a:pt x="21575" y="22815"/>
                    </a:cubicBezTo>
                    <a:cubicBezTo>
                      <a:pt x="10049" y="22815"/>
                      <a:pt x="554" y="13766"/>
                      <a:pt x="0" y="2253"/>
                    </a:cubicBezTo>
                  </a:path>
                  <a:path w="43175" h="22815" stroke="0" extrusionOk="0">
                    <a:moveTo>
                      <a:pt x="43140" y="0"/>
                    </a:moveTo>
                    <a:cubicBezTo>
                      <a:pt x="43163" y="404"/>
                      <a:pt x="43175" y="809"/>
                      <a:pt x="43175" y="1215"/>
                    </a:cubicBezTo>
                    <a:cubicBezTo>
                      <a:pt x="43175" y="13144"/>
                      <a:pt x="33504" y="22815"/>
                      <a:pt x="21575" y="22815"/>
                    </a:cubicBezTo>
                    <a:cubicBezTo>
                      <a:pt x="10049" y="22815"/>
                      <a:pt x="554" y="13766"/>
                      <a:pt x="0" y="2253"/>
                    </a:cubicBezTo>
                    <a:lnTo>
                      <a:pt x="21575" y="1215"/>
                    </a:lnTo>
                    <a:lnTo>
                      <a:pt x="4314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9" name="Arc 612">
                <a:extLst>
                  <a:ext uri="{FF2B5EF4-FFF2-40B4-BE49-F238E27FC236}">
                    <a16:creationId xmlns:a16="http://schemas.microsoft.com/office/drawing/2014/main" id="{408D97F6-5EF6-4CFB-80F1-A55E644B5673}"/>
                  </a:ext>
                </a:extLst>
              </p:cNvPr>
              <p:cNvSpPr>
                <a:spLocks noChangeAspect="1"/>
              </p:cNvSpPr>
              <p:nvPr/>
            </p:nvSpPr>
            <p:spPr bwMode="auto">
              <a:xfrm>
                <a:off x="1515" y="7551"/>
                <a:ext cx="1472" cy="175"/>
              </a:xfrm>
              <a:custGeom>
                <a:avLst/>
                <a:gdLst>
                  <a:gd name="T0" fmla="*/ 0 w 43175"/>
                  <a:gd name="T1" fmla="*/ 0 h 22815"/>
                  <a:gd name="T2" fmla="*/ 0 w 43175"/>
                  <a:gd name="T3" fmla="*/ 0 h 22815"/>
                  <a:gd name="T4" fmla="*/ 0 w 43175"/>
                  <a:gd name="T5" fmla="*/ 0 h 22815"/>
                  <a:gd name="T6" fmla="*/ 0 60000 65536"/>
                  <a:gd name="T7" fmla="*/ 0 60000 65536"/>
                  <a:gd name="T8" fmla="*/ 0 60000 65536"/>
                  <a:gd name="T9" fmla="*/ 0 w 43175"/>
                  <a:gd name="T10" fmla="*/ 0 h 22815"/>
                  <a:gd name="T11" fmla="*/ 43175 w 43175"/>
                  <a:gd name="T12" fmla="*/ 22815 h 22815"/>
                </a:gdLst>
                <a:ahLst/>
                <a:cxnLst>
                  <a:cxn ang="T6">
                    <a:pos x="T0" y="T1"/>
                  </a:cxn>
                  <a:cxn ang="T7">
                    <a:pos x="T2" y="T3"/>
                  </a:cxn>
                  <a:cxn ang="T8">
                    <a:pos x="T4" y="T5"/>
                  </a:cxn>
                </a:cxnLst>
                <a:rect l="T9" t="T10" r="T11" b="T12"/>
                <a:pathLst>
                  <a:path w="43175" h="22815" fill="none" extrusionOk="0">
                    <a:moveTo>
                      <a:pt x="43140" y="0"/>
                    </a:moveTo>
                    <a:cubicBezTo>
                      <a:pt x="43163" y="404"/>
                      <a:pt x="43175" y="809"/>
                      <a:pt x="43175" y="1215"/>
                    </a:cubicBezTo>
                    <a:cubicBezTo>
                      <a:pt x="43175" y="13144"/>
                      <a:pt x="33504" y="22815"/>
                      <a:pt x="21575" y="22815"/>
                    </a:cubicBezTo>
                    <a:cubicBezTo>
                      <a:pt x="10049" y="22815"/>
                      <a:pt x="554" y="13766"/>
                      <a:pt x="0" y="2253"/>
                    </a:cubicBezTo>
                  </a:path>
                  <a:path w="43175" h="22815" stroke="0" extrusionOk="0">
                    <a:moveTo>
                      <a:pt x="43140" y="0"/>
                    </a:moveTo>
                    <a:cubicBezTo>
                      <a:pt x="43163" y="404"/>
                      <a:pt x="43175" y="809"/>
                      <a:pt x="43175" y="1215"/>
                    </a:cubicBezTo>
                    <a:cubicBezTo>
                      <a:pt x="43175" y="13144"/>
                      <a:pt x="33504" y="22815"/>
                      <a:pt x="21575" y="22815"/>
                    </a:cubicBezTo>
                    <a:cubicBezTo>
                      <a:pt x="10049" y="22815"/>
                      <a:pt x="554" y="13766"/>
                      <a:pt x="0" y="2253"/>
                    </a:cubicBezTo>
                    <a:lnTo>
                      <a:pt x="21575" y="1215"/>
                    </a:lnTo>
                    <a:lnTo>
                      <a:pt x="4314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410" name="Group 613">
              <a:extLst>
                <a:ext uri="{FF2B5EF4-FFF2-40B4-BE49-F238E27FC236}">
                  <a16:creationId xmlns:a16="http://schemas.microsoft.com/office/drawing/2014/main" id="{8A93D248-9E6F-4E62-8166-A158545C4625}"/>
                </a:ext>
              </a:extLst>
            </p:cNvPr>
            <p:cNvGrpSpPr>
              <a:grpSpLocks noChangeAspect="1"/>
            </p:cNvGrpSpPr>
            <p:nvPr/>
          </p:nvGrpSpPr>
          <p:grpSpPr bwMode="auto">
            <a:xfrm>
              <a:off x="6059653" y="1178458"/>
              <a:ext cx="88900" cy="88900"/>
              <a:chOff x="126" y="-193561"/>
              <a:chExt cx="11954" cy="129"/>
            </a:xfrm>
          </p:grpSpPr>
          <p:sp>
            <p:nvSpPr>
              <p:cNvPr id="411" name="Oval 614">
                <a:extLst>
                  <a:ext uri="{FF2B5EF4-FFF2-40B4-BE49-F238E27FC236}">
                    <a16:creationId xmlns:a16="http://schemas.microsoft.com/office/drawing/2014/main" id="{5FDC5911-94DC-40A0-BEC0-01ACAA03D270}"/>
                  </a:ext>
                </a:extLst>
              </p:cNvPr>
              <p:cNvSpPr>
                <a:spLocks noChangeAspect="1" noChangeArrowheads="1"/>
              </p:cNvSpPr>
              <p:nvPr/>
            </p:nvSpPr>
            <p:spPr bwMode="auto">
              <a:xfrm>
                <a:off x="126" y="-193561"/>
                <a:ext cx="11954" cy="129"/>
              </a:xfrm>
              <a:prstGeom prst="ellipse">
                <a:avLst/>
              </a:prstGeom>
              <a:solidFill>
                <a:srgbClr val="FFFFFF"/>
              </a:solidFill>
              <a:ln w="9525">
                <a:solidFill>
                  <a:srgbClr val="000000"/>
                </a:solidFill>
                <a:round/>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412" name="Dessin 30">
                <a:extLst>
                  <a:ext uri="{FF2B5EF4-FFF2-40B4-BE49-F238E27FC236}">
                    <a16:creationId xmlns:a16="http://schemas.microsoft.com/office/drawing/2014/main" id="{DC20290B-C4BF-456E-9708-3A434675FB86}"/>
                  </a:ext>
                </a:extLst>
              </p:cNvPr>
              <p:cNvSpPr>
                <a:spLocks noChangeAspect="1"/>
              </p:cNvSpPr>
              <p:nvPr/>
            </p:nvSpPr>
            <p:spPr bwMode="auto">
              <a:xfrm>
                <a:off x="2628" y="-193549"/>
                <a:ext cx="8896" cy="108"/>
              </a:xfrm>
              <a:custGeom>
                <a:avLst/>
                <a:gdLst>
                  <a:gd name="T0" fmla="*/ 0 w 16384"/>
                  <a:gd name="T1" fmla="*/ 0 h 16384"/>
                  <a:gd name="T2" fmla="*/ 36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000000"/>
              </a:solidFill>
              <a:ln w="9525">
                <a:solidFill>
                  <a:srgbClr val="000000"/>
                </a:solidFill>
                <a:prstDash val="solid"/>
                <a:round/>
                <a:headEnd/>
                <a:tailEnd/>
              </a:ln>
            </p:spPr>
            <p:txBody>
              <a:bodyPr/>
              <a:lstStyle/>
              <a:p>
                <a:endParaRPr lang="fr-FR"/>
              </a:p>
            </p:txBody>
          </p:sp>
        </p:grpSp>
        <p:sp>
          <p:nvSpPr>
            <p:cNvPr id="414" name="Rectangle 617">
              <a:extLst>
                <a:ext uri="{FF2B5EF4-FFF2-40B4-BE49-F238E27FC236}">
                  <a16:creationId xmlns:a16="http://schemas.microsoft.com/office/drawing/2014/main" id="{77B0FC69-DD41-4683-805B-0367C7D1CF5A}"/>
                </a:ext>
              </a:extLst>
            </p:cNvPr>
            <p:cNvSpPr>
              <a:spLocks noChangeAspect="1" noChangeArrowheads="1"/>
            </p:cNvSpPr>
            <p:nvPr/>
          </p:nvSpPr>
          <p:spPr bwMode="auto">
            <a:xfrm>
              <a:off x="4882113" y="1135596"/>
              <a:ext cx="731429" cy="5873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415" name="Rectangle 618">
              <a:extLst>
                <a:ext uri="{FF2B5EF4-FFF2-40B4-BE49-F238E27FC236}">
                  <a16:creationId xmlns:a16="http://schemas.microsoft.com/office/drawing/2014/main" id="{FD7938D6-E9E7-4544-AE0A-9CF7D13AACDB}"/>
                </a:ext>
              </a:extLst>
            </p:cNvPr>
            <p:cNvSpPr>
              <a:spLocks noChangeAspect="1" noChangeArrowheads="1"/>
            </p:cNvSpPr>
            <p:nvPr/>
          </p:nvSpPr>
          <p:spPr bwMode="auto">
            <a:xfrm>
              <a:off x="5016265" y="1223326"/>
              <a:ext cx="460864" cy="4062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nvGrpSpPr>
            <p:cNvPr id="416" name="Group 619">
              <a:extLst>
                <a:ext uri="{FF2B5EF4-FFF2-40B4-BE49-F238E27FC236}">
                  <a16:creationId xmlns:a16="http://schemas.microsoft.com/office/drawing/2014/main" id="{C51ACF9B-15B2-43F9-8059-12B5D366F5E1}"/>
                </a:ext>
              </a:extLst>
            </p:cNvPr>
            <p:cNvGrpSpPr>
              <a:grpSpLocks noChangeAspect="1"/>
            </p:cNvGrpSpPr>
            <p:nvPr/>
          </p:nvGrpSpPr>
          <p:grpSpPr bwMode="auto">
            <a:xfrm>
              <a:off x="4909245" y="1265120"/>
              <a:ext cx="132645" cy="324562"/>
              <a:chOff x="3366" y="4825"/>
              <a:chExt cx="711" cy="1740"/>
            </a:xfrm>
          </p:grpSpPr>
          <p:sp>
            <p:nvSpPr>
              <p:cNvPr id="438" name="Rectangle 620">
                <a:extLst>
                  <a:ext uri="{FF2B5EF4-FFF2-40B4-BE49-F238E27FC236}">
                    <a16:creationId xmlns:a16="http://schemas.microsoft.com/office/drawing/2014/main" id="{C666AC57-61B5-4D7C-93C5-128B2273C6ED}"/>
                  </a:ext>
                </a:extLst>
              </p:cNvPr>
              <p:cNvSpPr>
                <a:spLocks noChangeAspect="1" noChangeArrowheads="1"/>
              </p:cNvSpPr>
              <p:nvPr/>
            </p:nvSpPr>
            <p:spPr bwMode="auto">
              <a:xfrm>
                <a:off x="3366" y="4825"/>
                <a:ext cx="711" cy="1740"/>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439" name="AutoShape 621">
                <a:extLst>
                  <a:ext uri="{FF2B5EF4-FFF2-40B4-BE49-F238E27FC236}">
                    <a16:creationId xmlns:a16="http://schemas.microsoft.com/office/drawing/2014/main" id="{F46DFD58-3091-4800-AFE4-8A6AE0F5D2C6}"/>
                  </a:ext>
                </a:extLst>
              </p:cNvPr>
              <p:cNvSpPr>
                <a:spLocks noChangeAspect="1" noChangeArrowheads="1"/>
              </p:cNvSpPr>
              <p:nvPr/>
            </p:nvSpPr>
            <p:spPr bwMode="auto">
              <a:xfrm>
                <a:off x="3366" y="4825"/>
                <a:ext cx="711" cy="1740"/>
              </a:xfrm>
              <a:prstGeom prst="rtTriangle">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grpSp>
          <p:nvGrpSpPr>
            <p:cNvPr id="417" name="Group 622">
              <a:extLst>
                <a:ext uri="{FF2B5EF4-FFF2-40B4-BE49-F238E27FC236}">
                  <a16:creationId xmlns:a16="http://schemas.microsoft.com/office/drawing/2014/main" id="{C37CCCA7-826F-416E-B398-7D7F738C4A2F}"/>
                </a:ext>
              </a:extLst>
            </p:cNvPr>
            <p:cNvGrpSpPr>
              <a:grpSpLocks noChangeAspect="1"/>
            </p:cNvGrpSpPr>
            <p:nvPr/>
          </p:nvGrpSpPr>
          <p:grpSpPr bwMode="auto">
            <a:xfrm>
              <a:off x="5453389" y="1265120"/>
              <a:ext cx="132645" cy="324562"/>
              <a:chOff x="3366" y="4825"/>
              <a:chExt cx="711" cy="1740"/>
            </a:xfrm>
          </p:grpSpPr>
          <p:sp>
            <p:nvSpPr>
              <p:cNvPr id="436" name="Rectangle 623">
                <a:extLst>
                  <a:ext uri="{FF2B5EF4-FFF2-40B4-BE49-F238E27FC236}">
                    <a16:creationId xmlns:a16="http://schemas.microsoft.com/office/drawing/2014/main" id="{858772C5-B7DF-4453-9D75-1B383111550A}"/>
                  </a:ext>
                </a:extLst>
              </p:cNvPr>
              <p:cNvSpPr>
                <a:spLocks noChangeAspect="1" noChangeArrowheads="1"/>
              </p:cNvSpPr>
              <p:nvPr/>
            </p:nvSpPr>
            <p:spPr bwMode="auto">
              <a:xfrm>
                <a:off x="3366" y="4825"/>
                <a:ext cx="711" cy="1740"/>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437" name="AutoShape 624">
                <a:extLst>
                  <a:ext uri="{FF2B5EF4-FFF2-40B4-BE49-F238E27FC236}">
                    <a16:creationId xmlns:a16="http://schemas.microsoft.com/office/drawing/2014/main" id="{A3B348A0-7C54-440D-AF95-B2ADFA423FC0}"/>
                  </a:ext>
                </a:extLst>
              </p:cNvPr>
              <p:cNvSpPr>
                <a:spLocks noChangeAspect="1" noChangeArrowheads="1"/>
              </p:cNvSpPr>
              <p:nvPr/>
            </p:nvSpPr>
            <p:spPr bwMode="auto">
              <a:xfrm>
                <a:off x="3366" y="4825"/>
                <a:ext cx="711" cy="1740"/>
              </a:xfrm>
              <a:prstGeom prst="rtTriangle">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grpSp>
          <p:nvGrpSpPr>
            <p:cNvPr id="418" name="Group 625">
              <a:extLst>
                <a:ext uri="{FF2B5EF4-FFF2-40B4-BE49-F238E27FC236}">
                  <a16:creationId xmlns:a16="http://schemas.microsoft.com/office/drawing/2014/main" id="{5FAD89D1-C1E3-4450-A605-EC0D1036D7F1}"/>
                </a:ext>
              </a:extLst>
            </p:cNvPr>
            <p:cNvGrpSpPr>
              <a:grpSpLocks noChangeAspect="1"/>
            </p:cNvGrpSpPr>
            <p:nvPr/>
          </p:nvGrpSpPr>
          <p:grpSpPr bwMode="auto">
            <a:xfrm>
              <a:off x="5200158" y="1178520"/>
              <a:ext cx="85164" cy="86600"/>
              <a:chOff x="1411" y="1462"/>
              <a:chExt cx="31" cy="31"/>
            </a:xfrm>
          </p:grpSpPr>
          <p:sp>
            <p:nvSpPr>
              <p:cNvPr id="431" name="Oval 626">
                <a:extLst>
                  <a:ext uri="{FF2B5EF4-FFF2-40B4-BE49-F238E27FC236}">
                    <a16:creationId xmlns:a16="http://schemas.microsoft.com/office/drawing/2014/main" id="{063241A9-78CB-4006-B3E9-E35E083D7BC4}"/>
                  </a:ext>
                </a:extLst>
              </p:cNvPr>
              <p:cNvSpPr>
                <a:spLocks noChangeAspect="1" noChangeArrowheads="1"/>
              </p:cNvSpPr>
              <p:nvPr/>
            </p:nvSpPr>
            <p:spPr bwMode="auto">
              <a:xfrm>
                <a:off x="1411" y="1462"/>
                <a:ext cx="31" cy="31"/>
              </a:xfrm>
              <a:prstGeom prst="ellipse">
                <a:avLst/>
              </a:prstGeom>
              <a:solidFill>
                <a:srgbClr val="FFFFFF"/>
              </a:solidFill>
              <a:ln w="9525">
                <a:solidFill>
                  <a:srgbClr val="000000"/>
                </a:solidFill>
                <a:round/>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432" name="Line 627">
                <a:extLst>
                  <a:ext uri="{FF2B5EF4-FFF2-40B4-BE49-F238E27FC236}">
                    <a16:creationId xmlns:a16="http://schemas.microsoft.com/office/drawing/2014/main" id="{B8775DEB-AA20-475F-A9F3-D14FBB29078B}"/>
                  </a:ext>
                </a:extLst>
              </p:cNvPr>
              <p:cNvSpPr>
                <a:spLocks noChangeAspect="1" noChangeShapeType="1"/>
              </p:cNvSpPr>
              <p:nvPr/>
            </p:nvSpPr>
            <p:spPr bwMode="auto">
              <a:xfrm>
                <a:off x="1415" y="1467"/>
                <a:ext cx="25" cy="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33" name="Line 628">
                <a:extLst>
                  <a:ext uri="{FF2B5EF4-FFF2-40B4-BE49-F238E27FC236}">
                    <a16:creationId xmlns:a16="http://schemas.microsoft.com/office/drawing/2014/main" id="{32A22EB0-D74A-45A3-8131-D3BAC587E1B2}"/>
                  </a:ext>
                </a:extLst>
              </p:cNvPr>
              <p:cNvSpPr>
                <a:spLocks noChangeAspect="1" noChangeShapeType="1"/>
              </p:cNvSpPr>
              <p:nvPr/>
            </p:nvSpPr>
            <p:spPr bwMode="auto">
              <a:xfrm flipV="1">
                <a:off x="1416" y="1484"/>
                <a:ext cx="25"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34" name="Line 629">
                <a:extLst>
                  <a:ext uri="{FF2B5EF4-FFF2-40B4-BE49-F238E27FC236}">
                    <a16:creationId xmlns:a16="http://schemas.microsoft.com/office/drawing/2014/main" id="{01536B33-D058-44A3-9309-035C365A325D}"/>
                  </a:ext>
                </a:extLst>
              </p:cNvPr>
              <p:cNvSpPr>
                <a:spLocks noChangeAspect="1" noChangeShapeType="1"/>
              </p:cNvSpPr>
              <p:nvPr/>
            </p:nvSpPr>
            <p:spPr bwMode="auto">
              <a:xfrm>
                <a:off x="1418" y="1478"/>
                <a:ext cx="1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35" name="Line 630">
                <a:extLst>
                  <a:ext uri="{FF2B5EF4-FFF2-40B4-BE49-F238E27FC236}">
                    <a16:creationId xmlns:a16="http://schemas.microsoft.com/office/drawing/2014/main" id="{8E326596-E949-42CB-9C76-6D6136E2283C}"/>
                  </a:ext>
                </a:extLst>
              </p:cNvPr>
              <p:cNvSpPr>
                <a:spLocks noChangeAspect="1" noChangeShapeType="1"/>
              </p:cNvSpPr>
              <p:nvPr/>
            </p:nvSpPr>
            <p:spPr bwMode="auto">
              <a:xfrm>
                <a:off x="1418" y="1475"/>
                <a:ext cx="0"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419" name="Group 631">
              <a:extLst>
                <a:ext uri="{FF2B5EF4-FFF2-40B4-BE49-F238E27FC236}">
                  <a16:creationId xmlns:a16="http://schemas.microsoft.com/office/drawing/2014/main" id="{22509234-B1D4-4442-99AC-C35CD52A7EBF}"/>
                </a:ext>
              </a:extLst>
            </p:cNvPr>
            <p:cNvGrpSpPr>
              <a:grpSpLocks noChangeAspect="1"/>
            </p:cNvGrpSpPr>
            <p:nvPr/>
          </p:nvGrpSpPr>
          <p:grpSpPr bwMode="auto">
            <a:xfrm>
              <a:off x="5211086" y="1605496"/>
              <a:ext cx="71975" cy="50454"/>
              <a:chOff x="1411" y="1560"/>
              <a:chExt cx="31" cy="18"/>
            </a:xfrm>
          </p:grpSpPr>
          <p:sp>
            <p:nvSpPr>
              <p:cNvPr id="429" name="AutoShape 632">
                <a:extLst>
                  <a:ext uri="{FF2B5EF4-FFF2-40B4-BE49-F238E27FC236}">
                    <a16:creationId xmlns:a16="http://schemas.microsoft.com/office/drawing/2014/main" id="{DA303151-1C60-470C-AC2F-D990DA3CF6B7}"/>
                  </a:ext>
                </a:extLst>
              </p:cNvPr>
              <p:cNvSpPr>
                <a:spLocks noChangeAspect="1" noChangeArrowheads="1"/>
              </p:cNvSpPr>
              <p:nvPr/>
            </p:nvSpPr>
            <p:spPr bwMode="auto">
              <a:xfrm rot="-5400000">
                <a:off x="1418" y="1553"/>
                <a:ext cx="18" cy="31"/>
              </a:xfrm>
              <a:prstGeom prst="flowChartCollate">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430" name="AutoShape 633">
                <a:extLst>
                  <a:ext uri="{FF2B5EF4-FFF2-40B4-BE49-F238E27FC236}">
                    <a16:creationId xmlns:a16="http://schemas.microsoft.com/office/drawing/2014/main" id="{CCC0C434-2E65-484D-893F-9FAD5314DD12}"/>
                  </a:ext>
                </a:extLst>
              </p:cNvPr>
              <p:cNvSpPr>
                <a:spLocks noChangeAspect="1" noChangeArrowheads="1"/>
              </p:cNvSpPr>
              <p:nvPr/>
            </p:nvSpPr>
            <p:spPr bwMode="auto">
              <a:xfrm>
                <a:off x="1422" y="1564"/>
                <a:ext cx="8" cy="8"/>
              </a:xfrm>
              <a:prstGeom prst="octagon">
                <a:avLst>
                  <a:gd name="adj" fmla="val 29287"/>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sp>
          <p:nvSpPr>
            <p:cNvPr id="420" name="Line 634">
              <a:extLst>
                <a:ext uri="{FF2B5EF4-FFF2-40B4-BE49-F238E27FC236}">
                  <a16:creationId xmlns:a16="http://schemas.microsoft.com/office/drawing/2014/main" id="{DE0DED21-9A45-4701-9BDB-A9DB65F3BC88}"/>
                </a:ext>
              </a:extLst>
            </p:cNvPr>
            <p:cNvSpPr>
              <a:spLocks noChangeAspect="1" noChangeShapeType="1"/>
            </p:cNvSpPr>
            <p:nvPr/>
          </p:nvSpPr>
          <p:spPr bwMode="auto">
            <a:xfrm flipV="1">
              <a:off x="4926579" y="1223326"/>
              <a:ext cx="0" cy="417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21" name="Line 635">
              <a:extLst>
                <a:ext uri="{FF2B5EF4-FFF2-40B4-BE49-F238E27FC236}">
                  <a16:creationId xmlns:a16="http://schemas.microsoft.com/office/drawing/2014/main" id="{3FB56221-6D45-4FFD-8898-CD32D851EA36}"/>
                </a:ext>
              </a:extLst>
            </p:cNvPr>
            <p:cNvSpPr>
              <a:spLocks noChangeAspect="1" noChangeShapeType="1"/>
            </p:cNvSpPr>
            <p:nvPr/>
          </p:nvSpPr>
          <p:spPr bwMode="auto">
            <a:xfrm flipV="1">
              <a:off x="4926579" y="1584787"/>
              <a:ext cx="0" cy="417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22" name="Line 636">
              <a:extLst>
                <a:ext uri="{FF2B5EF4-FFF2-40B4-BE49-F238E27FC236}">
                  <a16:creationId xmlns:a16="http://schemas.microsoft.com/office/drawing/2014/main" id="{9A06698F-7754-40E4-B301-4A0CDD797FB5}"/>
                </a:ext>
              </a:extLst>
            </p:cNvPr>
            <p:cNvSpPr>
              <a:spLocks noChangeAspect="1" noChangeShapeType="1"/>
            </p:cNvSpPr>
            <p:nvPr/>
          </p:nvSpPr>
          <p:spPr bwMode="auto">
            <a:xfrm flipV="1">
              <a:off x="5568699" y="1587799"/>
              <a:ext cx="0" cy="417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23" name="Line 637">
              <a:extLst>
                <a:ext uri="{FF2B5EF4-FFF2-40B4-BE49-F238E27FC236}">
                  <a16:creationId xmlns:a16="http://schemas.microsoft.com/office/drawing/2014/main" id="{BDA5C264-9501-4F07-88A3-2F2FD4F3A38C}"/>
                </a:ext>
              </a:extLst>
            </p:cNvPr>
            <p:cNvSpPr>
              <a:spLocks noChangeAspect="1" noChangeShapeType="1"/>
            </p:cNvSpPr>
            <p:nvPr/>
          </p:nvSpPr>
          <p:spPr bwMode="auto">
            <a:xfrm flipV="1">
              <a:off x="5568699" y="1223326"/>
              <a:ext cx="0" cy="417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24" name="Line 638">
              <a:extLst>
                <a:ext uri="{FF2B5EF4-FFF2-40B4-BE49-F238E27FC236}">
                  <a16:creationId xmlns:a16="http://schemas.microsoft.com/office/drawing/2014/main" id="{C3132213-BD1A-4E84-84F9-79E133065FD9}"/>
                </a:ext>
              </a:extLst>
            </p:cNvPr>
            <p:cNvSpPr>
              <a:spLocks noChangeAspect="1" noChangeShapeType="1"/>
            </p:cNvSpPr>
            <p:nvPr/>
          </p:nvSpPr>
          <p:spPr bwMode="auto">
            <a:xfrm flipH="1" flipV="1">
              <a:off x="4837270" y="1626581"/>
              <a:ext cx="8968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25" name="Line 639">
              <a:extLst>
                <a:ext uri="{FF2B5EF4-FFF2-40B4-BE49-F238E27FC236}">
                  <a16:creationId xmlns:a16="http://schemas.microsoft.com/office/drawing/2014/main" id="{4F2E18A1-D3E0-48F1-B5C4-817DBCC1B702}"/>
                </a:ext>
              </a:extLst>
            </p:cNvPr>
            <p:cNvSpPr>
              <a:spLocks noChangeAspect="1" noChangeShapeType="1"/>
            </p:cNvSpPr>
            <p:nvPr/>
          </p:nvSpPr>
          <p:spPr bwMode="auto">
            <a:xfrm flipH="1" flipV="1">
              <a:off x="4837270" y="1223326"/>
              <a:ext cx="89309"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26" name="Line 640">
              <a:extLst>
                <a:ext uri="{FF2B5EF4-FFF2-40B4-BE49-F238E27FC236}">
                  <a16:creationId xmlns:a16="http://schemas.microsoft.com/office/drawing/2014/main" id="{40521AB9-5BF6-4E3E-9FD2-CD469F7690A9}"/>
                </a:ext>
              </a:extLst>
            </p:cNvPr>
            <p:cNvSpPr>
              <a:spLocks noChangeAspect="1" noChangeShapeType="1"/>
            </p:cNvSpPr>
            <p:nvPr/>
          </p:nvSpPr>
          <p:spPr bwMode="auto">
            <a:xfrm flipH="1" flipV="1">
              <a:off x="5568699" y="1223326"/>
              <a:ext cx="89309"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27" name="Line 641">
              <a:extLst>
                <a:ext uri="{FF2B5EF4-FFF2-40B4-BE49-F238E27FC236}">
                  <a16:creationId xmlns:a16="http://schemas.microsoft.com/office/drawing/2014/main" id="{D8D51852-AF4B-4560-8873-692F6B0B502B}"/>
                </a:ext>
              </a:extLst>
            </p:cNvPr>
            <p:cNvSpPr>
              <a:spLocks noChangeAspect="1" noChangeShapeType="1"/>
            </p:cNvSpPr>
            <p:nvPr/>
          </p:nvSpPr>
          <p:spPr bwMode="auto">
            <a:xfrm flipH="1" flipV="1">
              <a:off x="5568699" y="1629593"/>
              <a:ext cx="89309"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28" name="Text Box 642">
              <a:extLst>
                <a:ext uri="{FF2B5EF4-FFF2-40B4-BE49-F238E27FC236}">
                  <a16:creationId xmlns:a16="http://schemas.microsoft.com/office/drawing/2014/main" id="{1E429D61-4A0E-4B24-9B53-DD9308177799}"/>
                </a:ext>
              </a:extLst>
            </p:cNvPr>
            <p:cNvSpPr txBox="1">
              <a:spLocks noChangeAspect="1" noChangeArrowheads="1"/>
            </p:cNvSpPr>
            <p:nvPr/>
          </p:nvSpPr>
          <p:spPr bwMode="auto">
            <a:xfrm>
              <a:off x="5041889" y="1297877"/>
              <a:ext cx="411499" cy="28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sz="400">
                <a:latin typeface="Arial Narrow" panose="020B0606020202030204" pitchFamily="34" charset="0"/>
              </a:endParaRPr>
            </a:p>
            <a:p>
              <a:pPr algn="l"/>
              <a:endParaRPr lang="fr-FR" altLang="fr-FR"/>
            </a:p>
          </p:txBody>
        </p:sp>
        <p:grpSp>
          <p:nvGrpSpPr>
            <p:cNvPr id="440" name="Group 643">
              <a:extLst>
                <a:ext uri="{FF2B5EF4-FFF2-40B4-BE49-F238E27FC236}">
                  <a16:creationId xmlns:a16="http://schemas.microsoft.com/office/drawing/2014/main" id="{138A36FA-91C1-484C-B4F3-3F415961FB8E}"/>
                </a:ext>
              </a:extLst>
            </p:cNvPr>
            <p:cNvGrpSpPr>
              <a:grpSpLocks noChangeAspect="1"/>
            </p:cNvGrpSpPr>
            <p:nvPr/>
          </p:nvGrpSpPr>
          <p:grpSpPr bwMode="auto">
            <a:xfrm>
              <a:off x="4824570" y="1207033"/>
              <a:ext cx="46038" cy="31750"/>
              <a:chOff x="4959" y="5326"/>
              <a:chExt cx="167" cy="119"/>
            </a:xfrm>
          </p:grpSpPr>
          <p:sp>
            <p:nvSpPr>
              <p:cNvPr id="441" name="Dessin 21">
                <a:extLst>
                  <a:ext uri="{FF2B5EF4-FFF2-40B4-BE49-F238E27FC236}">
                    <a16:creationId xmlns:a16="http://schemas.microsoft.com/office/drawing/2014/main" id="{5C953EDB-EDFA-45E5-A7C2-1145B1BA576A}"/>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442" name="Dessin 20">
                <a:extLst>
                  <a:ext uri="{FF2B5EF4-FFF2-40B4-BE49-F238E27FC236}">
                    <a16:creationId xmlns:a16="http://schemas.microsoft.com/office/drawing/2014/main" id="{3DC3F841-96C1-48F5-9DA6-443E5B0C469A}"/>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43" name="Group 646">
              <a:extLst>
                <a:ext uri="{FF2B5EF4-FFF2-40B4-BE49-F238E27FC236}">
                  <a16:creationId xmlns:a16="http://schemas.microsoft.com/office/drawing/2014/main" id="{E4CBE08C-D288-40ED-84C9-0C45762E6F2B}"/>
                </a:ext>
              </a:extLst>
            </p:cNvPr>
            <p:cNvGrpSpPr>
              <a:grpSpLocks noChangeAspect="1"/>
            </p:cNvGrpSpPr>
            <p:nvPr/>
          </p:nvGrpSpPr>
          <p:grpSpPr bwMode="auto">
            <a:xfrm>
              <a:off x="4873783" y="1610258"/>
              <a:ext cx="46038" cy="31750"/>
              <a:chOff x="4959" y="5326"/>
              <a:chExt cx="167" cy="119"/>
            </a:xfrm>
          </p:grpSpPr>
          <p:sp>
            <p:nvSpPr>
              <p:cNvPr id="444" name="Dessin 21">
                <a:extLst>
                  <a:ext uri="{FF2B5EF4-FFF2-40B4-BE49-F238E27FC236}">
                    <a16:creationId xmlns:a16="http://schemas.microsoft.com/office/drawing/2014/main" id="{71DDF9EB-F704-47F5-9266-55C2E183977B}"/>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445" name="Dessin 20">
                <a:extLst>
                  <a:ext uri="{FF2B5EF4-FFF2-40B4-BE49-F238E27FC236}">
                    <a16:creationId xmlns:a16="http://schemas.microsoft.com/office/drawing/2014/main" id="{E9923FEB-AFE9-4A65-BF76-11AB259780EE}"/>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46" name="Group 649">
              <a:extLst>
                <a:ext uri="{FF2B5EF4-FFF2-40B4-BE49-F238E27FC236}">
                  <a16:creationId xmlns:a16="http://schemas.microsoft.com/office/drawing/2014/main" id="{E9D256F4-0029-4BA4-8C8B-EFCB5D6D5650}"/>
                </a:ext>
              </a:extLst>
            </p:cNvPr>
            <p:cNvGrpSpPr>
              <a:grpSpLocks noChangeAspect="1"/>
            </p:cNvGrpSpPr>
            <p:nvPr/>
          </p:nvGrpSpPr>
          <p:grpSpPr bwMode="auto">
            <a:xfrm>
              <a:off x="5618320" y="1207033"/>
              <a:ext cx="46038" cy="31750"/>
              <a:chOff x="4959" y="5326"/>
              <a:chExt cx="167" cy="119"/>
            </a:xfrm>
          </p:grpSpPr>
          <p:sp>
            <p:nvSpPr>
              <p:cNvPr id="447" name="Dessin 21">
                <a:extLst>
                  <a:ext uri="{FF2B5EF4-FFF2-40B4-BE49-F238E27FC236}">
                    <a16:creationId xmlns:a16="http://schemas.microsoft.com/office/drawing/2014/main" id="{54DC86C6-B449-4258-8F36-6DCABC7DC3D4}"/>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448" name="Dessin 20">
                <a:extLst>
                  <a:ext uri="{FF2B5EF4-FFF2-40B4-BE49-F238E27FC236}">
                    <a16:creationId xmlns:a16="http://schemas.microsoft.com/office/drawing/2014/main" id="{778B86C0-1558-4B1B-8F07-AA172729E869}"/>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49" name="Group 652">
              <a:extLst>
                <a:ext uri="{FF2B5EF4-FFF2-40B4-BE49-F238E27FC236}">
                  <a16:creationId xmlns:a16="http://schemas.microsoft.com/office/drawing/2014/main" id="{CBA8B94A-A62B-4F54-B6DC-032F470647FC}"/>
                </a:ext>
              </a:extLst>
            </p:cNvPr>
            <p:cNvGrpSpPr>
              <a:grpSpLocks noChangeAspect="1"/>
            </p:cNvGrpSpPr>
            <p:nvPr/>
          </p:nvGrpSpPr>
          <p:grpSpPr bwMode="auto">
            <a:xfrm>
              <a:off x="5665945" y="1615021"/>
              <a:ext cx="46038" cy="31750"/>
              <a:chOff x="4959" y="5326"/>
              <a:chExt cx="167" cy="119"/>
            </a:xfrm>
          </p:grpSpPr>
          <p:sp>
            <p:nvSpPr>
              <p:cNvPr id="450" name="Dessin 21">
                <a:extLst>
                  <a:ext uri="{FF2B5EF4-FFF2-40B4-BE49-F238E27FC236}">
                    <a16:creationId xmlns:a16="http://schemas.microsoft.com/office/drawing/2014/main" id="{2694405C-1A69-4993-85AC-A824FC60017C}"/>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451" name="Dessin 20">
                <a:extLst>
                  <a:ext uri="{FF2B5EF4-FFF2-40B4-BE49-F238E27FC236}">
                    <a16:creationId xmlns:a16="http://schemas.microsoft.com/office/drawing/2014/main" id="{38529A86-C2F1-473B-B3BA-B3799CADD032}"/>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52" name="Group 655">
              <a:extLst>
                <a:ext uri="{FF2B5EF4-FFF2-40B4-BE49-F238E27FC236}">
                  <a16:creationId xmlns:a16="http://schemas.microsoft.com/office/drawing/2014/main" id="{2B386C88-AAD4-4A5F-8FED-95ED0F50AF11}"/>
                </a:ext>
              </a:extLst>
            </p:cNvPr>
            <p:cNvGrpSpPr>
              <a:grpSpLocks noChangeAspect="1"/>
            </p:cNvGrpSpPr>
            <p:nvPr/>
          </p:nvGrpSpPr>
          <p:grpSpPr bwMode="auto">
            <a:xfrm>
              <a:off x="6666074" y="1619784"/>
              <a:ext cx="46038" cy="31750"/>
              <a:chOff x="4959" y="5326"/>
              <a:chExt cx="167" cy="119"/>
            </a:xfrm>
          </p:grpSpPr>
          <p:sp>
            <p:nvSpPr>
              <p:cNvPr id="453" name="Dessin 21">
                <a:extLst>
                  <a:ext uri="{FF2B5EF4-FFF2-40B4-BE49-F238E27FC236}">
                    <a16:creationId xmlns:a16="http://schemas.microsoft.com/office/drawing/2014/main" id="{C056FBF3-9631-40FE-8486-03B92A7B4889}"/>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454" name="Dessin 20">
                <a:extLst>
                  <a:ext uri="{FF2B5EF4-FFF2-40B4-BE49-F238E27FC236}">
                    <a16:creationId xmlns:a16="http://schemas.microsoft.com/office/drawing/2014/main" id="{CDF58C77-569E-4C0C-A62D-0F859A93BE3D}"/>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55" name="Group 658">
              <a:extLst>
                <a:ext uri="{FF2B5EF4-FFF2-40B4-BE49-F238E27FC236}">
                  <a16:creationId xmlns:a16="http://schemas.microsoft.com/office/drawing/2014/main" id="{D7C15289-65B7-41D2-81C3-280BE7654EE5}"/>
                </a:ext>
              </a:extLst>
            </p:cNvPr>
            <p:cNvGrpSpPr>
              <a:grpSpLocks noChangeAspect="1"/>
            </p:cNvGrpSpPr>
            <p:nvPr/>
          </p:nvGrpSpPr>
          <p:grpSpPr bwMode="auto">
            <a:xfrm>
              <a:off x="6342223" y="1619784"/>
              <a:ext cx="46038" cy="31750"/>
              <a:chOff x="4959" y="5326"/>
              <a:chExt cx="167" cy="119"/>
            </a:xfrm>
          </p:grpSpPr>
          <p:sp>
            <p:nvSpPr>
              <p:cNvPr id="456" name="Dessin 21">
                <a:extLst>
                  <a:ext uri="{FF2B5EF4-FFF2-40B4-BE49-F238E27FC236}">
                    <a16:creationId xmlns:a16="http://schemas.microsoft.com/office/drawing/2014/main" id="{C977B021-9FF9-43BA-AD00-F9E2E9664777}"/>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457" name="Dessin 20">
                <a:extLst>
                  <a:ext uri="{FF2B5EF4-FFF2-40B4-BE49-F238E27FC236}">
                    <a16:creationId xmlns:a16="http://schemas.microsoft.com/office/drawing/2014/main" id="{2FE3E952-5C88-4E97-B10A-C4B6A4733C81}"/>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58" name="Group 661">
              <a:extLst>
                <a:ext uri="{FF2B5EF4-FFF2-40B4-BE49-F238E27FC236}">
                  <a16:creationId xmlns:a16="http://schemas.microsoft.com/office/drawing/2014/main" id="{EF372658-B40B-4FC9-BFFB-5B2A8C1A7B5A}"/>
                </a:ext>
              </a:extLst>
            </p:cNvPr>
            <p:cNvGrpSpPr>
              <a:grpSpLocks noChangeAspect="1"/>
            </p:cNvGrpSpPr>
            <p:nvPr/>
          </p:nvGrpSpPr>
          <p:grpSpPr bwMode="auto">
            <a:xfrm>
              <a:off x="6342223" y="1210209"/>
              <a:ext cx="46038" cy="31750"/>
              <a:chOff x="4959" y="5326"/>
              <a:chExt cx="167" cy="119"/>
            </a:xfrm>
          </p:grpSpPr>
          <p:sp>
            <p:nvSpPr>
              <p:cNvPr id="459" name="Dessin 21">
                <a:extLst>
                  <a:ext uri="{FF2B5EF4-FFF2-40B4-BE49-F238E27FC236}">
                    <a16:creationId xmlns:a16="http://schemas.microsoft.com/office/drawing/2014/main" id="{874A2070-F959-4EC3-9442-460B33A96A7E}"/>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460" name="Dessin 20">
                <a:extLst>
                  <a:ext uri="{FF2B5EF4-FFF2-40B4-BE49-F238E27FC236}">
                    <a16:creationId xmlns:a16="http://schemas.microsoft.com/office/drawing/2014/main" id="{B695B4ED-CE2C-4169-AD84-58A42F52B071}"/>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61" name="Group 664">
              <a:extLst>
                <a:ext uri="{FF2B5EF4-FFF2-40B4-BE49-F238E27FC236}">
                  <a16:creationId xmlns:a16="http://schemas.microsoft.com/office/drawing/2014/main" id="{832C2795-DF0E-45AE-9E7D-4C085E5F91FB}"/>
                </a:ext>
              </a:extLst>
            </p:cNvPr>
            <p:cNvGrpSpPr>
              <a:grpSpLocks noChangeAspect="1"/>
            </p:cNvGrpSpPr>
            <p:nvPr/>
          </p:nvGrpSpPr>
          <p:grpSpPr bwMode="auto">
            <a:xfrm>
              <a:off x="6667661" y="1213384"/>
              <a:ext cx="46038" cy="31750"/>
              <a:chOff x="4959" y="5326"/>
              <a:chExt cx="167" cy="119"/>
            </a:xfrm>
          </p:grpSpPr>
          <p:sp>
            <p:nvSpPr>
              <p:cNvPr id="462" name="Dessin 21">
                <a:extLst>
                  <a:ext uri="{FF2B5EF4-FFF2-40B4-BE49-F238E27FC236}">
                    <a16:creationId xmlns:a16="http://schemas.microsoft.com/office/drawing/2014/main" id="{B8540946-9D87-4FCF-BAC1-B203BD5E9470}"/>
                  </a:ext>
                </a:extLst>
              </p:cNvPr>
              <p:cNvSpPr>
                <a:spLocks noChangeAspect="1"/>
              </p:cNvSpPr>
              <p:nvPr/>
            </p:nvSpPr>
            <p:spPr bwMode="auto">
              <a:xfrm>
                <a:off x="5045" y="5328"/>
                <a:ext cx="81" cy="11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463" name="Dessin 20">
                <a:extLst>
                  <a:ext uri="{FF2B5EF4-FFF2-40B4-BE49-F238E27FC236}">
                    <a16:creationId xmlns:a16="http://schemas.microsoft.com/office/drawing/2014/main" id="{98701D57-5EAA-4230-AEF6-6BEEB66DF3F0}"/>
                  </a:ext>
                </a:extLst>
              </p:cNvPr>
              <p:cNvSpPr>
                <a:spLocks noChangeAspect="1"/>
              </p:cNvSpPr>
              <p:nvPr/>
            </p:nvSpPr>
            <p:spPr bwMode="auto">
              <a:xfrm>
                <a:off x="4959" y="5326"/>
                <a:ext cx="81" cy="110"/>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64" name="Group 667">
              <a:extLst>
                <a:ext uri="{FF2B5EF4-FFF2-40B4-BE49-F238E27FC236}">
                  <a16:creationId xmlns:a16="http://schemas.microsoft.com/office/drawing/2014/main" id="{7CF76175-E323-4083-A7B4-3A0D5A5997C4}"/>
                </a:ext>
              </a:extLst>
            </p:cNvPr>
            <p:cNvGrpSpPr>
              <a:grpSpLocks noChangeAspect="1"/>
            </p:cNvGrpSpPr>
            <p:nvPr/>
          </p:nvGrpSpPr>
          <p:grpSpPr bwMode="auto">
            <a:xfrm>
              <a:off x="3869689" y="956208"/>
              <a:ext cx="93663" cy="166688"/>
              <a:chOff x="4132" y="2160"/>
              <a:chExt cx="312" cy="710"/>
            </a:xfrm>
          </p:grpSpPr>
          <p:sp>
            <p:nvSpPr>
              <p:cNvPr id="465" name="Rectangle 668">
                <a:extLst>
                  <a:ext uri="{FF2B5EF4-FFF2-40B4-BE49-F238E27FC236}">
                    <a16:creationId xmlns:a16="http://schemas.microsoft.com/office/drawing/2014/main" id="{279F1F17-308E-478B-8F00-BCE1E10DCC53}"/>
                  </a:ext>
                </a:extLst>
              </p:cNvPr>
              <p:cNvSpPr>
                <a:spLocks noChangeAspect="1" noChangeArrowheads="1"/>
              </p:cNvSpPr>
              <p:nvPr/>
            </p:nvSpPr>
            <p:spPr bwMode="auto">
              <a:xfrm>
                <a:off x="4139" y="2229"/>
                <a:ext cx="305" cy="585"/>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466" name="Arc 669">
                <a:extLst>
                  <a:ext uri="{FF2B5EF4-FFF2-40B4-BE49-F238E27FC236}">
                    <a16:creationId xmlns:a16="http://schemas.microsoft.com/office/drawing/2014/main" id="{34EA7A6B-421C-41F9-90EB-C00602505C8D}"/>
                  </a:ext>
                </a:extLst>
              </p:cNvPr>
              <p:cNvSpPr>
                <a:spLocks noChangeAspect="1"/>
              </p:cNvSpPr>
              <p:nvPr/>
            </p:nvSpPr>
            <p:spPr bwMode="auto">
              <a:xfrm>
                <a:off x="4132" y="2160"/>
                <a:ext cx="302" cy="136"/>
              </a:xfrm>
              <a:custGeom>
                <a:avLst/>
                <a:gdLst>
                  <a:gd name="T0" fmla="*/ 0 w 34458"/>
                  <a:gd name="T1" fmla="*/ 0 h 21600"/>
                  <a:gd name="T2" fmla="*/ 0 w 34458"/>
                  <a:gd name="T3" fmla="*/ 0 h 21600"/>
                  <a:gd name="T4" fmla="*/ 0 w 34458"/>
                  <a:gd name="T5" fmla="*/ 0 h 21600"/>
                  <a:gd name="T6" fmla="*/ 0 60000 65536"/>
                  <a:gd name="T7" fmla="*/ 0 60000 65536"/>
                  <a:gd name="T8" fmla="*/ 0 60000 65536"/>
                  <a:gd name="T9" fmla="*/ 0 w 34458"/>
                  <a:gd name="T10" fmla="*/ 0 h 21600"/>
                  <a:gd name="T11" fmla="*/ 34458 w 34458"/>
                  <a:gd name="T12" fmla="*/ 21600 h 21600"/>
                </a:gdLst>
                <a:ahLst/>
                <a:cxnLst>
                  <a:cxn ang="T6">
                    <a:pos x="T0" y="T1"/>
                  </a:cxn>
                  <a:cxn ang="T7">
                    <a:pos x="T2" y="T3"/>
                  </a:cxn>
                  <a:cxn ang="T8">
                    <a:pos x="T4" y="T5"/>
                  </a:cxn>
                </a:cxnLst>
                <a:rect l="T9" t="T10" r="T11" b="T12"/>
                <a:pathLst>
                  <a:path w="34458" h="21600" fill="none" extrusionOk="0">
                    <a:moveTo>
                      <a:pt x="0" y="8793"/>
                    </a:moveTo>
                    <a:cubicBezTo>
                      <a:pt x="4071" y="3264"/>
                      <a:pt x="10528" y="-1"/>
                      <a:pt x="17394" y="0"/>
                    </a:cubicBezTo>
                    <a:cubicBezTo>
                      <a:pt x="24067" y="0"/>
                      <a:pt x="30366" y="3084"/>
                      <a:pt x="34458" y="8356"/>
                    </a:cubicBezTo>
                  </a:path>
                  <a:path w="34458" h="21600" stroke="0" extrusionOk="0">
                    <a:moveTo>
                      <a:pt x="0" y="8793"/>
                    </a:moveTo>
                    <a:cubicBezTo>
                      <a:pt x="4071" y="3264"/>
                      <a:pt x="10528" y="-1"/>
                      <a:pt x="17394" y="0"/>
                    </a:cubicBezTo>
                    <a:cubicBezTo>
                      <a:pt x="24067" y="0"/>
                      <a:pt x="30366" y="3084"/>
                      <a:pt x="34458" y="8356"/>
                    </a:cubicBezTo>
                    <a:lnTo>
                      <a:pt x="17394" y="21600"/>
                    </a:lnTo>
                    <a:lnTo>
                      <a:pt x="0" y="879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67" name="Arc 670">
                <a:extLst>
                  <a:ext uri="{FF2B5EF4-FFF2-40B4-BE49-F238E27FC236}">
                    <a16:creationId xmlns:a16="http://schemas.microsoft.com/office/drawing/2014/main" id="{96CCAF6B-7BA5-4F72-8BE0-6EB8F2ACB49B}"/>
                  </a:ext>
                </a:extLst>
              </p:cNvPr>
              <p:cNvSpPr>
                <a:spLocks noChangeAspect="1"/>
              </p:cNvSpPr>
              <p:nvPr/>
            </p:nvSpPr>
            <p:spPr bwMode="auto">
              <a:xfrm rot="10800000">
                <a:off x="4139" y="2746"/>
                <a:ext cx="305" cy="124"/>
              </a:xfrm>
              <a:custGeom>
                <a:avLst/>
                <a:gdLst>
                  <a:gd name="T0" fmla="*/ 0 w 35169"/>
                  <a:gd name="T1" fmla="*/ 0 h 21600"/>
                  <a:gd name="T2" fmla="*/ 0 w 35169"/>
                  <a:gd name="T3" fmla="*/ 0 h 21600"/>
                  <a:gd name="T4" fmla="*/ 0 w 35169"/>
                  <a:gd name="T5" fmla="*/ 0 h 21600"/>
                  <a:gd name="T6" fmla="*/ 0 60000 65536"/>
                  <a:gd name="T7" fmla="*/ 0 60000 65536"/>
                  <a:gd name="T8" fmla="*/ 0 60000 65536"/>
                  <a:gd name="T9" fmla="*/ 0 w 35169"/>
                  <a:gd name="T10" fmla="*/ 0 h 21600"/>
                  <a:gd name="T11" fmla="*/ 35169 w 35169"/>
                  <a:gd name="T12" fmla="*/ 21600 h 21600"/>
                </a:gdLst>
                <a:ahLst/>
                <a:cxnLst>
                  <a:cxn ang="T6">
                    <a:pos x="T0" y="T1"/>
                  </a:cxn>
                  <a:cxn ang="T7">
                    <a:pos x="T2" y="T3"/>
                  </a:cxn>
                  <a:cxn ang="T8">
                    <a:pos x="T4" y="T5"/>
                  </a:cxn>
                </a:cxnLst>
                <a:rect l="T9" t="T10" r="T11" b="T12"/>
                <a:pathLst>
                  <a:path w="35169" h="21600" fill="none" extrusionOk="0">
                    <a:moveTo>
                      <a:pt x="0" y="8793"/>
                    </a:moveTo>
                    <a:cubicBezTo>
                      <a:pt x="4071" y="3264"/>
                      <a:pt x="10528" y="-1"/>
                      <a:pt x="17394" y="0"/>
                    </a:cubicBezTo>
                    <a:cubicBezTo>
                      <a:pt x="24491" y="0"/>
                      <a:pt x="31136" y="3486"/>
                      <a:pt x="35168" y="9327"/>
                    </a:cubicBezTo>
                  </a:path>
                  <a:path w="35169" h="21600" stroke="0" extrusionOk="0">
                    <a:moveTo>
                      <a:pt x="0" y="8793"/>
                    </a:moveTo>
                    <a:cubicBezTo>
                      <a:pt x="4071" y="3264"/>
                      <a:pt x="10528" y="-1"/>
                      <a:pt x="17394" y="0"/>
                    </a:cubicBezTo>
                    <a:cubicBezTo>
                      <a:pt x="24491" y="0"/>
                      <a:pt x="31136" y="3486"/>
                      <a:pt x="35168" y="9327"/>
                    </a:cubicBezTo>
                    <a:lnTo>
                      <a:pt x="17394" y="21600"/>
                    </a:lnTo>
                    <a:lnTo>
                      <a:pt x="0" y="879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468" name="Line 671">
              <a:extLst>
                <a:ext uri="{FF2B5EF4-FFF2-40B4-BE49-F238E27FC236}">
                  <a16:creationId xmlns:a16="http://schemas.microsoft.com/office/drawing/2014/main" id="{CDF214FD-5983-494A-B0C6-AC6A230BDD5B}"/>
                </a:ext>
              </a:extLst>
            </p:cNvPr>
            <p:cNvSpPr>
              <a:spLocks noChangeAspect="1" noChangeShapeType="1"/>
            </p:cNvSpPr>
            <p:nvPr/>
          </p:nvSpPr>
          <p:spPr bwMode="auto">
            <a:xfrm>
              <a:off x="3914002" y="1123518"/>
              <a:ext cx="0" cy="6032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69" name="Group 672">
              <a:extLst>
                <a:ext uri="{FF2B5EF4-FFF2-40B4-BE49-F238E27FC236}">
                  <a16:creationId xmlns:a16="http://schemas.microsoft.com/office/drawing/2014/main" id="{1A65B988-E610-49F0-BD13-875D8164DB84}"/>
                </a:ext>
              </a:extLst>
            </p:cNvPr>
            <p:cNvGrpSpPr>
              <a:grpSpLocks noChangeAspect="1"/>
            </p:cNvGrpSpPr>
            <p:nvPr/>
          </p:nvGrpSpPr>
          <p:grpSpPr bwMode="auto">
            <a:xfrm>
              <a:off x="6193003" y="968908"/>
              <a:ext cx="93663" cy="166688"/>
              <a:chOff x="4132" y="2160"/>
              <a:chExt cx="312" cy="710"/>
            </a:xfrm>
          </p:grpSpPr>
          <p:sp>
            <p:nvSpPr>
              <p:cNvPr id="470" name="Rectangle 673">
                <a:extLst>
                  <a:ext uri="{FF2B5EF4-FFF2-40B4-BE49-F238E27FC236}">
                    <a16:creationId xmlns:a16="http://schemas.microsoft.com/office/drawing/2014/main" id="{DDC4AA49-0B28-43A4-9B64-8E4041F12105}"/>
                  </a:ext>
                </a:extLst>
              </p:cNvPr>
              <p:cNvSpPr>
                <a:spLocks noChangeAspect="1" noChangeArrowheads="1"/>
              </p:cNvSpPr>
              <p:nvPr/>
            </p:nvSpPr>
            <p:spPr bwMode="auto">
              <a:xfrm>
                <a:off x="4139" y="2229"/>
                <a:ext cx="305" cy="585"/>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471" name="Arc 674">
                <a:extLst>
                  <a:ext uri="{FF2B5EF4-FFF2-40B4-BE49-F238E27FC236}">
                    <a16:creationId xmlns:a16="http://schemas.microsoft.com/office/drawing/2014/main" id="{C6C484EE-FE15-43F3-8BD2-8F82C5A75A01}"/>
                  </a:ext>
                </a:extLst>
              </p:cNvPr>
              <p:cNvSpPr>
                <a:spLocks noChangeAspect="1"/>
              </p:cNvSpPr>
              <p:nvPr/>
            </p:nvSpPr>
            <p:spPr bwMode="auto">
              <a:xfrm>
                <a:off x="4132" y="2160"/>
                <a:ext cx="302" cy="136"/>
              </a:xfrm>
              <a:custGeom>
                <a:avLst/>
                <a:gdLst>
                  <a:gd name="T0" fmla="*/ 0 w 34458"/>
                  <a:gd name="T1" fmla="*/ 0 h 21600"/>
                  <a:gd name="T2" fmla="*/ 0 w 34458"/>
                  <a:gd name="T3" fmla="*/ 0 h 21600"/>
                  <a:gd name="T4" fmla="*/ 0 w 34458"/>
                  <a:gd name="T5" fmla="*/ 0 h 21600"/>
                  <a:gd name="T6" fmla="*/ 0 60000 65536"/>
                  <a:gd name="T7" fmla="*/ 0 60000 65536"/>
                  <a:gd name="T8" fmla="*/ 0 60000 65536"/>
                  <a:gd name="T9" fmla="*/ 0 w 34458"/>
                  <a:gd name="T10" fmla="*/ 0 h 21600"/>
                  <a:gd name="T11" fmla="*/ 34458 w 34458"/>
                  <a:gd name="T12" fmla="*/ 21600 h 21600"/>
                </a:gdLst>
                <a:ahLst/>
                <a:cxnLst>
                  <a:cxn ang="T6">
                    <a:pos x="T0" y="T1"/>
                  </a:cxn>
                  <a:cxn ang="T7">
                    <a:pos x="T2" y="T3"/>
                  </a:cxn>
                  <a:cxn ang="T8">
                    <a:pos x="T4" y="T5"/>
                  </a:cxn>
                </a:cxnLst>
                <a:rect l="T9" t="T10" r="T11" b="T12"/>
                <a:pathLst>
                  <a:path w="34458" h="21600" fill="none" extrusionOk="0">
                    <a:moveTo>
                      <a:pt x="0" y="8793"/>
                    </a:moveTo>
                    <a:cubicBezTo>
                      <a:pt x="4071" y="3264"/>
                      <a:pt x="10528" y="-1"/>
                      <a:pt x="17394" y="0"/>
                    </a:cubicBezTo>
                    <a:cubicBezTo>
                      <a:pt x="24067" y="0"/>
                      <a:pt x="30366" y="3084"/>
                      <a:pt x="34458" y="8356"/>
                    </a:cubicBezTo>
                  </a:path>
                  <a:path w="34458" h="21600" stroke="0" extrusionOk="0">
                    <a:moveTo>
                      <a:pt x="0" y="8793"/>
                    </a:moveTo>
                    <a:cubicBezTo>
                      <a:pt x="4071" y="3264"/>
                      <a:pt x="10528" y="-1"/>
                      <a:pt x="17394" y="0"/>
                    </a:cubicBezTo>
                    <a:cubicBezTo>
                      <a:pt x="24067" y="0"/>
                      <a:pt x="30366" y="3084"/>
                      <a:pt x="34458" y="8356"/>
                    </a:cubicBezTo>
                    <a:lnTo>
                      <a:pt x="17394" y="21600"/>
                    </a:lnTo>
                    <a:lnTo>
                      <a:pt x="0" y="879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72" name="Arc 675">
                <a:extLst>
                  <a:ext uri="{FF2B5EF4-FFF2-40B4-BE49-F238E27FC236}">
                    <a16:creationId xmlns:a16="http://schemas.microsoft.com/office/drawing/2014/main" id="{A68E399B-A691-4506-A21C-8CC0CE9722B6}"/>
                  </a:ext>
                </a:extLst>
              </p:cNvPr>
              <p:cNvSpPr>
                <a:spLocks noChangeAspect="1"/>
              </p:cNvSpPr>
              <p:nvPr/>
            </p:nvSpPr>
            <p:spPr bwMode="auto">
              <a:xfrm rot="10800000">
                <a:off x="4139" y="2746"/>
                <a:ext cx="305" cy="124"/>
              </a:xfrm>
              <a:custGeom>
                <a:avLst/>
                <a:gdLst>
                  <a:gd name="T0" fmla="*/ 0 w 35169"/>
                  <a:gd name="T1" fmla="*/ 0 h 21600"/>
                  <a:gd name="T2" fmla="*/ 0 w 35169"/>
                  <a:gd name="T3" fmla="*/ 0 h 21600"/>
                  <a:gd name="T4" fmla="*/ 0 w 35169"/>
                  <a:gd name="T5" fmla="*/ 0 h 21600"/>
                  <a:gd name="T6" fmla="*/ 0 60000 65536"/>
                  <a:gd name="T7" fmla="*/ 0 60000 65536"/>
                  <a:gd name="T8" fmla="*/ 0 60000 65536"/>
                  <a:gd name="T9" fmla="*/ 0 w 35169"/>
                  <a:gd name="T10" fmla="*/ 0 h 21600"/>
                  <a:gd name="T11" fmla="*/ 35169 w 35169"/>
                  <a:gd name="T12" fmla="*/ 21600 h 21600"/>
                </a:gdLst>
                <a:ahLst/>
                <a:cxnLst>
                  <a:cxn ang="T6">
                    <a:pos x="T0" y="T1"/>
                  </a:cxn>
                  <a:cxn ang="T7">
                    <a:pos x="T2" y="T3"/>
                  </a:cxn>
                  <a:cxn ang="T8">
                    <a:pos x="T4" y="T5"/>
                  </a:cxn>
                </a:cxnLst>
                <a:rect l="T9" t="T10" r="T11" b="T12"/>
                <a:pathLst>
                  <a:path w="35169" h="21600" fill="none" extrusionOk="0">
                    <a:moveTo>
                      <a:pt x="0" y="8793"/>
                    </a:moveTo>
                    <a:cubicBezTo>
                      <a:pt x="4071" y="3264"/>
                      <a:pt x="10528" y="-1"/>
                      <a:pt x="17394" y="0"/>
                    </a:cubicBezTo>
                    <a:cubicBezTo>
                      <a:pt x="24491" y="0"/>
                      <a:pt x="31136" y="3486"/>
                      <a:pt x="35168" y="9327"/>
                    </a:cubicBezTo>
                  </a:path>
                  <a:path w="35169" h="21600" stroke="0" extrusionOk="0">
                    <a:moveTo>
                      <a:pt x="0" y="8793"/>
                    </a:moveTo>
                    <a:cubicBezTo>
                      <a:pt x="4071" y="3264"/>
                      <a:pt x="10528" y="-1"/>
                      <a:pt x="17394" y="0"/>
                    </a:cubicBezTo>
                    <a:cubicBezTo>
                      <a:pt x="24491" y="0"/>
                      <a:pt x="31136" y="3486"/>
                      <a:pt x="35168" y="9327"/>
                    </a:cubicBezTo>
                    <a:lnTo>
                      <a:pt x="17394" y="21600"/>
                    </a:lnTo>
                    <a:lnTo>
                      <a:pt x="0" y="879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473" name="Line 676">
              <a:extLst>
                <a:ext uri="{FF2B5EF4-FFF2-40B4-BE49-F238E27FC236}">
                  <a16:creationId xmlns:a16="http://schemas.microsoft.com/office/drawing/2014/main" id="{6939D818-DB78-4E01-B1E1-CBF36E1F53AB}"/>
                </a:ext>
              </a:extLst>
            </p:cNvPr>
            <p:cNvSpPr>
              <a:spLocks noChangeAspect="1" noChangeShapeType="1"/>
            </p:cNvSpPr>
            <p:nvPr/>
          </p:nvSpPr>
          <p:spPr bwMode="auto">
            <a:xfrm>
              <a:off x="6246978" y="1145121"/>
              <a:ext cx="0" cy="7778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474" name="Group 677">
              <a:extLst>
                <a:ext uri="{FF2B5EF4-FFF2-40B4-BE49-F238E27FC236}">
                  <a16:creationId xmlns:a16="http://schemas.microsoft.com/office/drawing/2014/main" id="{6C91DEF8-55C1-42DE-A6B4-5349619582CE}"/>
                </a:ext>
              </a:extLst>
            </p:cNvPr>
            <p:cNvGrpSpPr>
              <a:grpSpLocks noChangeAspect="1"/>
            </p:cNvGrpSpPr>
            <p:nvPr/>
          </p:nvGrpSpPr>
          <p:grpSpPr bwMode="auto">
            <a:xfrm>
              <a:off x="4156506" y="1183843"/>
              <a:ext cx="88900" cy="90488"/>
              <a:chOff x="126" y="-193561"/>
              <a:chExt cx="11954" cy="129"/>
            </a:xfrm>
          </p:grpSpPr>
          <p:sp>
            <p:nvSpPr>
              <p:cNvPr id="475" name="Oval 678">
                <a:extLst>
                  <a:ext uri="{FF2B5EF4-FFF2-40B4-BE49-F238E27FC236}">
                    <a16:creationId xmlns:a16="http://schemas.microsoft.com/office/drawing/2014/main" id="{2C59432A-9442-4A54-B79D-DAC19EBAAD26}"/>
                  </a:ext>
                </a:extLst>
              </p:cNvPr>
              <p:cNvSpPr>
                <a:spLocks noChangeAspect="1" noChangeArrowheads="1"/>
              </p:cNvSpPr>
              <p:nvPr/>
            </p:nvSpPr>
            <p:spPr bwMode="auto">
              <a:xfrm>
                <a:off x="126" y="-193561"/>
                <a:ext cx="11954" cy="129"/>
              </a:xfrm>
              <a:prstGeom prst="ellipse">
                <a:avLst/>
              </a:prstGeom>
              <a:solidFill>
                <a:srgbClr val="FFFFFF"/>
              </a:solidFill>
              <a:ln w="9525">
                <a:solidFill>
                  <a:srgbClr val="000000"/>
                </a:solidFill>
                <a:round/>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476" name="Dessin 30">
                <a:extLst>
                  <a:ext uri="{FF2B5EF4-FFF2-40B4-BE49-F238E27FC236}">
                    <a16:creationId xmlns:a16="http://schemas.microsoft.com/office/drawing/2014/main" id="{193D9607-0252-4D06-A4E5-E7904164F013}"/>
                  </a:ext>
                </a:extLst>
              </p:cNvPr>
              <p:cNvSpPr>
                <a:spLocks noChangeAspect="1"/>
              </p:cNvSpPr>
              <p:nvPr/>
            </p:nvSpPr>
            <p:spPr bwMode="auto">
              <a:xfrm>
                <a:off x="2628" y="-193549"/>
                <a:ext cx="8896" cy="108"/>
              </a:xfrm>
              <a:custGeom>
                <a:avLst/>
                <a:gdLst>
                  <a:gd name="T0" fmla="*/ 0 w 16384"/>
                  <a:gd name="T1" fmla="*/ 0 h 16384"/>
                  <a:gd name="T2" fmla="*/ 36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000000"/>
              </a:solidFill>
              <a:ln w="9525">
                <a:solidFill>
                  <a:srgbClr val="000000"/>
                </a:solidFill>
                <a:prstDash val="solid"/>
                <a:round/>
                <a:headEnd/>
                <a:tailEnd/>
              </a:ln>
            </p:spPr>
            <p:txBody>
              <a:bodyPr/>
              <a:lstStyle/>
              <a:p>
                <a:endParaRPr lang="fr-FR"/>
              </a:p>
            </p:txBody>
          </p:sp>
        </p:grpSp>
        <p:grpSp>
          <p:nvGrpSpPr>
            <p:cNvPr id="477" name="Group 545">
              <a:extLst>
                <a:ext uri="{FF2B5EF4-FFF2-40B4-BE49-F238E27FC236}">
                  <a16:creationId xmlns:a16="http://schemas.microsoft.com/office/drawing/2014/main" id="{7133DE55-1DA5-4D7B-B095-19D549F3666D}"/>
                </a:ext>
              </a:extLst>
            </p:cNvPr>
            <p:cNvGrpSpPr>
              <a:grpSpLocks noChangeAspect="1"/>
            </p:cNvGrpSpPr>
            <p:nvPr/>
          </p:nvGrpSpPr>
          <p:grpSpPr bwMode="auto">
            <a:xfrm>
              <a:off x="3086258" y="2365908"/>
              <a:ext cx="830263" cy="303213"/>
              <a:chOff x="3952" y="10713"/>
              <a:chExt cx="2205" cy="808"/>
            </a:xfrm>
          </p:grpSpPr>
          <p:sp>
            <p:nvSpPr>
              <p:cNvPr id="478" name="Rectangle 546">
                <a:extLst>
                  <a:ext uri="{FF2B5EF4-FFF2-40B4-BE49-F238E27FC236}">
                    <a16:creationId xmlns:a16="http://schemas.microsoft.com/office/drawing/2014/main" id="{BAFDE214-ACB6-4AAE-A6E1-C216357F8E59}"/>
                  </a:ext>
                </a:extLst>
              </p:cNvPr>
              <p:cNvSpPr>
                <a:spLocks noChangeAspect="1" noChangeArrowheads="1"/>
              </p:cNvSpPr>
              <p:nvPr/>
            </p:nvSpPr>
            <p:spPr bwMode="auto">
              <a:xfrm>
                <a:off x="3952" y="11011"/>
                <a:ext cx="2205" cy="334"/>
              </a:xfrm>
              <a:prstGeom prst="rect">
                <a:avLst/>
              </a:prstGeom>
              <a:solidFill>
                <a:srgbClr val="FFFFFF"/>
              </a:solidFill>
              <a:ln w="31750">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479" name="Text Box 547">
                <a:extLst>
                  <a:ext uri="{FF2B5EF4-FFF2-40B4-BE49-F238E27FC236}">
                    <a16:creationId xmlns:a16="http://schemas.microsoft.com/office/drawing/2014/main" id="{DC7327E2-77A4-4055-B9F0-5494DD1DCA4B}"/>
                  </a:ext>
                </a:extLst>
              </p:cNvPr>
              <p:cNvSpPr txBox="1">
                <a:spLocks noChangeAspect="1" noChangeArrowheads="1"/>
              </p:cNvSpPr>
              <p:nvPr/>
            </p:nvSpPr>
            <p:spPr bwMode="auto">
              <a:xfrm>
                <a:off x="3952" y="10986"/>
                <a:ext cx="220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r>
                  <a:rPr lang="fr-FR" altLang="fr-FR" sz="600" dirty="0">
                    <a:latin typeface="+mj-lt"/>
                  </a:rPr>
                  <a:t>Collecteur de retour</a:t>
                </a:r>
                <a:endParaRPr lang="fr-FR" altLang="fr-FR" sz="1100" dirty="0">
                  <a:latin typeface="+mj-lt"/>
                </a:endParaRPr>
              </a:p>
            </p:txBody>
          </p:sp>
          <p:grpSp>
            <p:nvGrpSpPr>
              <p:cNvPr id="480" name="Group 548">
                <a:extLst>
                  <a:ext uri="{FF2B5EF4-FFF2-40B4-BE49-F238E27FC236}">
                    <a16:creationId xmlns:a16="http://schemas.microsoft.com/office/drawing/2014/main" id="{9FB7602D-EB35-4D85-97EA-1479312D1F83}"/>
                  </a:ext>
                </a:extLst>
              </p:cNvPr>
              <p:cNvGrpSpPr>
                <a:grpSpLocks noChangeAspect="1"/>
              </p:cNvGrpSpPr>
              <p:nvPr/>
            </p:nvGrpSpPr>
            <p:grpSpPr bwMode="auto">
              <a:xfrm rot="5400000">
                <a:off x="4885" y="10766"/>
                <a:ext cx="256" cy="149"/>
                <a:chOff x="11528" y="8357"/>
                <a:chExt cx="192" cy="137"/>
              </a:xfrm>
            </p:grpSpPr>
            <p:sp>
              <p:nvSpPr>
                <p:cNvPr id="505" name="Dessin 21">
                  <a:extLst>
                    <a:ext uri="{FF2B5EF4-FFF2-40B4-BE49-F238E27FC236}">
                      <a16:creationId xmlns:a16="http://schemas.microsoft.com/office/drawing/2014/main" id="{B46A4C20-CD76-4138-82E5-A3140E3139B2}"/>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506" name="Dessin 20">
                  <a:extLst>
                    <a:ext uri="{FF2B5EF4-FFF2-40B4-BE49-F238E27FC236}">
                      <a16:creationId xmlns:a16="http://schemas.microsoft.com/office/drawing/2014/main" id="{A9A0DF58-BC27-40FA-8BFB-E72239F117A2}"/>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81" name="Group 551">
                <a:extLst>
                  <a:ext uri="{FF2B5EF4-FFF2-40B4-BE49-F238E27FC236}">
                    <a16:creationId xmlns:a16="http://schemas.microsoft.com/office/drawing/2014/main" id="{E3FD68E3-E98B-4A7C-86AF-868283386A7A}"/>
                  </a:ext>
                </a:extLst>
              </p:cNvPr>
              <p:cNvGrpSpPr>
                <a:grpSpLocks noChangeAspect="1"/>
              </p:cNvGrpSpPr>
              <p:nvPr/>
            </p:nvGrpSpPr>
            <p:grpSpPr bwMode="auto">
              <a:xfrm rot="-5400000">
                <a:off x="4336" y="11354"/>
                <a:ext cx="209" cy="121"/>
                <a:chOff x="11528" y="8357"/>
                <a:chExt cx="192" cy="137"/>
              </a:xfrm>
            </p:grpSpPr>
            <p:sp>
              <p:nvSpPr>
                <p:cNvPr id="503" name="Dessin 21">
                  <a:extLst>
                    <a:ext uri="{FF2B5EF4-FFF2-40B4-BE49-F238E27FC236}">
                      <a16:creationId xmlns:a16="http://schemas.microsoft.com/office/drawing/2014/main" id="{34529F99-EEB7-41EC-851F-153861F16D9E}"/>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504" name="Dessin 20">
                  <a:extLst>
                    <a:ext uri="{FF2B5EF4-FFF2-40B4-BE49-F238E27FC236}">
                      <a16:creationId xmlns:a16="http://schemas.microsoft.com/office/drawing/2014/main" id="{CF4590B7-4870-45EC-AB1A-FAF93282C0F7}"/>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82" name="Group 554">
                <a:extLst>
                  <a:ext uri="{FF2B5EF4-FFF2-40B4-BE49-F238E27FC236}">
                    <a16:creationId xmlns:a16="http://schemas.microsoft.com/office/drawing/2014/main" id="{E5A9F8C8-DDE4-4771-AC0F-FDB41D42E4E4}"/>
                  </a:ext>
                </a:extLst>
              </p:cNvPr>
              <p:cNvGrpSpPr>
                <a:grpSpLocks noChangeAspect="1"/>
              </p:cNvGrpSpPr>
              <p:nvPr/>
            </p:nvGrpSpPr>
            <p:grpSpPr bwMode="auto">
              <a:xfrm rot="-5400000">
                <a:off x="4581" y="11356"/>
                <a:ext cx="209" cy="121"/>
                <a:chOff x="11528" y="8357"/>
                <a:chExt cx="192" cy="137"/>
              </a:xfrm>
            </p:grpSpPr>
            <p:sp>
              <p:nvSpPr>
                <p:cNvPr id="501" name="Dessin 21">
                  <a:extLst>
                    <a:ext uri="{FF2B5EF4-FFF2-40B4-BE49-F238E27FC236}">
                      <a16:creationId xmlns:a16="http://schemas.microsoft.com/office/drawing/2014/main" id="{6E00EC6D-59AD-4689-8CC9-4DA11C50A409}"/>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502" name="Dessin 20">
                  <a:extLst>
                    <a:ext uri="{FF2B5EF4-FFF2-40B4-BE49-F238E27FC236}">
                      <a16:creationId xmlns:a16="http://schemas.microsoft.com/office/drawing/2014/main" id="{1146EFDE-CAEF-4151-BD08-1093FD483A67}"/>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83" name="Group 557">
                <a:extLst>
                  <a:ext uri="{FF2B5EF4-FFF2-40B4-BE49-F238E27FC236}">
                    <a16:creationId xmlns:a16="http://schemas.microsoft.com/office/drawing/2014/main" id="{BE3EEF69-C4E3-409E-8232-9CD56DF920BE}"/>
                  </a:ext>
                </a:extLst>
              </p:cNvPr>
              <p:cNvGrpSpPr>
                <a:grpSpLocks noChangeAspect="1"/>
              </p:cNvGrpSpPr>
              <p:nvPr/>
            </p:nvGrpSpPr>
            <p:grpSpPr bwMode="auto">
              <a:xfrm rot="-5400000">
                <a:off x="4835" y="11354"/>
                <a:ext cx="209" cy="121"/>
                <a:chOff x="11528" y="8357"/>
                <a:chExt cx="192" cy="137"/>
              </a:xfrm>
            </p:grpSpPr>
            <p:sp>
              <p:nvSpPr>
                <p:cNvPr id="499" name="Dessin 21">
                  <a:extLst>
                    <a:ext uri="{FF2B5EF4-FFF2-40B4-BE49-F238E27FC236}">
                      <a16:creationId xmlns:a16="http://schemas.microsoft.com/office/drawing/2014/main" id="{8B669337-1622-4C2D-92FC-6F6850377360}"/>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500" name="Dessin 20">
                  <a:extLst>
                    <a:ext uri="{FF2B5EF4-FFF2-40B4-BE49-F238E27FC236}">
                      <a16:creationId xmlns:a16="http://schemas.microsoft.com/office/drawing/2014/main" id="{9756AEF6-4181-4966-BBB3-8D9551C6FE6F}"/>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84" name="Group 560">
                <a:extLst>
                  <a:ext uri="{FF2B5EF4-FFF2-40B4-BE49-F238E27FC236}">
                    <a16:creationId xmlns:a16="http://schemas.microsoft.com/office/drawing/2014/main" id="{67E50257-7FD4-44ED-AD55-3DE5D345501E}"/>
                  </a:ext>
                </a:extLst>
              </p:cNvPr>
              <p:cNvGrpSpPr>
                <a:grpSpLocks noChangeAspect="1"/>
              </p:cNvGrpSpPr>
              <p:nvPr/>
            </p:nvGrpSpPr>
            <p:grpSpPr bwMode="auto">
              <a:xfrm rot="-5400000">
                <a:off x="5080" y="11356"/>
                <a:ext cx="209" cy="121"/>
                <a:chOff x="11528" y="8357"/>
                <a:chExt cx="192" cy="137"/>
              </a:xfrm>
            </p:grpSpPr>
            <p:sp>
              <p:nvSpPr>
                <p:cNvPr id="497" name="Dessin 21">
                  <a:extLst>
                    <a:ext uri="{FF2B5EF4-FFF2-40B4-BE49-F238E27FC236}">
                      <a16:creationId xmlns:a16="http://schemas.microsoft.com/office/drawing/2014/main" id="{447643F4-340A-480F-B293-F1BA1754F60F}"/>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498" name="Dessin 20">
                  <a:extLst>
                    <a:ext uri="{FF2B5EF4-FFF2-40B4-BE49-F238E27FC236}">
                      <a16:creationId xmlns:a16="http://schemas.microsoft.com/office/drawing/2014/main" id="{CCE467D0-178F-498E-B5ED-25E3E84F899E}"/>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85" name="Group 563">
                <a:extLst>
                  <a:ext uri="{FF2B5EF4-FFF2-40B4-BE49-F238E27FC236}">
                    <a16:creationId xmlns:a16="http://schemas.microsoft.com/office/drawing/2014/main" id="{DD300B62-D6F5-4FF0-9A08-0F2E04DE0F96}"/>
                  </a:ext>
                </a:extLst>
              </p:cNvPr>
              <p:cNvGrpSpPr>
                <a:grpSpLocks noChangeAspect="1"/>
              </p:cNvGrpSpPr>
              <p:nvPr/>
            </p:nvGrpSpPr>
            <p:grpSpPr bwMode="auto">
              <a:xfrm rot="-5400000">
                <a:off x="5321" y="11354"/>
                <a:ext cx="209" cy="121"/>
                <a:chOff x="11528" y="8357"/>
                <a:chExt cx="192" cy="137"/>
              </a:xfrm>
            </p:grpSpPr>
            <p:sp>
              <p:nvSpPr>
                <p:cNvPr id="495" name="Dessin 21">
                  <a:extLst>
                    <a:ext uri="{FF2B5EF4-FFF2-40B4-BE49-F238E27FC236}">
                      <a16:creationId xmlns:a16="http://schemas.microsoft.com/office/drawing/2014/main" id="{3689D46D-7F1D-44A4-B19C-09F299009E3B}"/>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496" name="Dessin 20">
                  <a:extLst>
                    <a:ext uri="{FF2B5EF4-FFF2-40B4-BE49-F238E27FC236}">
                      <a16:creationId xmlns:a16="http://schemas.microsoft.com/office/drawing/2014/main" id="{68089E06-79D4-4C58-B21D-C4A6E156AD74}"/>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86" name="Group 566">
                <a:extLst>
                  <a:ext uri="{FF2B5EF4-FFF2-40B4-BE49-F238E27FC236}">
                    <a16:creationId xmlns:a16="http://schemas.microsoft.com/office/drawing/2014/main" id="{2ED1749E-ED6F-489A-BCE4-1923CC943D89}"/>
                  </a:ext>
                </a:extLst>
              </p:cNvPr>
              <p:cNvGrpSpPr>
                <a:grpSpLocks noChangeAspect="1"/>
              </p:cNvGrpSpPr>
              <p:nvPr/>
            </p:nvGrpSpPr>
            <p:grpSpPr bwMode="auto">
              <a:xfrm rot="-5400000">
                <a:off x="5566" y="11356"/>
                <a:ext cx="209" cy="121"/>
                <a:chOff x="11528" y="8357"/>
                <a:chExt cx="192" cy="137"/>
              </a:xfrm>
            </p:grpSpPr>
            <p:sp>
              <p:nvSpPr>
                <p:cNvPr id="493" name="Dessin 21">
                  <a:extLst>
                    <a:ext uri="{FF2B5EF4-FFF2-40B4-BE49-F238E27FC236}">
                      <a16:creationId xmlns:a16="http://schemas.microsoft.com/office/drawing/2014/main" id="{C3FE9F4A-039E-47B3-8C68-DA1EC17CEEAD}"/>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494" name="Dessin 20">
                  <a:extLst>
                    <a:ext uri="{FF2B5EF4-FFF2-40B4-BE49-F238E27FC236}">
                      <a16:creationId xmlns:a16="http://schemas.microsoft.com/office/drawing/2014/main" id="{5D9DDF17-50DB-4914-91F1-CB071201AAD9}"/>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87" name="Group 569">
                <a:extLst>
                  <a:ext uri="{FF2B5EF4-FFF2-40B4-BE49-F238E27FC236}">
                    <a16:creationId xmlns:a16="http://schemas.microsoft.com/office/drawing/2014/main" id="{C4079F69-0176-442D-B7BA-4BCEE68A0B25}"/>
                  </a:ext>
                </a:extLst>
              </p:cNvPr>
              <p:cNvGrpSpPr>
                <a:grpSpLocks noChangeAspect="1"/>
              </p:cNvGrpSpPr>
              <p:nvPr/>
            </p:nvGrpSpPr>
            <p:grpSpPr bwMode="auto">
              <a:xfrm rot="-5400000">
                <a:off x="5799" y="11356"/>
                <a:ext cx="209" cy="121"/>
                <a:chOff x="11528" y="8357"/>
                <a:chExt cx="192" cy="137"/>
              </a:xfrm>
            </p:grpSpPr>
            <p:sp>
              <p:nvSpPr>
                <p:cNvPr id="491" name="Dessin 21">
                  <a:extLst>
                    <a:ext uri="{FF2B5EF4-FFF2-40B4-BE49-F238E27FC236}">
                      <a16:creationId xmlns:a16="http://schemas.microsoft.com/office/drawing/2014/main" id="{E6505577-7212-405B-B5A2-CC92369F30A2}"/>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492" name="Dessin 20">
                  <a:extLst>
                    <a:ext uri="{FF2B5EF4-FFF2-40B4-BE49-F238E27FC236}">
                      <a16:creationId xmlns:a16="http://schemas.microsoft.com/office/drawing/2014/main" id="{4745DBE2-8282-4EBE-8712-A6C12C15E735}"/>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488" name="Group 572">
                <a:extLst>
                  <a:ext uri="{FF2B5EF4-FFF2-40B4-BE49-F238E27FC236}">
                    <a16:creationId xmlns:a16="http://schemas.microsoft.com/office/drawing/2014/main" id="{C9552B85-7979-43B2-A1A3-28354888E8DA}"/>
                  </a:ext>
                </a:extLst>
              </p:cNvPr>
              <p:cNvGrpSpPr>
                <a:grpSpLocks noChangeAspect="1"/>
              </p:cNvGrpSpPr>
              <p:nvPr/>
            </p:nvGrpSpPr>
            <p:grpSpPr bwMode="auto">
              <a:xfrm rot="-5400000">
                <a:off x="4077" y="11356"/>
                <a:ext cx="209" cy="121"/>
                <a:chOff x="11528" y="8357"/>
                <a:chExt cx="192" cy="137"/>
              </a:xfrm>
            </p:grpSpPr>
            <p:sp>
              <p:nvSpPr>
                <p:cNvPr id="489" name="Dessin 21">
                  <a:extLst>
                    <a:ext uri="{FF2B5EF4-FFF2-40B4-BE49-F238E27FC236}">
                      <a16:creationId xmlns:a16="http://schemas.microsoft.com/office/drawing/2014/main" id="{4104EE45-9B72-4BDE-B56C-0739B99B5D02}"/>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490" name="Dessin 20">
                  <a:extLst>
                    <a:ext uri="{FF2B5EF4-FFF2-40B4-BE49-F238E27FC236}">
                      <a16:creationId xmlns:a16="http://schemas.microsoft.com/office/drawing/2014/main" id="{77D2CCD0-E7FB-4033-8D0F-F6317E98D87E}"/>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grpSp>
          <p:nvGrpSpPr>
            <p:cNvPr id="507" name="Group 575">
              <a:extLst>
                <a:ext uri="{FF2B5EF4-FFF2-40B4-BE49-F238E27FC236}">
                  <a16:creationId xmlns:a16="http://schemas.microsoft.com/office/drawing/2014/main" id="{9E73FC2E-42C8-4F58-BA5A-1A9571969B4C}"/>
                </a:ext>
              </a:extLst>
            </p:cNvPr>
            <p:cNvGrpSpPr>
              <a:grpSpLocks noChangeAspect="1"/>
            </p:cNvGrpSpPr>
            <p:nvPr/>
          </p:nvGrpSpPr>
          <p:grpSpPr bwMode="auto">
            <a:xfrm>
              <a:off x="4045108" y="2365908"/>
              <a:ext cx="830263" cy="303213"/>
              <a:chOff x="3952" y="10713"/>
              <a:chExt cx="2205" cy="808"/>
            </a:xfrm>
          </p:grpSpPr>
          <p:sp>
            <p:nvSpPr>
              <p:cNvPr id="508" name="Rectangle 576">
                <a:extLst>
                  <a:ext uri="{FF2B5EF4-FFF2-40B4-BE49-F238E27FC236}">
                    <a16:creationId xmlns:a16="http://schemas.microsoft.com/office/drawing/2014/main" id="{A6B0A93A-6A40-4819-AD0B-7959888588F4}"/>
                  </a:ext>
                </a:extLst>
              </p:cNvPr>
              <p:cNvSpPr>
                <a:spLocks noChangeAspect="1" noChangeArrowheads="1"/>
              </p:cNvSpPr>
              <p:nvPr/>
            </p:nvSpPr>
            <p:spPr bwMode="auto">
              <a:xfrm>
                <a:off x="3952" y="11011"/>
                <a:ext cx="2205" cy="334"/>
              </a:xfrm>
              <a:prstGeom prst="rect">
                <a:avLst/>
              </a:prstGeom>
              <a:solidFill>
                <a:srgbClr val="FFFFFF"/>
              </a:solidFill>
              <a:ln w="31750">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509" name="Text Box 577">
                <a:extLst>
                  <a:ext uri="{FF2B5EF4-FFF2-40B4-BE49-F238E27FC236}">
                    <a16:creationId xmlns:a16="http://schemas.microsoft.com/office/drawing/2014/main" id="{C2535C56-B8AB-4870-90C1-6C75499A039E}"/>
                  </a:ext>
                </a:extLst>
              </p:cNvPr>
              <p:cNvSpPr txBox="1">
                <a:spLocks noChangeAspect="1" noChangeArrowheads="1"/>
              </p:cNvSpPr>
              <p:nvPr/>
            </p:nvSpPr>
            <p:spPr bwMode="auto">
              <a:xfrm>
                <a:off x="3952" y="10986"/>
                <a:ext cx="220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r>
                  <a:rPr lang="fr-FR" altLang="fr-FR" sz="600" dirty="0">
                    <a:latin typeface="+mj-lt"/>
                  </a:rPr>
                  <a:t>Collecteur de départ</a:t>
                </a:r>
                <a:endParaRPr lang="fr-FR" altLang="fr-FR" sz="1100" dirty="0">
                  <a:latin typeface="+mj-lt"/>
                </a:endParaRPr>
              </a:p>
            </p:txBody>
          </p:sp>
          <p:grpSp>
            <p:nvGrpSpPr>
              <p:cNvPr id="510" name="Group 578">
                <a:extLst>
                  <a:ext uri="{FF2B5EF4-FFF2-40B4-BE49-F238E27FC236}">
                    <a16:creationId xmlns:a16="http://schemas.microsoft.com/office/drawing/2014/main" id="{03B054E3-CC4D-458C-A7E4-DC46E3BF074A}"/>
                  </a:ext>
                </a:extLst>
              </p:cNvPr>
              <p:cNvGrpSpPr>
                <a:grpSpLocks noChangeAspect="1"/>
              </p:cNvGrpSpPr>
              <p:nvPr/>
            </p:nvGrpSpPr>
            <p:grpSpPr bwMode="auto">
              <a:xfrm rot="5400000">
                <a:off x="4885" y="10766"/>
                <a:ext cx="256" cy="149"/>
                <a:chOff x="11528" y="8357"/>
                <a:chExt cx="192" cy="137"/>
              </a:xfrm>
            </p:grpSpPr>
            <p:sp>
              <p:nvSpPr>
                <p:cNvPr id="535" name="Dessin 21">
                  <a:extLst>
                    <a:ext uri="{FF2B5EF4-FFF2-40B4-BE49-F238E27FC236}">
                      <a16:creationId xmlns:a16="http://schemas.microsoft.com/office/drawing/2014/main" id="{FB57F284-B77F-4E92-A94F-855C55A4452D}"/>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536" name="Dessin 20">
                  <a:extLst>
                    <a:ext uri="{FF2B5EF4-FFF2-40B4-BE49-F238E27FC236}">
                      <a16:creationId xmlns:a16="http://schemas.microsoft.com/office/drawing/2014/main" id="{1CC42F99-9B37-47B1-85BA-35F1BB9064E1}"/>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511" name="Group 581">
                <a:extLst>
                  <a:ext uri="{FF2B5EF4-FFF2-40B4-BE49-F238E27FC236}">
                    <a16:creationId xmlns:a16="http://schemas.microsoft.com/office/drawing/2014/main" id="{5883770D-0B33-4391-90F0-AB1693660782}"/>
                  </a:ext>
                </a:extLst>
              </p:cNvPr>
              <p:cNvGrpSpPr>
                <a:grpSpLocks noChangeAspect="1"/>
              </p:cNvGrpSpPr>
              <p:nvPr/>
            </p:nvGrpSpPr>
            <p:grpSpPr bwMode="auto">
              <a:xfrm rot="-5400000">
                <a:off x="4336" y="11354"/>
                <a:ext cx="209" cy="121"/>
                <a:chOff x="11528" y="8357"/>
                <a:chExt cx="192" cy="137"/>
              </a:xfrm>
            </p:grpSpPr>
            <p:sp>
              <p:nvSpPr>
                <p:cNvPr id="533" name="Dessin 21">
                  <a:extLst>
                    <a:ext uri="{FF2B5EF4-FFF2-40B4-BE49-F238E27FC236}">
                      <a16:creationId xmlns:a16="http://schemas.microsoft.com/office/drawing/2014/main" id="{21DFF70C-FF14-4E09-A526-853BFB611CFE}"/>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534" name="Dessin 20">
                  <a:extLst>
                    <a:ext uri="{FF2B5EF4-FFF2-40B4-BE49-F238E27FC236}">
                      <a16:creationId xmlns:a16="http://schemas.microsoft.com/office/drawing/2014/main" id="{C5558D31-4B6E-42E0-9041-4188C66E0660}"/>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512" name="Group 584">
                <a:extLst>
                  <a:ext uri="{FF2B5EF4-FFF2-40B4-BE49-F238E27FC236}">
                    <a16:creationId xmlns:a16="http://schemas.microsoft.com/office/drawing/2014/main" id="{5D827E3C-C222-4624-8FE9-9668AAFBE156}"/>
                  </a:ext>
                </a:extLst>
              </p:cNvPr>
              <p:cNvGrpSpPr>
                <a:grpSpLocks noChangeAspect="1"/>
              </p:cNvGrpSpPr>
              <p:nvPr/>
            </p:nvGrpSpPr>
            <p:grpSpPr bwMode="auto">
              <a:xfrm rot="-5400000">
                <a:off x="4581" y="11356"/>
                <a:ext cx="209" cy="121"/>
                <a:chOff x="11528" y="8357"/>
                <a:chExt cx="192" cy="137"/>
              </a:xfrm>
            </p:grpSpPr>
            <p:sp>
              <p:nvSpPr>
                <p:cNvPr id="531" name="Dessin 21">
                  <a:extLst>
                    <a:ext uri="{FF2B5EF4-FFF2-40B4-BE49-F238E27FC236}">
                      <a16:creationId xmlns:a16="http://schemas.microsoft.com/office/drawing/2014/main" id="{E6C3DBD7-D932-43E8-9BF5-DDC2BB5D6C93}"/>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532" name="Dessin 20">
                  <a:extLst>
                    <a:ext uri="{FF2B5EF4-FFF2-40B4-BE49-F238E27FC236}">
                      <a16:creationId xmlns:a16="http://schemas.microsoft.com/office/drawing/2014/main" id="{B0660961-2C92-4CAD-BF56-BA2CF9381819}"/>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513" name="Group 587">
                <a:extLst>
                  <a:ext uri="{FF2B5EF4-FFF2-40B4-BE49-F238E27FC236}">
                    <a16:creationId xmlns:a16="http://schemas.microsoft.com/office/drawing/2014/main" id="{11904308-EAEC-49CE-B66E-CCD91AAE0BD4}"/>
                  </a:ext>
                </a:extLst>
              </p:cNvPr>
              <p:cNvGrpSpPr>
                <a:grpSpLocks noChangeAspect="1"/>
              </p:cNvGrpSpPr>
              <p:nvPr/>
            </p:nvGrpSpPr>
            <p:grpSpPr bwMode="auto">
              <a:xfrm rot="-5400000">
                <a:off x="4835" y="11354"/>
                <a:ext cx="209" cy="121"/>
                <a:chOff x="11528" y="8357"/>
                <a:chExt cx="192" cy="137"/>
              </a:xfrm>
            </p:grpSpPr>
            <p:sp>
              <p:nvSpPr>
                <p:cNvPr id="529" name="Dessin 21">
                  <a:extLst>
                    <a:ext uri="{FF2B5EF4-FFF2-40B4-BE49-F238E27FC236}">
                      <a16:creationId xmlns:a16="http://schemas.microsoft.com/office/drawing/2014/main" id="{9883EC32-3403-46E1-9CA4-55B47FDFA054}"/>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530" name="Dessin 20">
                  <a:extLst>
                    <a:ext uri="{FF2B5EF4-FFF2-40B4-BE49-F238E27FC236}">
                      <a16:creationId xmlns:a16="http://schemas.microsoft.com/office/drawing/2014/main" id="{3B2B6D88-18A2-47A5-A4C2-19938F11DAE5}"/>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514" name="Group 590">
                <a:extLst>
                  <a:ext uri="{FF2B5EF4-FFF2-40B4-BE49-F238E27FC236}">
                    <a16:creationId xmlns:a16="http://schemas.microsoft.com/office/drawing/2014/main" id="{C997CCEA-06E9-4EE7-9FA6-C0716769E78C}"/>
                  </a:ext>
                </a:extLst>
              </p:cNvPr>
              <p:cNvGrpSpPr>
                <a:grpSpLocks noChangeAspect="1"/>
              </p:cNvGrpSpPr>
              <p:nvPr/>
            </p:nvGrpSpPr>
            <p:grpSpPr bwMode="auto">
              <a:xfrm rot="-5400000">
                <a:off x="5080" y="11356"/>
                <a:ext cx="209" cy="121"/>
                <a:chOff x="11528" y="8357"/>
                <a:chExt cx="192" cy="137"/>
              </a:xfrm>
            </p:grpSpPr>
            <p:sp>
              <p:nvSpPr>
                <p:cNvPr id="527" name="Dessin 21">
                  <a:extLst>
                    <a:ext uri="{FF2B5EF4-FFF2-40B4-BE49-F238E27FC236}">
                      <a16:creationId xmlns:a16="http://schemas.microsoft.com/office/drawing/2014/main" id="{949842F5-2164-4B33-8A8B-EDF5AA5035FE}"/>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528" name="Dessin 20">
                  <a:extLst>
                    <a:ext uri="{FF2B5EF4-FFF2-40B4-BE49-F238E27FC236}">
                      <a16:creationId xmlns:a16="http://schemas.microsoft.com/office/drawing/2014/main" id="{65E52FBF-0A16-4029-8CA7-7B955C5C8FA5}"/>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515" name="Group 593">
                <a:extLst>
                  <a:ext uri="{FF2B5EF4-FFF2-40B4-BE49-F238E27FC236}">
                    <a16:creationId xmlns:a16="http://schemas.microsoft.com/office/drawing/2014/main" id="{C178C188-0341-49E3-ABD7-FBAA93397510}"/>
                  </a:ext>
                </a:extLst>
              </p:cNvPr>
              <p:cNvGrpSpPr>
                <a:grpSpLocks noChangeAspect="1"/>
              </p:cNvGrpSpPr>
              <p:nvPr/>
            </p:nvGrpSpPr>
            <p:grpSpPr bwMode="auto">
              <a:xfrm rot="-5400000">
                <a:off x="5321" y="11354"/>
                <a:ext cx="209" cy="121"/>
                <a:chOff x="11528" y="8357"/>
                <a:chExt cx="192" cy="137"/>
              </a:xfrm>
            </p:grpSpPr>
            <p:sp>
              <p:nvSpPr>
                <p:cNvPr id="525" name="Dessin 21">
                  <a:extLst>
                    <a:ext uri="{FF2B5EF4-FFF2-40B4-BE49-F238E27FC236}">
                      <a16:creationId xmlns:a16="http://schemas.microsoft.com/office/drawing/2014/main" id="{5897CDBB-F21C-4435-ADF2-53415397AA80}"/>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526" name="Dessin 20">
                  <a:extLst>
                    <a:ext uri="{FF2B5EF4-FFF2-40B4-BE49-F238E27FC236}">
                      <a16:creationId xmlns:a16="http://schemas.microsoft.com/office/drawing/2014/main" id="{7A14330C-9B8D-47F2-B67F-C3A91DBA3EC4}"/>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516" name="Group 596">
                <a:extLst>
                  <a:ext uri="{FF2B5EF4-FFF2-40B4-BE49-F238E27FC236}">
                    <a16:creationId xmlns:a16="http://schemas.microsoft.com/office/drawing/2014/main" id="{897A822E-ADE9-4322-BEE9-D7CD84A5F92C}"/>
                  </a:ext>
                </a:extLst>
              </p:cNvPr>
              <p:cNvGrpSpPr>
                <a:grpSpLocks noChangeAspect="1"/>
              </p:cNvGrpSpPr>
              <p:nvPr/>
            </p:nvGrpSpPr>
            <p:grpSpPr bwMode="auto">
              <a:xfrm rot="-5400000">
                <a:off x="5566" y="11356"/>
                <a:ext cx="209" cy="121"/>
                <a:chOff x="11528" y="8357"/>
                <a:chExt cx="192" cy="137"/>
              </a:xfrm>
            </p:grpSpPr>
            <p:sp>
              <p:nvSpPr>
                <p:cNvPr id="523" name="Dessin 21">
                  <a:extLst>
                    <a:ext uri="{FF2B5EF4-FFF2-40B4-BE49-F238E27FC236}">
                      <a16:creationId xmlns:a16="http://schemas.microsoft.com/office/drawing/2014/main" id="{AC2CA038-010D-4F9C-9C70-3CE4012F868C}"/>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524" name="Dessin 20">
                  <a:extLst>
                    <a:ext uri="{FF2B5EF4-FFF2-40B4-BE49-F238E27FC236}">
                      <a16:creationId xmlns:a16="http://schemas.microsoft.com/office/drawing/2014/main" id="{A8351290-72BE-46A0-B3BC-9FE7B086ACBC}"/>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517" name="Group 599">
                <a:extLst>
                  <a:ext uri="{FF2B5EF4-FFF2-40B4-BE49-F238E27FC236}">
                    <a16:creationId xmlns:a16="http://schemas.microsoft.com/office/drawing/2014/main" id="{3D11C743-CCCB-4B93-9193-CD3B3482EF0D}"/>
                  </a:ext>
                </a:extLst>
              </p:cNvPr>
              <p:cNvGrpSpPr>
                <a:grpSpLocks noChangeAspect="1"/>
              </p:cNvGrpSpPr>
              <p:nvPr/>
            </p:nvGrpSpPr>
            <p:grpSpPr bwMode="auto">
              <a:xfrm rot="-5400000">
                <a:off x="5799" y="11356"/>
                <a:ext cx="209" cy="121"/>
                <a:chOff x="11528" y="8357"/>
                <a:chExt cx="192" cy="137"/>
              </a:xfrm>
            </p:grpSpPr>
            <p:sp>
              <p:nvSpPr>
                <p:cNvPr id="521" name="Dessin 21">
                  <a:extLst>
                    <a:ext uri="{FF2B5EF4-FFF2-40B4-BE49-F238E27FC236}">
                      <a16:creationId xmlns:a16="http://schemas.microsoft.com/office/drawing/2014/main" id="{D1203FCC-D9C5-4C69-A916-888E93EB96A7}"/>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522" name="Dessin 20">
                  <a:extLst>
                    <a:ext uri="{FF2B5EF4-FFF2-40B4-BE49-F238E27FC236}">
                      <a16:creationId xmlns:a16="http://schemas.microsoft.com/office/drawing/2014/main" id="{0E975CBE-D683-4294-B42B-7CA2829A10C3}"/>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nvGrpSpPr>
              <p:cNvPr id="518" name="Group 602">
                <a:extLst>
                  <a:ext uri="{FF2B5EF4-FFF2-40B4-BE49-F238E27FC236}">
                    <a16:creationId xmlns:a16="http://schemas.microsoft.com/office/drawing/2014/main" id="{2AC6AF72-CC86-498A-90BF-F7DAB2B294A0}"/>
                  </a:ext>
                </a:extLst>
              </p:cNvPr>
              <p:cNvGrpSpPr>
                <a:grpSpLocks noChangeAspect="1"/>
              </p:cNvGrpSpPr>
              <p:nvPr/>
            </p:nvGrpSpPr>
            <p:grpSpPr bwMode="auto">
              <a:xfrm rot="-5400000">
                <a:off x="4077" y="11356"/>
                <a:ext cx="209" cy="121"/>
                <a:chOff x="11528" y="8357"/>
                <a:chExt cx="192" cy="137"/>
              </a:xfrm>
            </p:grpSpPr>
            <p:sp>
              <p:nvSpPr>
                <p:cNvPr id="519" name="Dessin 21">
                  <a:extLst>
                    <a:ext uri="{FF2B5EF4-FFF2-40B4-BE49-F238E27FC236}">
                      <a16:creationId xmlns:a16="http://schemas.microsoft.com/office/drawing/2014/main" id="{861C6762-9965-43B9-8093-6B7ADC3939D1}"/>
                    </a:ext>
                  </a:extLst>
                </p:cNvPr>
                <p:cNvSpPr>
                  <a:spLocks noChangeAspect="1"/>
                </p:cNvSpPr>
                <p:nvPr/>
              </p:nvSpPr>
              <p:spPr bwMode="auto">
                <a:xfrm>
                  <a:off x="11627" y="8360"/>
                  <a:ext cx="93" cy="134"/>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16384" y="0"/>
                      </a:moveTo>
                      <a:lnTo>
                        <a:pt x="0" y="7646"/>
                      </a:lnTo>
                      <a:lnTo>
                        <a:pt x="16384" y="16384"/>
                      </a:lnTo>
                      <a:lnTo>
                        <a:pt x="16384" y="0"/>
                      </a:lnTo>
                      <a:close/>
                    </a:path>
                  </a:pathLst>
                </a:custGeom>
                <a:solidFill>
                  <a:srgbClr val="FFFFFF"/>
                </a:solidFill>
                <a:ln w="9525">
                  <a:solidFill>
                    <a:srgbClr val="000000"/>
                  </a:solidFill>
                  <a:prstDash val="solid"/>
                  <a:round/>
                  <a:headEnd/>
                  <a:tailEnd/>
                </a:ln>
              </p:spPr>
              <p:txBody>
                <a:bodyPr/>
                <a:lstStyle/>
                <a:p>
                  <a:endParaRPr lang="fr-FR"/>
                </a:p>
              </p:txBody>
            </p:sp>
            <p:sp>
              <p:nvSpPr>
                <p:cNvPr id="520" name="Dessin 20">
                  <a:extLst>
                    <a:ext uri="{FF2B5EF4-FFF2-40B4-BE49-F238E27FC236}">
                      <a16:creationId xmlns:a16="http://schemas.microsoft.com/office/drawing/2014/main" id="{724E4BA6-03AE-4F14-AFCD-303F7140DF48}"/>
                    </a:ext>
                  </a:extLst>
                </p:cNvPr>
                <p:cNvSpPr>
                  <a:spLocks noChangeAspect="1"/>
                </p:cNvSpPr>
                <p:nvPr/>
              </p:nvSpPr>
              <p:spPr bwMode="auto">
                <a:xfrm>
                  <a:off x="11528" y="8357"/>
                  <a:ext cx="93" cy="127"/>
                </a:xfrm>
                <a:custGeom>
                  <a:avLst/>
                  <a:gdLst>
                    <a:gd name="T0" fmla="*/ 0 w 16384"/>
                    <a:gd name="T1" fmla="*/ 0 h 16384"/>
                    <a:gd name="T2" fmla="*/ 0 w 16384"/>
                    <a:gd name="T3" fmla="*/ 0 h 16384"/>
                    <a:gd name="T4" fmla="*/ 0 w 16384"/>
                    <a:gd name="T5" fmla="*/ 0 h 16384"/>
                    <a:gd name="T6" fmla="*/ 0 w 16384"/>
                    <a:gd name="T7" fmla="*/ 0 h 16384"/>
                    <a:gd name="T8" fmla="*/ 0 60000 65536"/>
                    <a:gd name="T9" fmla="*/ 0 60000 65536"/>
                    <a:gd name="T10" fmla="*/ 0 60000 65536"/>
                    <a:gd name="T11" fmla="*/ 0 60000 65536"/>
                    <a:gd name="T12" fmla="*/ 0 w 16384"/>
                    <a:gd name="T13" fmla="*/ 0 h 16384"/>
                    <a:gd name="T14" fmla="*/ 16384 w 16384"/>
                    <a:gd name="T15" fmla="*/ 16384 h 16384"/>
                  </a:gdLst>
                  <a:ahLst/>
                  <a:cxnLst>
                    <a:cxn ang="T8">
                      <a:pos x="T0" y="T1"/>
                    </a:cxn>
                    <a:cxn ang="T9">
                      <a:pos x="T2" y="T3"/>
                    </a:cxn>
                    <a:cxn ang="T10">
                      <a:pos x="T4" y="T5"/>
                    </a:cxn>
                    <a:cxn ang="T11">
                      <a:pos x="T6" y="T7"/>
                    </a:cxn>
                  </a:cxnLst>
                  <a:rect l="T12" t="T13" r="T14" b="T15"/>
                  <a:pathLst>
                    <a:path w="16384" h="16384">
                      <a:moveTo>
                        <a:pt x="0" y="0"/>
                      </a:moveTo>
                      <a:lnTo>
                        <a:pt x="16384" y="7646"/>
                      </a:lnTo>
                      <a:lnTo>
                        <a:pt x="0" y="16384"/>
                      </a:lnTo>
                      <a:lnTo>
                        <a:pt x="0" y="0"/>
                      </a:lnTo>
                      <a:close/>
                    </a:path>
                  </a:pathLst>
                </a:custGeom>
                <a:solidFill>
                  <a:srgbClr val="FFFFFF"/>
                </a:solidFill>
                <a:ln w="9525">
                  <a:solidFill>
                    <a:srgbClr val="000000"/>
                  </a:solidFill>
                  <a:prstDash val="solid"/>
                  <a:round/>
                  <a:headEnd/>
                  <a:tailEnd/>
                </a:ln>
              </p:spPr>
              <p:txBody>
                <a:bodyPr/>
                <a:lstStyle/>
                <a:p>
                  <a:endParaRPr lang="fr-FR"/>
                </a:p>
              </p:txBody>
            </p:sp>
          </p:grpSp>
        </p:grpSp>
        <p:grpSp>
          <p:nvGrpSpPr>
            <p:cNvPr id="537" name="Group 166">
              <a:extLst>
                <a:ext uri="{FF2B5EF4-FFF2-40B4-BE49-F238E27FC236}">
                  <a16:creationId xmlns:a16="http://schemas.microsoft.com/office/drawing/2014/main" id="{5A5A7B4E-EACD-4159-8DA3-109BBABDBEDA}"/>
                </a:ext>
              </a:extLst>
            </p:cNvPr>
            <p:cNvGrpSpPr>
              <a:grpSpLocks noChangeAspect="1"/>
            </p:cNvGrpSpPr>
            <p:nvPr/>
          </p:nvGrpSpPr>
          <p:grpSpPr bwMode="auto">
            <a:xfrm>
              <a:off x="5173937" y="488104"/>
              <a:ext cx="153987" cy="376130"/>
              <a:chOff x="3366" y="4825"/>
              <a:chExt cx="711" cy="1740"/>
            </a:xfrm>
          </p:grpSpPr>
          <p:sp>
            <p:nvSpPr>
              <p:cNvPr id="538" name="Rectangle 167">
                <a:extLst>
                  <a:ext uri="{FF2B5EF4-FFF2-40B4-BE49-F238E27FC236}">
                    <a16:creationId xmlns:a16="http://schemas.microsoft.com/office/drawing/2014/main" id="{57E495FD-D69F-428B-9D85-C7B79E926098}"/>
                  </a:ext>
                </a:extLst>
              </p:cNvPr>
              <p:cNvSpPr>
                <a:spLocks noChangeAspect="1" noChangeArrowheads="1"/>
              </p:cNvSpPr>
              <p:nvPr/>
            </p:nvSpPr>
            <p:spPr bwMode="auto">
              <a:xfrm>
                <a:off x="3366" y="4825"/>
                <a:ext cx="711" cy="1740"/>
              </a:xfrm>
              <a:prstGeom prst="rect">
                <a:avLst/>
              </a:prstGeom>
              <a:solidFill>
                <a:srgbClr val="FFFFFF"/>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sp>
            <p:nvSpPr>
              <p:cNvPr id="539" name="AutoShape 168">
                <a:extLst>
                  <a:ext uri="{FF2B5EF4-FFF2-40B4-BE49-F238E27FC236}">
                    <a16:creationId xmlns:a16="http://schemas.microsoft.com/office/drawing/2014/main" id="{D3BCD640-7B45-47AE-9206-E9C9A73049AA}"/>
                  </a:ext>
                </a:extLst>
              </p:cNvPr>
              <p:cNvSpPr>
                <a:spLocks noChangeAspect="1" noChangeArrowheads="1"/>
              </p:cNvSpPr>
              <p:nvPr/>
            </p:nvSpPr>
            <p:spPr bwMode="auto">
              <a:xfrm>
                <a:off x="3366" y="4825"/>
                <a:ext cx="711" cy="1740"/>
              </a:xfrm>
              <a:prstGeom prst="rtTriangle">
                <a:avLst/>
              </a:prstGeom>
              <a:solidFill>
                <a:srgbClr val="000000"/>
              </a:solidFill>
              <a:ln w="9525">
                <a:solidFill>
                  <a:srgbClr val="000000"/>
                </a:solidFill>
                <a:miter lim="800000"/>
                <a:headEnd/>
                <a:tailEnd/>
              </a:ln>
            </p:spPr>
            <p:txBody>
              <a:bodyPr/>
              <a:lstStyle>
                <a:lvl1pPr>
                  <a:defRPr sz="1400">
                    <a:solidFill>
                      <a:srgbClr val="003366"/>
                    </a:solidFill>
                    <a:latin typeface="Arial" panose="020B0604020202020204" pitchFamily="34" charset="0"/>
                    <a:cs typeface="Arial" panose="020B0604020202020204" pitchFamily="34" charset="0"/>
                  </a:defRPr>
                </a:lvl1pPr>
                <a:lvl2pPr marL="742950" indent="-285750">
                  <a:defRPr sz="1400">
                    <a:solidFill>
                      <a:srgbClr val="003366"/>
                    </a:solidFill>
                    <a:latin typeface="Arial" panose="020B0604020202020204" pitchFamily="34" charset="0"/>
                    <a:cs typeface="Arial" panose="020B0604020202020204" pitchFamily="34" charset="0"/>
                  </a:defRPr>
                </a:lvl2pPr>
                <a:lvl3pPr marL="1143000" indent="-228600">
                  <a:defRPr sz="1400">
                    <a:solidFill>
                      <a:srgbClr val="003366"/>
                    </a:solidFill>
                    <a:latin typeface="Arial" panose="020B0604020202020204" pitchFamily="34" charset="0"/>
                    <a:cs typeface="Arial" panose="020B0604020202020204" pitchFamily="34" charset="0"/>
                  </a:defRPr>
                </a:lvl3pPr>
                <a:lvl4pPr marL="1600200" indent="-228600">
                  <a:defRPr sz="1400">
                    <a:solidFill>
                      <a:srgbClr val="003366"/>
                    </a:solidFill>
                    <a:latin typeface="Arial" panose="020B0604020202020204" pitchFamily="34" charset="0"/>
                    <a:cs typeface="Arial" panose="020B0604020202020204" pitchFamily="34" charset="0"/>
                  </a:defRPr>
                </a:lvl4pPr>
                <a:lvl5pPr marL="2057400" indent="-228600">
                  <a:defRPr sz="1400">
                    <a:solidFill>
                      <a:srgbClr val="003366"/>
                    </a:solidFill>
                    <a:latin typeface="Arial" panose="020B0604020202020204" pitchFamily="34" charset="0"/>
                    <a:cs typeface="Arial" panose="020B0604020202020204" pitchFamily="34" charset="0"/>
                  </a:defRPr>
                </a:lvl5pPr>
                <a:lvl6pPr marL="25146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6pPr>
                <a:lvl7pPr marL="29718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7pPr>
                <a:lvl8pPr marL="34290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8pPr>
                <a:lvl9pPr marL="3886200" indent="-228600" algn="ctr" eaLnBrk="0" fontAlgn="base" hangingPunct="0">
                  <a:spcBef>
                    <a:spcPct val="20000"/>
                  </a:spcBef>
                  <a:spcAft>
                    <a:spcPct val="0"/>
                  </a:spcAft>
                  <a:defRPr sz="1400">
                    <a:solidFill>
                      <a:srgbClr val="003366"/>
                    </a:solidFill>
                    <a:latin typeface="Arial" panose="020B0604020202020204" pitchFamily="34" charset="0"/>
                    <a:cs typeface="Arial" panose="020B0604020202020204" pitchFamily="34" charset="0"/>
                  </a:defRPr>
                </a:lvl9pPr>
              </a:lstStyle>
              <a:p>
                <a:endParaRPr lang="fr-FR" altLang="fr-FR"/>
              </a:p>
            </p:txBody>
          </p:sp>
        </p:grpSp>
        <p:sp>
          <p:nvSpPr>
            <p:cNvPr id="540" name="Line 605">
              <a:extLst>
                <a:ext uri="{FF2B5EF4-FFF2-40B4-BE49-F238E27FC236}">
                  <a16:creationId xmlns:a16="http://schemas.microsoft.com/office/drawing/2014/main" id="{B0341410-335E-4795-B214-04A9D6E5B7FF}"/>
                </a:ext>
              </a:extLst>
            </p:cNvPr>
            <p:cNvSpPr>
              <a:spLocks noChangeAspect="1" noChangeShapeType="1"/>
            </p:cNvSpPr>
            <p:nvPr/>
          </p:nvSpPr>
          <p:spPr bwMode="auto">
            <a:xfrm flipH="1">
              <a:off x="4455029" y="538806"/>
              <a:ext cx="718907" cy="0"/>
            </a:xfrm>
            <a:prstGeom prst="line">
              <a:avLst/>
            </a:prstGeom>
            <a:noFill/>
            <a:ln w="12700">
              <a:solidFill>
                <a:srgbClr val="FF0000"/>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sp>
          <p:nvSpPr>
            <p:cNvPr id="541" name="Line 606">
              <a:extLst>
                <a:ext uri="{FF2B5EF4-FFF2-40B4-BE49-F238E27FC236}">
                  <a16:creationId xmlns:a16="http://schemas.microsoft.com/office/drawing/2014/main" id="{6D0297B3-BD19-4307-A3D4-7AC135D46C2C}"/>
                </a:ext>
              </a:extLst>
            </p:cNvPr>
            <p:cNvSpPr>
              <a:spLocks noChangeAspect="1" noChangeShapeType="1"/>
            </p:cNvSpPr>
            <p:nvPr/>
          </p:nvSpPr>
          <p:spPr bwMode="auto">
            <a:xfrm flipH="1">
              <a:off x="4668373" y="799663"/>
              <a:ext cx="505563"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2" name="Line 607">
              <a:extLst>
                <a:ext uri="{FF2B5EF4-FFF2-40B4-BE49-F238E27FC236}">
                  <a16:creationId xmlns:a16="http://schemas.microsoft.com/office/drawing/2014/main" id="{5B2A4216-3522-4026-9864-93809D7E3456}"/>
                </a:ext>
              </a:extLst>
            </p:cNvPr>
            <p:cNvSpPr>
              <a:spLocks noChangeAspect="1" noChangeShapeType="1"/>
            </p:cNvSpPr>
            <p:nvPr/>
          </p:nvSpPr>
          <p:spPr bwMode="auto">
            <a:xfrm flipH="1">
              <a:off x="5327922" y="537068"/>
              <a:ext cx="664839"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4" name="Line 390">
              <a:extLst>
                <a:ext uri="{FF2B5EF4-FFF2-40B4-BE49-F238E27FC236}">
                  <a16:creationId xmlns:a16="http://schemas.microsoft.com/office/drawing/2014/main" id="{738C9164-BD34-4E01-94F3-CAD7F848B867}"/>
                </a:ext>
              </a:extLst>
            </p:cNvPr>
            <p:cNvSpPr>
              <a:spLocks noChangeAspect="1" noChangeShapeType="1"/>
            </p:cNvSpPr>
            <p:nvPr/>
          </p:nvSpPr>
          <p:spPr bwMode="auto">
            <a:xfrm>
              <a:off x="4439719" y="555458"/>
              <a:ext cx="0" cy="684520"/>
            </a:xfrm>
            <a:prstGeom prst="line">
              <a:avLst/>
            </a:prstGeom>
            <a:noFill/>
            <a:ln w="12700">
              <a:solidFill>
                <a:srgbClr val="FF0000"/>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sp>
          <p:nvSpPr>
            <p:cNvPr id="545" name="Line 391">
              <a:extLst>
                <a:ext uri="{FF2B5EF4-FFF2-40B4-BE49-F238E27FC236}">
                  <a16:creationId xmlns:a16="http://schemas.microsoft.com/office/drawing/2014/main" id="{18DB11D6-12E4-4016-949C-AFE160374CA1}"/>
                </a:ext>
              </a:extLst>
            </p:cNvPr>
            <p:cNvSpPr>
              <a:spLocks noChangeAspect="1" noChangeShapeType="1"/>
            </p:cNvSpPr>
            <p:nvPr/>
          </p:nvSpPr>
          <p:spPr bwMode="auto">
            <a:xfrm>
              <a:off x="4668374" y="799662"/>
              <a:ext cx="0" cy="825269"/>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7" name="Line 391">
              <a:extLst>
                <a:ext uri="{FF2B5EF4-FFF2-40B4-BE49-F238E27FC236}">
                  <a16:creationId xmlns:a16="http://schemas.microsoft.com/office/drawing/2014/main" id="{8EFE01DD-5D92-49C4-9E0E-5807EA4AEAFF}"/>
                </a:ext>
              </a:extLst>
            </p:cNvPr>
            <p:cNvSpPr>
              <a:spLocks noChangeAspect="1" noChangeShapeType="1"/>
            </p:cNvSpPr>
            <p:nvPr/>
          </p:nvSpPr>
          <p:spPr bwMode="auto">
            <a:xfrm>
              <a:off x="5989123" y="537068"/>
              <a:ext cx="0" cy="688228"/>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8" name="Line 608">
              <a:extLst>
                <a:ext uri="{FF2B5EF4-FFF2-40B4-BE49-F238E27FC236}">
                  <a16:creationId xmlns:a16="http://schemas.microsoft.com/office/drawing/2014/main" id="{60C7966D-DC9B-4F38-A4D1-EF65E284EE1D}"/>
                </a:ext>
              </a:extLst>
            </p:cNvPr>
            <p:cNvSpPr>
              <a:spLocks noChangeAspect="1" noChangeShapeType="1"/>
            </p:cNvSpPr>
            <p:nvPr/>
          </p:nvSpPr>
          <p:spPr bwMode="auto">
            <a:xfrm flipH="1">
              <a:off x="5316958" y="799663"/>
              <a:ext cx="498055" cy="0"/>
            </a:xfrm>
            <a:prstGeom prst="line">
              <a:avLst/>
            </a:prstGeom>
            <a:noFill/>
            <a:ln w="12700">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sp>
          <p:nvSpPr>
            <p:cNvPr id="549" name="Line 391">
              <a:extLst>
                <a:ext uri="{FF2B5EF4-FFF2-40B4-BE49-F238E27FC236}">
                  <a16:creationId xmlns:a16="http://schemas.microsoft.com/office/drawing/2014/main" id="{9D856789-A838-4B86-B83E-88C6488CD6FC}"/>
                </a:ext>
              </a:extLst>
            </p:cNvPr>
            <p:cNvSpPr>
              <a:spLocks noChangeAspect="1" noChangeShapeType="1"/>
            </p:cNvSpPr>
            <p:nvPr/>
          </p:nvSpPr>
          <p:spPr bwMode="auto">
            <a:xfrm>
              <a:off x="5817673" y="799662"/>
              <a:ext cx="0" cy="834796"/>
            </a:xfrm>
            <a:prstGeom prst="line">
              <a:avLst/>
            </a:prstGeom>
            <a:noFill/>
            <a:ln w="12700">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sp>
          <p:nvSpPr>
            <p:cNvPr id="550" name="Line 607">
              <a:extLst>
                <a:ext uri="{FF2B5EF4-FFF2-40B4-BE49-F238E27FC236}">
                  <a16:creationId xmlns:a16="http://schemas.microsoft.com/office/drawing/2014/main" id="{D4ADEBA0-D08E-4ACF-B761-8873C2947EE8}"/>
                </a:ext>
              </a:extLst>
            </p:cNvPr>
            <p:cNvSpPr>
              <a:spLocks noChangeAspect="1" noChangeShapeType="1"/>
            </p:cNvSpPr>
            <p:nvPr/>
          </p:nvSpPr>
          <p:spPr bwMode="auto">
            <a:xfrm flipH="1">
              <a:off x="5629484" y="1222908"/>
              <a:ext cx="363277" cy="0"/>
            </a:xfrm>
            <a:prstGeom prst="line">
              <a:avLst/>
            </a:prstGeom>
            <a:noFill/>
            <a:ln w="12700">
              <a:solidFill>
                <a:schemeClr val="bg1">
                  <a:lumMod val="85000"/>
                </a:schemeClr>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51" name="Line 608">
              <a:extLst>
                <a:ext uri="{FF2B5EF4-FFF2-40B4-BE49-F238E27FC236}">
                  <a16:creationId xmlns:a16="http://schemas.microsoft.com/office/drawing/2014/main" id="{B427F6B8-D638-4B69-AA90-94D5FEA19940}"/>
                </a:ext>
              </a:extLst>
            </p:cNvPr>
            <p:cNvSpPr>
              <a:spLocks noChangeAspect="1" noChangeShapeType="1"/>
            </p:cNvSpPr>
            <p:nvPr/>
          </p:nvSpPr>
          <p:spPr bwMode="auto">
            <a:xfrm flipH="1">
              <a:off x="5618319" y="1629694"/>
              <a:ext cx="199353" cy="0"/>
            </a:xfrm>
            <a:prstGeom prst="line">
              <a:avLst/>
            </a:prstGeom>
            <a:noFill/>
            <a:ln w="12700">
              <a:solidFill>
                <a:schemeClr val="bg1">
                  <a:lumMod val="85000"/>
                </a:schemeClr>
              </a:solidFill>
              <a:prstDash val="lgDash"/>
              <a:round/>
              <a:headEnd/>
              <a:tailEnd/>
            </a:ln>
            <a:extLst>
              <a:ext uri="{909E8E84-426E-40DD-AFC4-6F175D3DCCD1}">
                <a14:hiddenFill xmlns:a14="http://schemas.microsoft.com/office/drawing/2010/main">
                  <a:noFill/>
                </a14:hiddenFill>
              </a:ext>
            </a:extLst>
          </p:spPr>
          <p:txBody>
            <a:bodyPr/>
            <a:lstStyle/>
            <a:p>
              <a:endParaRPr lang="fr-FR"/>
            </a:p>
          </p:txBody>
        </p:sp>
        <p:sp>
          <p:nvSpPr>
            <p:cNvPr id="552" name="Line 606">
              <a:extLst>
                <a:ext uri="{FF2B5EF4-FFF2-40B4-BE49-F238E27FC236}">
                  <a16:creationId xmlns:a16="http://schemas.microsoft.com/office/drawing/2014/main" id="{9931D516-7EA9-4E36-85C0-4AA72D24C2D1}"/>
                </a:ext>
              </a:extLst>
            </p:cNvPr>
            <p:cNvSpPr>
              <a:spLocks noChangeAspect="1" noChangeShapeType="1"/>
            </p:cNvSpPr>
            <p:nvPr/>
          </p:nvSpPr>
          <p:spPr bwMode="auto">
            <a:xfrm flipH="1">
              <a:off x="4436393" y="1630229"/>
              <a:ext cx="234010"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53" name="Flèche : virage 552">
            <a:extLst>
              <a:ext uri="{FF2B5EF4-FFF2-40B4-BE49-F238E27FC236}">
                <a16:creationId xmlns:a16="http://schemas.microsoft.com/office/drawing/2014/main" id="{75479D1D-6F0B-429F-8ECC-9F8CB8A6BAC7}"/>
              </a:ext>
            </a:extLst>
          </p:cNvPr>
          <p:cNvSpPr/>
          <p:nvPr/>
        </p:nvSpPr>
        <p:spPr>
          <a:xfrm rot="5400000" flipV="1">
            <a:off x="5367323" y="1447687"/>
            <a:ext cx="991602" cy="1885241"/>
          </a:xfrm>
          <a:prstGeom prst="bentArrow">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54" name="Espace réservé du contenu 2">
            <a:extLst>
              <a:ext uri="{FF2B5EF4-FFF2-40B4-BE49-F238E27FC236}">
                <a16:creationId xmlns:a16="http://schemas.microsoft.com/office/drawing/2014/main" id="{2FE92249-DFD9-42CD-B699-9A96D8E1B861}"/>
              </a:ext>
            </a:extLst>
          </p:cNvPr>
          <p:cNvSpPr>
            <a:spLocks noGrp="1" noChangeArrowheads="1"/>
          </p:cNvSpPr>
          <p:nvPr>
            <p:ph idx="1"/>
          </p:nvPr>
        </p:nvSpPr>
        <p:spPr>
          <a:xfrm>
            <a:off x="6709199" y="3327732"/>
            <a:ext cx="2014318" cy="950881"/>
          </a:xfrm>
        </p:spPr>
        <p:txBody>
          <a:bodyPr/>
          <a:lstStyle/>
          <a:p>
            <a:pPr algn="ctr"/>
            <a:r>
              <a:rPr lang="fr-FR" sz="1200" b="0" i="0" dirty="0">
                <a:solidFill>
                  <a:srgbClr val="242021"/>
                </a:solidFill>
                <a:effectLst/>
                <a:latin typeface="+mn-lt"/>
              </a:rPr>
              <a:t>30 à 50 kWh de froid apportés pour 1 kWh d’électricité consommée</a:t>
            </a:r>
            <a:endParaRPr lang="fr-FR" altLang="fr-FR" sz="2400" dirty="0">
              <a:solidFill>
                <a:schemeClr val="tx1"/>
              </a:solidFill>
            </a:endParaRPr>
          </a:p>
        </p:txBody>
      </p:sp>
    </p:spTree>
    <p:extLst>
      <p:ext uri="{BB962C8B-B14F-4D97-AF65-F5344CB8AC3E}">
        <p14:creationId xmlns:p14="http://schemas.microsoft.com/office/powerpoint/2010/main" val="4056768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364BC-86FF-4650-B43E-181844AE899C}"/>
              </a:ext>
            </a:extLst>
          </p:cNvPr>
          <p:cNvSpPr>
            <a:spLocks noGrp="1"/>
          </p:cNvSpPr>
          <p:nvPr>
            <p:ph type="title"/>
          </p:nvPr>
        </p:nvSpPr>
        <p:spPr/>
        <p:txBody>
          <a:bodyPr/>
          <a:lstStyle/>
          <a:p>
            <a:r>
              <a:rPr lang="fr-FR" dirty="0"/>
              <a:t>Constat et projection</a:t>
            </a:r>
          </a:p>
        </p:txBody>
      </p:sp>
      <p:sp>
        <p:nvSpPr>
          <p:cNvPr id="4" name="Espace réservé du numéro de diapositive 3">
            <a:extLst>
              <a:ext uri="{FF2B5EF4-FFF2-40B4-BE49-F238E27FC236}">
                <a16:creationId xmlns:a16="http://schemas.microsoft.com/office/drawing/2014/main" id="{8A0DB47C-A452-4F72-9D92-717472100381}"/>
              </a:ext>
            </a:extLst>
          </p:cNvPr>
          <p:cNvSpPr>
            <a:spLocks noGrp="1"/>
          </p:cNvSpPr>
          <p:nvPr>
            <p:ph type="sldNum" sz="quarter" idx="4"/>
          </p:nvPr>
        </p:nvSpPr>
        <p:spPr/>
        <p:txBody>
          <a:bodyPr/>
          <a:lstStyle/>
          <a:p>
            <a:pPr>
              <a:defRPr/>
            </a:pPr>
            <a:fld id="{AE6A7967-D078-472B-B058-1133A14FDA29}" type="slidenum">
              <a:rPr lang="fr-FR" altLang="fr-FR" smtClean="0"/>
              <a:pPr>
                <a:defRPr/>
              </a:pPr>
              <a:t>34</a:t>
            </a:fld>
            <a:endParaRPr lang="fr-FR" altLang="fr-FR" dirty="0"/>
          </a:p>
        </p:txBody>
      </p:sp>
      <p:pic>
        <p:nvPicPr>
          <p:cNvPr id="5" name="Image 4">
            <a:extLst>
              <a:ext uri="{FF2B5EF4-FFF2-40B4-BE49-F238E27FC236}">
                <a16:creationId xmlns:a16="http://schemas.microsoft.com/office/drawing/2014/main" id="{0491EC92-6348-4CEA-BA5D-15527C6567D2}"/>
              </a:ext>
            </a:extLst>
          </p:cNvPr>
          <p:cNvPicPr>
            <a:picLocks noChangeAspect="1"/>
          </p:cNvPicPr>
          <p:nvPr/>
        </p:nvPicPr>
        <p:blipFill>
          <a:blip r:embed="rId2"/>
          <a:stretch>
            <a:fillRect/>
          </a:stretch>
        </p:blipFill>
        <p:spPr>
          <a:xfrm>
            <a:off x="667744" y="771525"/>
            <a:ext cx="7333255" cy="4006656"/>
          </a:xfrm>
          <a:prstGeom prst="rect">
            <a:avLst/>
          </a:prstGeom>
        </p:spPr>
      </p:pic>
    </p:spTree>
    <p:extLst>
      <p:ext uri="{BB962C8B-B14F-4D97-AF65-F5344CB8AC3E}">
        <p14:creationId xmlns:p14="http://schemas.microsoft.com/office/powerpoint/2010/main" val="3068139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364BC-86FF-4650-B43E-181844AE899C}"/>
              </a:ext>
            </a:extLst>
          </p:cNvPr>
          <p:cNvSpPr>
            <a:spLocks noGrp="1"/>
          </p:cNvSpPr>
          <p:nvPr>
            <p:ph type="title"/>
          </p:nvPr>
        </p:nvSpPr>
        <p:spPr/>
        <p:txBody>
          <a:bodyPr/>
          <a:lstStyle/>
          <a:p>
            <a:r>
              <a:rPr lang="fr-FR" dirty="0"/>
              <a:t>Intérêt du rafraichissement géothermique</a:t>
            </a:r>
          </a:p>
        </p:txBody>
      </p:sp>
      <p:sp>
        <p:nvSpPr>
          <p:cNvPr id="4" name="Espace réservé du numéro de diapositive 3">
            <a:extLst>
              <a:ext uri="{FF2B5EF4-FFF2-40B4-BE49-F238E27FC236}">
                <a16:creationId xmlns:a16="http://schemas.microsoft.com/office/drawing/2014/main" id="{8A0DB47C-A452-4F72-9D92-717472100381}"/>
              </a:ext>
            </a:extLst>
          </p:cNvPr>
          <p:cNvSpPr>
            <a:spLocks noGrp="1"/>
          </p:cNvSpPr>
          <p:nvPr>
            <p:ph type="sldNum" sz="quarter" idx="4"/>
          </p:nvPr>
        </p:nvSpPr>
        <p:spPr/>
        <p:txBody>
          <a:bodyPr/>
          <a:lstStyle/>
          <a:p>
            <a:pPr>
              <a:defRPr/>
            </a:pPr>
            <a:fld id="{AE6A7967-D078-472B-B058-1133A14FDA29}" type="slidenum">
              <a:rPr lang="fr-FR" altLang="fr-FR" smtClean="0"/>
              <a:pPr>
                <a:defRPr/>
              </a:pPr>
              <a:t>35</a:t>
            </a:fld>
            <a:endParaRPr lang="fr-FR" altLang="fr-FR" dirty="0"/>
          </a:p>
        </p:txBody>
      </p:sp>
      <p:sp>
        <p:nvSpPr>
          <p:cNvPr id="7" name="Rectangle 6">
            <a:extLst>
              <a:ext uri="{FF2B5EF4-FFF2-40B4-BE49-F238E27FC236}">
                <a16:creationId xmlns:a16="http://schemas.microsoft.com/office/drawing/2014/main" id="{3B44B851-3789-48E1-A741-1F4278DB1850}"/>
              </a:ext>
            </a:extLst>
          </p:cNvPr>
          <p:cNvSpPr/>
          <p:nvPr/>
        </p:nvSpPr>
        <p:spPr>
          <a:xfrm>
            <a:off x="457200" y="1090494"/>
            <a:ext cx="4356321" cy="92333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Décarbonation</a:t>
            </a:r>
          </a:p>
        </p:txBody>
      </p:sp>
      <p:sp>
        <p:nvSpPr>
          <p:cNvPr id="8" name="Rectangle 7">
            <a:extLst>
              <a:ext uri="{FF2B5EF4-FFF2-40B4-BE49-F238E27FC236}">
                <a16:creationId xmlns:a16="http://schemas.microsoft.com/office/drawing/2014/main" id="{E784E847-019C-4ADB-89AC-5E24D5C2B89B}"/>
              </a:ext>
            </a:extLst>
          </p:cNvPr>
          <p:cNvSpPr/>
          <p:nvPr/>
        </p:nvSpPr>
        <p:spPr>
          <a:xfrm>
            <a:off x="2367566" y="3279755"/>
            <a:ext cx="2987356" cy="769441"/>
          </a:xfrm>
          <a:prstGeom prst="rect">
            <a:avLst/>
          </a:prstGeom>
          <a:noFill/>
        </p:spPr>
        <p:txBody>
          <a:bodyPr wrap="square" lIns="91440" tIns="45720" rIns="91440" bIns="45720">
            <a:spAutoFit/>
          </a:bodyPr>
          <a:lstStyle/>
          <a:p>
            <a:pPr algn="ctr"/>
            <a:r>
              <a:rPr lang="fr-FR" sz="4400" b="0" cap="none" spc="0" dirty="0">
                <a:ln w="0"/>
                <a:solidFill>
                  <a:schemeClr val="accent1"/>
                </a:solidFill>
                <a:effectLst>
                  <a:outerShdw blurRad="38100" dist="25400" dir="5400000" algn="ctr" rotWithShape="0">
                    <a:srgbClr val="6E747A">
                      <a:alpha val="43000"/>
                    </a:srgbClr>
                  </a:outerShdw>
                </a:effectLst>
              </a:rPr>
              <a:t>Résilience</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
        <p:nvSpPr>
          <p:cNvPr id="9" name="Rectangle 8">
            <a:extLst>
              <a:ext uri="{FF2B5EF4-FFF2-40B4-BE49-F238E27FC236}">
                <a16:creationId xmlns:a16="http://schemas.microsoft.com/office/drawing/2014/main" id="{C2E3F5C1-A17C-408A-8BEB-316176F61B56}"/>
              </a:ext>
            </a:extLst>
          </p:cNvPr>
          <p:cNvSpPr/>
          <p:nvPr/>
        </p:nvSpPr>
        <p:spPr>
          <a:xfrm>
            <a:off x="4813521" y="2222362"/>
            <a:ext cx="2315699" cy="92333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Confort</a:t>
            </a:r>
          </a:p>
        </p:txBody>
      </p:sp>
      <p:sp>
        <p:nvSpPr>
          <p:cNvPr id="10" name="Rectangle 9">
            <a:extLst>
              <a:ext uri="{FF2B5EF4-FFF2-40B4-BE49-F238E27FC236}">
                <a16:creationId xmlns:a16="http://schemas.microsoft.com/office/drawing/2014/main" id="{970ABA66-81B4-47BB-A690-B448AC44CF83}"/>
              </a:ext>
            </a:extLst>
          </p:cNvPr>
          <p:cNvSpPr/>
          <p:nvPr/>
        </p:nvSpPr>
        <p:spPr>
          <a:xfrm>
            <a:off x="5947556" y="628829"/>
            <a:ext cx="2646173" cy="830997"/>
          </a:xfrm>
          <a:prstGeom prst="rect">
            <a:avLst/>
          </a:prstGeom>
          <a:noFill/>
        </p:spPr>
        <p:txBody>
          <a:bodyPr wrap="none" lIns="91440" tIns="45720" rIns="91440" bIns="45720">
            <a:spAutoFit/>
          </a:bodyPr>
          <a:lstStyle/>
          <a:p>
            <a:pPr algn="ctr"/>
            <a:r>
              <a:rPr lang="fr-FR" sz="4800" b="0" cap="none" spc="0" dirty="0">
                <a:ln w="0"/>
                <a:solidFill>
                  <a:schemeClr val="accent1"/>
                </a:solidFill>
                <a:effectLst>
                  <a:outerShdw blurRad="38100" dist="25400" dir="5400000" algn="ctr" rotWithShape="0">
                    <a:srgbClr val="6E747A">
                      <a:alpha val="43000"/>
                    </a:srgbClr>
                  </a:outerShdw>
                </a:effectLst>
              </a:rPr>
              <a:t>Economie</a:t>
            </a:r>
          </a:p>
        </p:txBody>
      </p:sp>
      <p:sp>
        <p:nvSpPr>
          <p:cNvPr id="12" name="ZoneTexte 11">
            <a:extLst>
              <a:ext uri="{FF2B5EF4-FFF2-40B4-BE49-F238E27FC236}">
                <a16:creationId xmlns:a16="http://schemas.microsoft.com/office/drawing/2014/main" id="{CF05E00E-E46F-4998-87DB-E9786634AB7F}"/>
              </a:ext>
            </a:extLst>
          </p:cNvPr>
          <p:cNvSpPr txBox="1"/>
          <p:nvPr/>
        </p:nvSpPr>
        <p:spPr>
          <a:xfrm>
            <a:off x="6140427" y="3918824"/>
            <a:ext cx="2626995" cy="584775"/>
          </a:xfrm>
          <a:prstGeom prst="rect">
            <a:avLst/>
          </a:prstGeom>
          <a:noFill/>
        </p:spPr>
        <p:txBody>
          <a:bodyPr wrap="square">
            <a:spAutoFit/>
          </a:bodyPr>
          <a:lstStyle/>
          <a:p>
            <a:pPr algn="ctr"/>
            <a:r>
              <a:rPr lang="fr-FR" sz="3200" b="0" cap="none" spc="0" dirty="0">
                <a:ln w="0"/>
                <a:solidFill>
                  <a:schemeClr val="accent1"/>
                </a:solidFill>
                <a:effectLst>
                  <a:outerShdw blurRad="38100" dist="25400" dir="5400000" algn="ctr" rotWithShape="0">
                    <a:srgbClr val="6E747A">
                      <a:alpha val="43000"/>
                    </a:srgbClr>
                  </a:outerShdw>
                </a:effectLst>
              </a:rPr>
              <a:t>RE2020</a:t>
            </a:r>
          </a:p>
        </p:txBody>
      </p:sp>
    </p:spTree>
    <p:extLst>
      <p:ext uri="{BB962C8B-B14F-4D97-AF65-F5344CB8AC3E}">
        <p14:creationId xmlns:p14="http://schemas.microsoft.com/office/powerpoint/2010/main" val="3369309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364BC-86FF-4650-B43E-181844AE899C}"/>
              </a:ext>
            </a:extLst>
          </p:cNvPr>
          <p:cNvSpPr>
            <a:spLocks noGrp="1"/>
          </p:cNvSpPr>
          <p:nvPr>
            <p:ph type="title"/>
          </p:nvPr>
        </p:nvSpPr>
        <p:spPr/>
        <p:txBody>
          <a:bodyPr/>
          <a:lstStyle/>
          <a:p>
            <a:r>
              <a:rPr lang="fr-FR" dirty="0"/>
              <a:t>Projets propices</a:t>
            </a:r>
          </a:p>
        </p:txBody>
      </p:sp>
      <p:sp>
        <p:nvSpPr>
          <p:cNvPr id="4" name="Espace réservé du numéro de diapositive 3">
            <a:extLst>
              <a:ext uri="{FF2B5EF4-FFF2-40B4-BE49-F238E27FC236}">
                <a16:creationId xmlns:a16="http://schemas.microsoft.com/office/drawing/2014/main" id="{8A0DB47C-A452-4F72-9D92-717472100381}"/>
              </a:ext>
            </a:extLst>
          </p:cNvPr>
          <p:cNvSpPr>
            <a:spLocks noGrp="1"/>
          </p:cNvSpPr>
          <p:nvPr>
            <p:ph type="sldNum" sz="quarter" idx="4"/>
          </p:nvPr>
        </p:nvSpPr>
        <p:spPr/>
        <p:txBody>
          <a:bodyPr/>
          <a:lstStyle/>
          <a:p>
            <a:pPr>
              <a:defRPr/>
            </a:pPr>
            <a:fld id="{AE6A7967-D078-472B-B058-1133A14FDA29}" type="slidenum">
              <a:rPr lang="fr-FR" altLang="fr-FR" smtClean="0"/>
              <a:pPr>
                <a:defRPr/>
              </a:pPr>
              <a:t>36</a:t>
            </a:fld>
            <a:endParaRPr lang="fr-FR" altLang="fr-FR" dirty="0"/>
          </a:p>
        </p:txBody>
      </p:sp>
      <p:sp>
        <p:nvSpPr>
          <p:cNvPr id="13" name="Rectangle 12">
            <a:extLst>
              <a:ext uri="{FF2B5EF4-FFF2-40B4-BE49-F238E27FC236}">
                <a16:creationId xmlns:a16="http://schemas.microsoft.com/office/drawing/2014/main" id="{F20F8AA4-92E7-48AC-AF99-B4312039A971}"/>
              </a:ext>
            </a:extLst>
          </p:cNvPr>
          <p:cNvSpPr/>
          <p:nvPr/>
        </p:nvSpPr>
        <p:spPr>
          <a:xfrm>
            <a:off x="3549622" y="1831779"/>
            <a:ext cx="2303836" cy="92333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RE2020</a:t>
            </a:r>
          </a:p>
        </p:txBody>
      </p:sp>
      <p:sp>
        <p:nvSpPr>
          <p:cNvPr id="14" name="Rectangle 13">
            <a:extLst>
              <a:ext uri="{FF2B5EF4-FFF2-40B4-BE49-F238E27FC236}">
                <a16:creationId xmlns:a16="http://schemas.microsoft.com/office/drawing/2014/main" id="{9CA608A0-D5B8-4405-A389-4FB4AEBC6CFF}"/>
              </a:ext>
            </a:extLst>
          </p:cNvPr>
          <p:cNvSpPr/>
          <p:nvPr/>
        </p:nvSpPr>
        <p:spPr>
          <a:xfrm>
            <a:off x="6412842" y="905054"/>
            <a:ext cx="2194718" cy="769441"/>
          </a:xfrm>
          <a:prstGeom prst="rect">
            <a:avLst/>
          </a:prstGeom>
          <a:noFill/>
        </p:spPr>
        <p:txBody>
          <a:bodyPr wrap="square" lIns="91440" tIns="45720" rIns="91440" bIns="45720">
            <a:spAutoFit/>
          </a:bodyPr>
          <a:lstStyle/>
          <a:p>
            <a:pPr algn="ctr"/>
            <a:r>
              <a:rPr lang="fr-FR" sz="4400" b="0" cap="none" spc="0" dirty="0">
                <a:ln w="0"/>
                <a:solidFill>
                  <a:schemeClr val="accent1"/>
                </a:solidFill>
                <a:effectLst>
                  <a:outerShdw blurRad="38100" dist="25400" dir="5400000" algn="ctr" rotWithShape="0">
                    <a:srgbClr val="6E747A">
                      <a:alpha val="43000"/>
                    </a:srgbClr>
                  </a:outerShdw>
                </a:effectLst>
              </a:rPr>
              <a:t>CTA</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
        <p:nvSpPr>
          <p:cNvPr id="15" name="Rectangle 14">
            <a:extLst>
              <a:ext uri="{FF2B5EF4-FFF2-40B4-BE49-F238E27FC236}">
                <a16:creationId xmlns:a16="http://schemas.microsoft.com/office/drawing/2014/main" id="{A7051E5E-F90D-4FFD-ADC7-3B862D6EA32B}"/>
              </a:ext>
            </a:extLst>
          </p:cNvPr>
          <p:cNvSpPr/>
          <p:nvPr/>
        </p:nvSpPr>
        <p:spPr>
          <a:xfrm>
            <a:off x="5853458" y="2944808"/>
            <a:ext cx="2369367" cy="1569660"/>
          </a:xfrm>
          <a:prstGeom prst="rect">
            <a:avLst/>
          </a:prstGeom>
          <a:noFill/>
        </p:spPr>
        <p:txBody>
          <a:bodyPr wrap="none" lIns="91440" tIns="45720" rIns="91440" bIns="45720">
            <a:spAutoFit/>
          </a:bodyPr>
          <a:lstStyle/>
          <a:p>
            <a:pPr algn="ctr"/>
            <a:r>
              <a:rPr lang="fr-FR" sz="3200" b="0" cap="none" spc="0" dirty="0">
                <a:ln w="0"/>
                <a:solidFill>
                  <a:schemeClr val="accent1"/>
                </a:solidFill>
                <a:effectLst>
                  <a:outerShdw blurRad="38100" dist="25400" dir="5400000" algn="ctr" rotWithShape="0">
                    <a:srgbClr val="6E747A">
                      <a:alpha val="43000"/>
                    </a:srgbClr>
                  </a:outerShdw>
                </a:effectLst>
              </a:rPr>
              <a:t>Confort d’été</a:t>
            </a:r>
            <a:br>
              <a:rPr lang="fr-FR" sz="3200" b="0" cap="none" spc="0" dirty="0">
                <a:ln w="0"/>
                <a:solidFill>
                  <a:schemeClr val="accent1"/>
                </a:solidFill>
                <a:effectLst>
                  <a:outerShdw blurRad="38100" dist="25400" dir="5400000" algn="ctr" rotWithShape="0">
                    <a:srgbClr val="6E747A">
                      <a:alpha val="43000"/>
                    </a:srgbClr>
                  </a:outerShdw>
                </a:effectLst>
              </a:rPr>
            </a:br>
            <a:r>
              <a:rPr lang="fr-FR" sz="3200" b="0" cap="none" spc="0" dirty="0">
                <a:ln w="0"/>
                <a:solidFill>
                  <a:schemeClr val="accent1"/>
                </a:solidFill>
                <a:effectLst>
                  <a:outerShdw blurRad="38100" dist="25400" dir="5400000" algn="ctr" rotWithShape="0">
                    <a:srgbClr val="6E747A">
                      <a:alpha val="43000"/>
                    </a:srgbClr>
                  </a:outerShdw>
                </a:effectLst>
              </a:rPr>
              <a:t>ET</a:t>
            </a:r>
            <a:br>
              <a:rPr lang="fr-FR" sz="3200" b="0" cap="none" spc="0" dirty="0">
                <a:ln w="0"/>
                <a:solidFill>
                  <a:schemeClr val="accent1"/>
                </a:solidFill>
                <a:effectLst>
                  <a:outerShdw blurRad="38100" dist="25400" dir="5400000" algn="ctr" rotWithShape="0">
                    <a:srgbClr val="6E747A">
                      <a:alpha val="43000"/>
                    </a:srgbClr>
                  </a:outerShdw>
                </a:effectLst>
              </a:rPr>
            </a:br>
            <a:r>
              <a:rPr lang="fr-FR" sz="3200" b="0" cap="none" spc="0" dirty="0">
                <a:ln w="0"/>
                <a:solidFill>
                  <a:schemeClr val="accent1"/>
                </a:solidFill>
                <a:effectLst>
                  <a:outerShdw blurRad="38100" dist="25400" dir="5400000" algn="ctr" rotWithShape="0">
                    <a:srgbClr val="6E747A">
                      <a:alpha val="43000"/>
                    </a:srgbClr>
                  </a:outerShdw>
                </a:effectLst>
              </a:rPr>
              <a:t>pas de froid</a:t>
            </a:r>
          </a:p>
        </p:txBody>
      </p:sp>
      <p:sp>
        <p:nvSpPr>
          <p:cNvPr id="16" name="Rectangle 15">
            <a:extLst>
              <a:ext uri="{FF2B5EF4-FFF2-40B4-BE49-F238E27FC236}">
                <a16:creationId xmlns:a16="http://schemas.microsoft.com/office/drawing/2014/main" id="{F9FEEB53-C6A2-43FE-B147-ECE8B6432E0E}"/>
              </a:ext>
            </a:extLst>
          </p:cNvPr>
          <p:cNvSpPr/>
          <p:nvPr/>
        </p:nvSpPr>
        <p:spPr>
          <a:xfrm>
            <a:off x="1159321" y="3469568"/>
            <a:ext cx="1539204" cy="830997"/>
          </a:xfrm>
          <a:prstGeom prst="rect">
            <a:avLst/>
          </a:prstGeom>
          <a:noFill/>
        </p:spPr>
        <p:txBody>
          <a:bodyPr wrap="none" lIns="91440" tIns="45720" rIns="91440" bIns="45720">
            <a:spAutoFit/>
          </a:bodyPr>
          <a:lstStyle/>
          <a:p>
            <a:pPr algn="ctr"/>
            <a:r>
              <a:rPr lang="fr-FR" sz="4800" b="0" cap="none" spc="0" dirty="0">
                <a:ln w="0"/>
                <a:solidFill>
                  <a:schemeClr val="accent1"/>
                </a:solidFill>
                <a:effectLst>
                  <a:outerShdw blurRad="38100" dist="25400" dir="5400000" algn="ctr" rotWithShape="0">
                    <a:srgbClr val="6E747A">
                      <a:alpha val="43000"/>
                    </a:srgbClr>
                  </a:outerShdw>
                </a:effectLst>
              </a:rPr>
              <a:t>Pieux</a:t>
            </a:r>
          </a:p>
        </p:txBody>
      </p:sp>
      <p:sp>
        <p:nvSpPr>
          <p:cNvPr id="17" name="ZoneTexte 16">
            <a:extLst>
              <a:ext uri="{FF2B5EF4-FFF2-40B4-BE49-F238E27FC236}">
                <a16:creationId xmlns:a16="http://schemas.microsoft.com/office/drawing/2014/main" id="{13592F34-E649-4D42-A089-76D18471587E}"/>
              </a:ext>
            </a:extLst>
          </p:cNvPr>
          <p:cNvSpPr txBox="1"/>
          <p:nvPr/>
        </p:nvSpPr>
        <p:spPr>
          <a:xfrm>
            <a:off x="678180" y="934702"/>
            <a:ext cx="3394481" cy="584775"/>
          </a:xfrm>
          <a:prstGeom prst="rect">
            <a:avLst/>
          </a:prstGeom>
          <a:noFill/>
        </p:spPr>
        <p:txBody>
          <a:bodyPr wrap="square">
            <a:spAutoFit/>
          </a:bodyPr>
          <a:lstStyle/>
          <a:p>
            <a:pPr algn="ctr"/>
            <a:r>
              <a:rPr lang="fr-FR" sz="3200" b="0" cap="none" spc="0" dirty="0">
                <a:ln w="0"/>
                <a:solidFill>
                  <a:schemeClr val="accent1"/>
                </a:solidFill>
                <a:effectLst>
                  <a:outerShdw blurRad="38100" dist="25400" dir="5400000" algn="ctr" rotWithShape="0">
                    <a:srgbClr val="6E747A">
                      <a:alpha val="43000"/>
                    </a:srgbClr>
                  </a:outerShdw>
                </a:effectLst>
              </a:rPr>
              <a:t>Plancher chauffant</a:t>
            </a:r>
          </a:p>
        </p:txBody>
      </p:sp>
    </p:spTree>
    <p:extLst>
      <p:ext uri="{BB962C8B-B14F-4D97-AF65-F5344CB8AC3E}">
        <p14:creationId xmlns:p14="http://schemas.microsoft.com/office/powerpoint/2010/main" val="4172200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5B7D0A5-894F-47EF-82E6-89988F79077E}"/>
              </a:ext>
            </a:extLst>
          </p:cNvPr>
          <p:cNvSpPr>
            <a:spLocks noGrp="1"/>
          </p:cNvSpPr>
          <p:nvPr>
            <p:ph idx="1"/>
          </p:nvPr>
        </p:nvSpPr>
        <p:spPr>
          <a:xfrm>
            <a:off x="457200" y="1200151"/>
            <a:ext cx="8229600" cy="3394472"/>
          </a:xfrm>
        </p:spPr>
        <p:txBody>
          <a:bodyPr/>
          <a:lstStyle/>
          <a:p>
            <a:pPr>
              <a:lnSpc>
                <a:spcPct val="115000"/>
              </a:lnSpc>
              <a:spcAft>
                <a:spcPts val="1000"/>
              </a:spcAft>
            </a:pPr>
            <a:r>
              <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rPr>
              <a:t>Montage, coûts et subventions :  </a:t>
            </a:r>
            <a:r>
              <a:rPr lang="fr-FR" sz="1800" b="1" dirty="0">
                <a:solidFill>
                  <a:srgbClr val="004084"/>
                </a:solidFill>
                <a:latin typeface="Calibri" panose="020F0502020204030204" pitchFamily="34" charset="0"/>
                <a:ea typeface="Calibri" panose="020F0502020204030204" pitchFamily="34" charset="0"/>
                <a:cs typeface="Times New Roman" panose="02020603050405020304" pitchFamily="18" charset="0"/>
              </a:rPr>
              <a:t>Christophe LUTTMANN – Délégué Général de l’AFPG</a:t>
            </a:r>
          </a:p>
          <a:p>
            <a:pPr>
              <a:lnSpc>
                <a:spcPct val="115000"/>
              </a:lnSpc>
              <a:spcAft>
                <a:spcPts val="1000"/>
              </a:spcAft>
            </a:pPr>
            <a:endPar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2" name="Espace réservé du numéro de diapositive 1">
            <a:extLst>
              <a:ext uri="{FF2B5EF4-FFF2-40B4-BE49-F238E27FC236}">
                <a16:creationId xmlns:a16="http://schemas.microsoft.com/office/drawing/2014/main" id="{D9FF2759-9398-4C99-8C69-B0FB2179E870}"/>
              </a:ext>
            </a:extLst>
          </p:cNvPr>
          <p:cNvSpPr>
            <a:spLocks noGrp="1"/>
          </p:cNvSpPr>
          <p:nvPr>
            <p:ph type="sldNum" sz="quarter" idx="4"/>
          </p:nvPr>
        </p:nvSpPr>
        <p:spPr/>
        <p:txBody>
          <a:bodyPr/>
          <a:lstStyle/>
          <a:p>
            <a:pPr>
              <a:defRPr/>
            </a:pPr>
            <a:fld id="{AE6A7967-D078-472B-B058-1133A14FDA29}" type="slidenum">
              <a:rPr lang="fr-FR" altLang="fr-FR" smtClean="0"/>
              <a:pPr>
                <a:defRPr/>
              </a:pPr>
              <a:t>37</a:t>
            </a:fld>
            <a:endParaRPr lang="fr-FR" altLang="fr-FR" dirty="0"/>
          </a:p>
        </p:txBody>
      </p:sp>
      <p:pic>
        <p:nvPicPr>
          <p:cNvPr id="7" name="Image 6" descr="logo-AFPAC.png">
            <a:extLst>
              <a:ext uri="{FF2B5EF4-FFF2-40B4-BE49-F238E27FC236}">
                <a16:creationId xmlns:a16="http://schemas.microsoft.com/office/drawing/2014/main" id="{B484ECA2-3167-4F45-8DF9-B718FB385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056" y="4279115"/>
            <a:ext cx="1100234" cy="424801"/>
          </a:xfrm>
          <a:prstGeom prst="rect">
            <a:avLst/>
          </a:prstGeom>
          <a:ln>
            <a:noFill/>
          </a:ln>
        </p:spPr>
      </p:pic>
      <p:sp>
        <p:nvSpPr>
          <p:cNvPr id="3" name="Titre 2">
            <a:extLst>
              <a:ext uri="{FF2B5EF4-FFF2-40B4-BE49-F238E27FC236}">
                <a16:creationId xmlns:a16="http://schemas.microsoft.com/office/drawing/2014/main" id="{F14BADB6-ED8F-4707-AFD9-D493F3BDB7B2}"/>
              </a:ext>
            </a:extLst>
          </p:cNvPr>
          <p:cNvSpPr>
            <a:spLocks noGrp="1"/>
          </p:cNvSpPr>
          <p:nvPr>
            <p:ph type="title"/>
          </p:nvPr>
        </p:nvSpPr>
        <p:spPr/>
        <p:txBody>
          <a:bodyPr/>
          <a:lstStyle/>
          <a:p>
            <a:r>
              <a:rPr lang="fr-FR" dirty="0"/>
              <a:t>Vision opérationnelle</a:t>
            </a:r>
          </a:p>
        </p:txBody>
      </p:sp>
      <p:pic>
        <p:nvPicPr>
          <p:cNvPr id="11" name="Image 10" descr="Une image contenant personne, homme, habits, mur&#10;&#10;Description générée automatiquement">
            <a:extLst>
              <a:ext uri="{FF2B5EF4-FFF2-40B4-BE49-F238E27FC236}">
                <a16:creationId xmlns:a16="http://schemas.microsoft.com/office/drawing/2014/main" id="{F3559B82-B287-4A79-9D60-AFE15E16643A}"/>
              </a:ext>
            </a:extLst>
          </p:cNvPr>
          <p:cNvPicPr>
            <a:picLocks noChangeAspect="1"/>
          </p:cNvPicPr>
          <p:nvPr/>
        </p:nvPicPr>
        <p:blipFill>
          <a:blip r:embed="rId3"/>
          <a:stretch>
            <a:fillRect/>
          </a:stretch>
        </p:blipFill>
        <p:spPr>
          <a:xfrm>
            <a:off x="4138035" y="1907345"/>
            <a:ext cx="1706757" cy="2371770"/>
          </a:xfrm>
          <a:prstGeom prst="rect">
            <a:avLst/>
          </a:prstGeom>
        </p:spPr>
      </p:pic>
    </p:spTree>
    <p:extLst>
      <p:ext uri="{BB962C8B-B14F-4D97-AF65-F5344CB8AC3E}">
        <p14:creationId xmlns:p14="http://schemas.microsoft.com/office/powerpoint/2010/main" val="165879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7576A8-E0E3-4C87-A5F1-1F0CD2509212}"/>
              </a:ext>
            </a:extLst>
          </p:cNvPr>
          <p:cNvSpPr>
            <a:spLocks noGrp="1"/>
          </p:cNvSpPr>
          <p:nvPr>
            <p:ph type="title"/>
          </p:nvPr>
        </p:nvSpPr>
        <p:spPr/>
        <p:txBody>
          <a:bodyPr/>
          <a:lstStyle/>
          <a:p>
            <a:r>
              <a:rPr lang="fr-FR" dirty="0"/>
              <a:t>Quels sont les points de vigilance d’un projet géothermique ?</a:t>
            </a:r>
          </a:p>
        </p:txBody>
      </p:sp>
      <p:sp>
        <p:nvSpPr>
          <p:cNvPr id="4" name="Espace réservé du numéro de diapositive 3">
            <a:extLst>
              <a:ext uri="{FF2B5EF4-FFF2-40B4-BE49-F238E27FC236}">
                <a16:creationId xmlns:a16="http://schemas.microsoft.com/office/drawing/2014/main" id="{DDCBF28F-B297-43D9-A239-778426C4E441}"/>
              </a:ext>
            </a:extLst>
          </p:cNvPr>
          <p:cNvSpPr>
            <a:spLocks noGrp="1"/>
          </p:cNvSpPr>
          <p:nvPr>
            <p:ph type="sldNum" sz="quarter" idx="4"/>
          </p:nvPr>
        </p:nvSpPr>
        <p:spPr/>
        <p:txBody>
          <a:bodyPr/>
          <a:lstStyle/>
          <a:p>
            <a:pPr>
              <a:defRPr/>
            </a:pPr>
            <a:fld id="{AE6A7967-D078-472B-B058-1133A14FDA29}" type="slidenum">
              <a:rPr lang="fr-FR" altLang="fr-FR" smtClean="0"/>
              <a:pPr>
                <a:defRPr/>
              </a:pPr>
              <a:t>38</a:t>
            </a:fld>
            <a:endParaRPr lang="fr-FR" altLang="fr-FR" dirty="0"/>
          </a:p>
        </p:txBody>
      </p:sp>
      <p:sp>
        <p:nvSpPr>
          <p:cNvPr id="6" name="ZoneTexte 5">
            <a:extLst>
              <a:ext uri="{FF2B5EF4-FFF2-40B4-BE49-F238E27FC236}">
                <a16:creationId xmlns:a16="http://schemas.microsoft.com/office/drawing/2014/main" id="{A4D60FF1-7704-417C-8080-27B3DC3404AF}"/>
              </a:ext>
            </a:extLst>
          </p:cNvPr>
          <p:cNvSpPr txBox="1"/>
          <p:nvPr/>
        </p:nvSpPr>
        <p:spPr>
          <a:xfrm>
            <a:off x="702510" y="877116"/>
            <a:ext cx="5724636" cy="1200329"/>
          </a:xfrm>
          <a:prstGeom prst="rect">
            <a:avLst/>
          </a:prstGeom>
          <a:noFill/>
        </p:spPr>
        <p:txBody>
          <a:bodyPr wrap="square" rtlCol="0">
            <a:spAutoFit/>
          </a:bodyPr>
          <a:lstStyle/>
          <a:p>
            <a:r>
              <a:rPr lang="fr-FR" sz="1200" dirty="0">
                <a:effectLst>
                  <a:outerShdw blurRad="38100" dist="38100" dir="2700000" algn="tl">
                    <a:srgbClr val="000000">
                      <a:alpha val="43137"/>
                    </a:srgbClr>
                  </a:outerShdw>
                </a:effectLst>
              </a:rPr>
              <a:t>Montage d’une équipe projet et phase de conception </a:t>
            </a:r>
            <a:r>
              <a:rPr lang="fr-FR" sz="1200" dirty="0"/>
              <a:t>:</a:t>
            </a:r>
          </a:p>
          <a:p>
            <a:endParaRPr lang="fr-FR" sz="1200" dirty="0"/>
          </a:p>
          <a:p>
            <a:pPr marL="214313" indent="-214313">
              <a:buFont typeface="Courier New" panose="02070309020205020404" pitchFamily="49" charset="0"/>
              <a:buChar char="o"/>
            </a:pPr>
            <a:r>
              <a:rPr lang="fr-FR" sz="1200" dirty="0"/>
              <a:t>Il est important d’avoir un Maître d’Œuvre ≠ MOE Technique/Fluide</a:t>
            </a:r>
          </a:p>
          <a:p>
            <a:pPr marL="214313" indent="-214313">
              <a:buFont typeface="Courier New" panose="02070309020205020404" pitchFamily="49" charset="0"/>
              <a:buChar char="o"/>
            </a:pPr>
            <a:r>
              <a:rPr lang="fr-FR" sz="1200" dirty="0"/>
              <a:t>A chaque phase de conception, une phase de conception géothermique</a:t>
            </a:r>
          </a:p>
          <a:p>
            <a:pPr marL="214313" indent="-214313">
              <a:buFont typeface="Courier New" panose="02070309020205020404" pitchFamily="49" charset="0"/>
              <a:buChar char="o"/>
            </a:pPr>
            <a:r>
              <a:rPr lang="fr-FR" sz="1200" dirty="0"/>
              <a:t>Il est d’important d’avoir un accompagnement en phase d’exécution car les contraintes proviennent bien souvent du sous-sol.</a:t>
            </a:r>
          </a:p>
        </p:txBody>
      </p:sp>
      <p:graphicFrame>
        <p:nvGraphicFramePr>
          <p:cNvPr id="7" name="Diagramme 6">
            <a:extLst>
              <a:ext uri="{FF2B5EF4-FFF2-40B4-BE49-F238E27FC236}">
                <a16:creationId xmlns:a16="http://schemas.microsoft.com/office/drawing/2014/main" id="{F08720C0-BCC1-4AC3-A45B-0D915F322868}"/>
              </a:ext>
            </a:extLst>
          </p:cNvPr>
          <p:cNvGraphicFramePr/>
          <p:nvPr>
            <p:extLst>
              <p:ext uri="{D42A27DB-BD31-4B8C-83A1-F6EECF244321}">
                <p14:modId xmlns:p14="http://schemas.microsoft.com/office/powerpoint/2010/main" val="3586531372"/>
              </p:ext>
            </p:extLst>
          </p:nvPr>
        </p:nvGraphicFramePr>
        <p:xfrm>
          <a:off x="800100" y="1806194"/>
          <a:ext cx="8008208" cy="2984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ZoneTexte 7">
            <a:extLst>
              <a:ext uri="{FF2B5EF4-FFF2-40B4-BE49-F238E27FC236}">
                <a16:creationId xmlns:a16="http://schemas.microsoft.com/office/drawing/2014/main" id="{A18B2D70-1065-4B18-B747-4363773CA945}"/>
              </a:ext>
            </a:extLst>
          </p:cNvPr>
          <p:cNvSpPr txBox="1"/>
          <p:nvPr/>
        </p:nvSpPr>
        <p:spPr>
          <a:xfrm>
            <a:off x="2238224" y="4272670"/>
            <a:ext cx="1557887" cy="369332"/>
          </a:xfrm>
          <a:prstGeom prst="rect">
            <a:avLst/>
          </a:prstGeom>
          <a:noFill/>
        </p:spPr>
        <p:txBody>
          <a:bodyPr wrap="square" rtlCol="0">
            <a:spAutoFit/>
          </a:bodyPr>
          <a:lstStyle/>
          <a:p>
            <a:r>
              <a:rPr lang="fr-FR" dirty="0"/>
              <a:t>Dépôt du PC</a:t>
            </a:r>
          </a:p>
        </p:txBody>
      </p:sp>
      <p:sp>
        <p:nvSpPr>
          <p:cNvPr id="9" name="Bulle ronde 10">
            <a:extLst>
              <a:ext uri="{FF2B5EF4-FFF2-40B4-BE49-F238E27FC236}">
                <a16:creationId xmlns:a16="http://schemas.microsoft.com/office/drawing/2014/main" id="{7C411E0E-8EB9-4B34-A5B5-BB203F3A6441}"/>
              </a:ext>
            </a:extLst>
          </p:cNvPr>
          <p:cNvSpPr/>
          <p:nvPr/>
        </p:nvSpPr>
        <p:spPr bwMode="auto">
          <a:xfrm rot="10800000">
            <a:off x="2172504" y="4282120"/>
            <a:ext cx="1545858" cy="378579"/>
          </a:xfrm>
          <a:prstGeom prst="wedgeEllipseCallout">
            <a:avLst>
              <a:gd name="adj1" fmla="val -9091"/>
              <a:gd name="adj2" fmla="val 199844"/>
            </a:avLst>
          </a:prstGeom>
          <a:solidFill>
            <a:srgbClr val="FFFF00">
              <a:alpha val="3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Arial" charset="0"/>
              <a:ea typeface="ＭＳ Ｐゴシック" charset="-128"/>
            </a:endParaRPr>
          </a:p>
        </p:txBody>
      </p:sp>
    </p:spTree>
    <p:extLst>
      <p:ext uri="{BB962C8B-B14F-4D97-AF65-F5344CB8AC3E}">
        <p14:creationId xmlns:p14="http://schemas.microsoft.com/office/powerpoint/2010/main" val="516985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5B7D0A5-894F-47EF-82E6-89988F79077E}"/>
              </a:ext>
            </a:extLst>
          </p:cNvPr>
          <p:cNvSpPr>
            <a:spLocks noGrp="1"/>
          </p:cNvSpPr>
          <p:nvPr>
            <p:ph idx="1"/>
          </p:nvPr>
        </p:nvSpPr>
        <p:spPr>
          <a:xfrm>
            <a:off x="457200" y="1200151"/>
            <a:ext cx="8229600" cy="3394472"/>
          </a:xfrm>
        </p:spPr>
        <p:txBody>
          <a:bodyPr/>
          <a:lstStyle/>
          <a:p>
            <a:pPr>
              <a:lnSpc>
                <a:spcPct val="115000"/>
              </a:lnSpc>
              <a:spcAft>
                <a:spcPts val="1000"/>
              </a:spcAft>
            </a:pPr>
            <a:r>
              <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rPr>
              <a:t>Introduction :                 </a:t>
            </a:r>
            <a:r>
              <a:rPr lang="fr-FR" sz="1800" b="1" dirty="0">
                <a:solidFill>
                  <a:srgbClr val="1F497D"/>
                </a:solidFill>
                <a:effectLst/>
                <a:latin typeface="+mn-lt"/>
              </a:rPr>
              <a:t>Jean-François CERISE, Vice-Président de l’AFPAC</a:t>
            </a:r>
            <a:endPar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2" name="Espace réservé du numéro de diapositive 1">
            <a:extLst>
              <a:ext uri="{FF2B5EF4-FFF2-40B4-BE49-F238E27FC236}">
                <a16:creationId xmlns:a16="http://schemas.microsoft.com/office/drawing/2014/main" id="{D9FF2759-9398-4C99-8C69-B0FB2179E870}"/>
              </a:ext>
            </a:extLst>
          </p:cNvPr>
          <p:cNvSpPr>
            <a:spLocks noGrp="1"/>
          </p:cNvSpPr>
          <p:nvPr>
            <p:ph type="sldNum" sz="quarter" idx="4"/>
          </p:nvPr>
        </p:nvSpPr>
        <p:spPr/>
        <p:txBody>
          <a:bodyPr/>
          <a:lstStyle/>
          <a:p>
            <a:pPr>
              <a:defRPr/>
            </a:pPr>
            <a:fld id="{AE6A7967-D078-472B-B058-1133A14FDA29}" type="slidenum">
              <a:rPr lang="fr-FR" altLang="fr-FR" smtClean="0"/>
              <a:pPr>
                <a:defRPr/>
              </a:pPr>
              <a:t>3</a:t>
            </a:fld>
            <a:endParaRPr lang="fr-FR" altLang="fr-FR" dirty="0"/>
          </a:p>
        </p:txBody>
      </p:sp>
      <p:pic>
        <p:nvPicPr>
          <p:cNvPr id="7" name="Image 6" descr="logo-AFPAC.png">
            <a:extLst>
              <a:ext uri="{FF2B5EF4-FFF2-40B4-BE49-F238E27FC236}">
                <a16:creationId xmlns:a16="http://schemas.microsoft.com/office/drawing/2014/main" id="{B484ECA2-3167-4F45-8DF9-B718FB385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056" y="4279115"/>
            <a:ext cx="1100234" cy="424801"/>
          </a:xfrm>
          <a:prstGeom prst="rect">
            <a:avLst/>
          </a:prstGeom>
          <a:ln>
            <a:noFill/>
          </a:ln>
        </p:spPr>
      </p:pic>
      <p:sp>
        <p:nvSpPr>
          <p:cNvPr id="3" name="Titre 2">
            <a:extLst>
              <a:ext uri="{FF2B5EF4-FFF2-40B4-BE49-F238E27FC236}">
                <a16:creationId xmlns:a16="http://schemas.microsoft.com/office/drawing/2014/main" id="{F14BADB6-ED8F-4707-AFD9-D493F3BDB7B2}"/>
              </a:ext>
            </a:extLst>
          </p:cNvPr>
          <p:cNvSpPr>
            <a:spLocks noGrp="1"/>
          </p:cNvSpPr>
          <p:nvPr>
            <p:ph type="title"/>
          </p:nvPr>
        </p:nvSpPr>
        <p:spPr/>
        <p:txBody>
          <a:bodyPr/>
          <a:lstStyle/>
          <a:p>
            <a:r>
              <a:rPr lang="fr-FR" dirty="0"/>
              <a:t>Introduction</a:t>
            </a:r>
          </a:p>
        </p:txBody>
      </p:sp>
      <p:pic>
        <p:nvPicPr>
          <p:cNvPr id="8" name="Image 7" descr="Une image contenant personne&#10;&#10;Description générée automatiquement">
            <a:extLst>
              <a:ext uri="{FF2B5EF4-FFF2-40B4-BE49-F238E27FC236}">
                <a16:creationId xmlns:a16="http://schemas.microsoft.com/office/drawing/2014/main" id="{5DDA6949-4F50-4723-B22D-10F13FBE56CB}"/>
              </a:ext>
            </a:extLst>
          </p:cNvPr>
          <p:cNvPicPr>
            <a:picLocks noChangeAspect="1"/>
          </p:cNvPicPr>
          <p:nvPr/>
        </p:nvPicPr>
        <p:blipFill>
          <a:blip r:embed="rId3"/>
          <a:stretch>
            <a:fillRect/>
          </a:stretch>
        </p:blipFill>
        <p:spPr>
          <a:xfrm>
            <a:off x="3874770" y="1905000"/>
            <a:ext cx="1394460" cy="209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4875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AD44DA-909C-48F5-BB06-02C87E3F12B4}"/>
              </a:ext>
            </a:extLst>
          </p:cNvPr>
          <p:cNvSpPr>
            <a:spLocks noGrp="1"/>
          </p:cNvSpPr>
          <p:nvPr>
            <p:ph type="title"/>
          </p:nvPr>
        </p:nvSpPr>
        <p:spPr/>
        <p:txBody>
          <a:bodyPr/>
          <a:lstStyle/>
          <a:p>
            <a:r>
              <a:rPr lang="fr-FR" dirty="0"/>
              <a:t>Combien ca coute?</a:t>
            </a:r>
          </a:p>
        </p:txBody>
      </p:sp>
      <p:sp>
        <p:nvSpPr>
          <p:cNvPr id="3" name="Espace réservé du contenu 2">
            <a:extLst>
              <a:ext uri="{FF2B5EF4-FFF2-40B4-BE49-F238E27FC236}">
                <a16:creationId xmlns:a16="http://schemas.microsoft.com/office/drawing/2014/main" id="{A2CCA40E-2FE2-4EEC-BEE3-453646F55CD4}"/>
              </a:ext>
            </a:extLst>
          </p:cNvPr>
          <p:cNvSpPr>
            <a:spLocks noGrp="1"/>
          </p:cNvSpPr>
          <p:nvPr>
            <p:ph idx="1"/>
          </p:nvPr>
        </p:nvSpPr>
        <p:spPr>
          <a:xfrm>
            <a:off x="629262" y="874514"/>
            <a:ext cx="5852220" cy="3394472"/>
          </a:xfrm>
        </p:spPr>
        <p:txBody>
          <a:bodyPr/>
          <a:lstStyle/>
          <a:p>
            <a:r>
              <a:rPr lang="fr-FR" sz="1100" b="1" dirty="0">
                <a:latin typeface="Calibri" panose="020F0502020204030204" pitchFamily="34" charset="0"/>
              </a:rPr>
              <a:t>Cout de la production de chaleur / froid :</a:t>
            </a:r>
          </a:p>
          <a:p>
            <a:r>
              <a:rPr lang="fr-FR" sz="1100" dirty="0">
                <a:latin typeface="Calibri" panose="020F0502020204030204" pitchFamily="34" charset="0"/>
              </a:rPr>
              <a:t> - +/- équivalent à une chaufferie traditionnelle</a:t>
            </a:r>
          </a:p>
          <a:p>
            <a:r>
              <a:rPr lang="fr-FR" sz="1100" dirty="0">
                <a:latin typeface="Calibri" panose="020F0502020204030204" pitchFamily="34" charset="0"/>
              </a:rPr>
              <a:t> - le surcout = les forages</a:t>
            </a:r>
          </a:p>
          <a:p>
            <a:endParaRPr lang="fr-FR" sz="1100" b="1" dirty="0">
              <a:latin typeface="Calibri" panose="020F0502020204030204" pitchFamily="34" charset="0"/>
            </a:endParaRPr>
          </a:p>
          <a:p>
            <a:endParaRPr lang="fr-FR" sz="1100" dirty="0">
              <a:latin typeface="Calibri" panose="020F0502020204030204" pitchFamily="34" charset="0"/>
            </a:endParaRPr>
          </a:p>
          <a:p>
            <a:r>
              <a:rPr lang="fr-FR" sz="1100" dirty="0">
                <a:latin typeface="Calibri" panose="020F0502020204030204" pitchFamily="34" charset="0"/>
              </a:rPr>
              <a:t> </a:t>
            </a:r>
            <a:r>
              <a:rPr lang="fr-FR" sz="1100" b="1" dirty="0">
                <a:latin typeface="Calibri" panose="020F0502020204030204" pitchFamily="34" charset="0"/>
              </a:rPr>
              <a:t>Géothermie sur sondes</a:t>
            </a:r>
            <a:r>
              <a:rPr lang="fr-FR" sz="1100" dirty="0">
                <a:latin typeface="Calibri" panose="020F0502020204030204" pitchFamily="34" charset="0"/>
              </a:rPr>
              <a:t>							</a:t>
            </a:r>
            <a:br>
              <a:rPr lang="fr-FR" sz="1100" dirty="0">
                <a:latin typeface="Calibri" panose="020F0502020204030204" pitchFamily="34" charset="0"/>
              </a:rPr>
            </a:br>
            <a:r>
              <a:rPr lang="fr-FR" sz="1100" dirty="0">
                <a:latin typeface="Calibri" panose="020F0502020204030204" pitchFamily="34" charset="0"/>
              </a:rPr>
              <a:t> - 1 sonde à 200m = entre 10 et 20k€HT</a:t>
            </a:r>
          </a:p>
          <a:p>
            <a:r>
              <a:rPr lang="fr-FR" sz="1100" dirty="0">
                <a:latin typeface="Calibri" panose="020F0502020204030204" pitchFamily="34" charset="0"/>
              </a:rPr>
              <a:t> - 1 sonde à 200m = +/- 10kW = +/- 20 000 kWh - suffisant pour 1 maison</a:t>
            </a:r>
          </a:p>
          <a:p>
            <a:r>
              <a:rPr lang="fr-FR" sz="1100" dirty="0">
                <a:latin typeface="Calibri" panose="020F0502020204030204" pitchFamily="34" charset="0"/>
              </a:rPr>
              <a:t> - possibilité d’installer des dizaines, voire des centaines de sondes.</a:t>
            </a:r>
          </a:p>
          <a:p>
            <a:r>
              <a:rPr lang="fr-FR" sz="1100" dirty="0">
                <a:latin typeface="Calibri" panose="020F0502020204030204" pitchFamily="34" charset="0"/>
              </a:rPr>
              <a:t> - temps de retour sur investissement = entre 10 et 20 ans</a:t>
            </a:r>
          </a:p>
          <a:p>
            <a:endParaRPr lang="fr-FR" sz="1100" dirty="0">
              <a:latin typeface="Calibri" panose="020F0502020204030204" pitchFamily="34" charset="0"/>
            </a:endParaRPr>
          </a:p>
          <a:p>
            <a:endParaRPr lang="fr-FR" sz="1100" dirty="0">
              <a:latin typeface="Calibri" panose="020F0502020204030204" pitchFamily="34" charset="0"/>
            </a:endParaRPr>
          </a:p>
          <a:p>
            <a:r>
              <a:rPr lang="fr-FR" sz="1100" b="1" dirty="0">
                <a:latin typeface="Calibri" panose="020F0502020204030204" pitchFamily="34" charset="0"/>
              </a:rPr>
              <a:t>Géothermie sur aquifère superficiel</a:t>
            </a:r>
            <a:r>
              <a:rPr lang="fr-FR" sz="1100" dirty="0">
                <a:latin typeface="Calibri" panose="020F0502020204030204" pitchFamily="34" charset="0"/>
              </a:rPr>
              <a:t>								</a:t>
            </a:r>
            <a:br>
              <a:rPr lang="fr-FR" sz="1100" dirty="0">
                <a:latin typeface="Calibri" panose="020F0502020204030204" pitchFamily="34" charset="0"/>
              </a:rPr>
            </a:br>
            <a:r>
              <a:rPr lang="fr-FR" sz="1100" dirty="0">
                <a:latin typeface="Calibri" panose="020F0502020204030204" pitchFamily="34" charset="0"/>
              </a:rPr>
              <a:t> - entre 150 k€ et 500k€HT</a:t>
            </a:r>
          </a:p>
          <a:p>
            <a:r>
              <a:rPr lang="fr-FR" sz="1100" dirty="0">
                <a:latin typeface="Calibri" panose="020F0502020204030204" pitchFamily="34" charset="0"/>
              </a:rPr>
              <a:t> - adapté aux bâtiments entre 1000 et 10.000m²</a:t>
            </a:r>
          </a:p>
          <a:p>
            <a:r>
              <a:rPr lang="fr-FR" sz="1100" dirty="0">
                <a:latin typeface="Calibri" panose="020F0502020204030204" pitchFamily="34" charset="0"/>
              </a:rPr>
              <a:t> - possibilité de réaliser plusieurs doublets</a:t>
            </a:r>
          </a:p>
          <a:p>
            <a:r>
              <a:rPr lang="fr-FR" sz="1100" dirty="0">
                <a:latin typeface="Calibri" panose="020F0502020204030204" pitchFamily="34" charset="0"/>
              </a:rPr>
              <a:t> - temps de retour sur investissement = entre 5 et 15 ans</a:t>
            </a:r>
          </a:p>
          <a:p>
            <a:endParaRPr lang="fr-FR" sz="1100" dirty="0">
              <a:latin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3A68593F-DDBA-4733-A1B6-B834C0BA5399}"/>
              </a:ext>
            </a:extLst>
          </p:cNvPr>
          <p:cNvSpPr>
            <a:spLocks noGrp="1"/>
          </p:cNvSpPr>
          <p:nvPr>
            <p:ph type="sldNum" sz="quarter" idx="4"/>
          </p:nvPr>
        </p:nvSpPr>
        <p:spPr/>
        <p:txBody>
          <a:bodyPr/>
          <a:lstStyle/>
          <a:p>
            <a:pPr>
              <a:defRPr/>
            </a:pPr>
            <a:fld id="{AE6A7967-D078-472B-B058-1133A14FDA29}" type="slidenum">
              <a:rPr lang="fr-FR" altLang="fr-FR" smtClean="0"/>
              <a:pPr>
                <a:defRPr/>
              </a:pPr>
              <a:t>39</a:t>
            </a:fld>
            <a:endParaRPr lang="fr-FR" altLang="fr-FR" dirty="0"/>
          </a:p>
        </p:txBody>
      </p:sp>
      <p:pic>
        <p:nvPicPr>
          <p:cNvPr id="5" name="Image 4">
            <a:extLst>
              <a:ext uri="{FF2B5EF4-FFF2-40B4-BE49-F238E27FC236}">
                <a16:creationId xmlns:a16="http://schemas.microsoft.com/office/drawing/2014/main" id="{77A7C704-7176-496A-9A19-8266C19E3CDE}"/>
              </a:ext>
            </a:extLst>
          </p:cNvPr>
          <p:cNvPicPr>
            <a:picLocks noChangeAspect="1"/>
          </p:cNvPicPr>
          <p:nvPr/>
        </p:nvPicPr>
        <p:blipFill rotWithShape="1">
          <a:blip r:embed="rId2"/>
          <a:srcRect l="4649" t="10855" r="3590" b="10668"/>
          <a:stretch/>
        </p:blipFill>
        <p:spPr>
          <a:xfrm>
            <a:off x="6589696" y="2567135"/>
            <a:ext cx="2456304" cy="2100699"/>
          </a:xfrm>
          <a:prstGeom prst="rect">
            <a:avLst/>
          </a:prstGeom>
        </p:spPr>
      </p:pic>
      <p:pic>
        <p:nvPicPr>
          <p:cNvPr id="8" name="Image 7">
            <a:extLst>
              <a:ext uri="{FF2B5EF4-FFF2-40B4-BE49-F238E27FC236}">
                <a16:creationId xmlns:a16="http://schemas.microsoft.com/office/drawing/2014/main" id="{96C6761C-5066-4E3B-A732-ADACE8753C7E}"/>
              </a:ext>
            </a:extLst>
          </p:cNvPr>
          <p:cNvPicPr>
            <a:picLocks noChangeAspect="1"/>
          </p:cNvPicPr>
          <p:nvPr/>
        </p:nvPicPr>
        <p:blipFill>
          <a:blip r:embed="rId3"/>
          <a:stretch>
            <a:fillRect/>
          </a:stretch>
        </p:blipFill>
        <p:spPr>
          <a:xfrm>
            <a:off x="6481482" y="139132"/>
            <a:ext cx="2456304" cy="2456304"/>
          </a:xfrm>
          <a:prstGeom prst="rect">
            <a:avLst/>
          </a:prstGeom>
        </p:spPr>
      </p:pic>
    </p:spTree>
    <p:extLst>
      <p:ext uri="{BB962C8B-B14F-4D97-AF65-F5344CB8AC3E}">
        <p14:creationId xmlns:p14="http://schemas.microsoft.com/office/powerpoint/2010/main" val="3899786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AD44DA-909C-48F5-BB06-02C87E3F12B4}"/>
              </a:ext>
            </a:extLst>
          </p:cNvPr>
          <p:cNvSpPr>
            <a:spLocks noGrp="1"/>
          </p:cNvSpPr>
          <p:nvPr>
            <p:ph type="title"/>
          </p:nvPr>
        </p:nvSpPr>
        <p:spPr/>
        <p:txBody>
          <a:bodyPr/>
          <a:lstStyle/>
          <a:p>
            <a:r>
              <a:rPr lang="fr-FR" dirty="0"/>
              <a:t>Subvention </a:t>
            </a:r>
            <a:r>
              <a:rPr lang="fr-FR" dirty="0" err="1"/>
              <a:t>Ademe</a:t>
            </a:r>
            <a:r>
              <a:rPr lang="fr-FR" dirty="0"/>
              <a:t> via le fonds chaleur</a:t>
            </a:r>
          </a:p>
        </p:txBody>
      </p:sp>
      <p:sp>
        <p:nvSpPr>
          <p:cNvPr id="3" name="Espace réservé du contenu 2">
            <a:extLst>
              <a:ext uri="{FF2B5EF4-FFF2-40B4-BE49-F238E27FC236}">
                <a16:creationId xmlns:a16="http://schemas.microsoft.com/office/drawing/2014/main" id="{A2CCA40E-2FE2-4EEC-BEE3-453646F55CD4}"/>
              </a:ext>
            </a:extLst>
          </p:cNvPr>
          <p:cNvSpPr>
            <a:spLocks noGrp="1"/>
          </p:cNvSpPr>
          <p:nvPr>
            <p:ph idx="1"/>
          </p:nvPr>
        </p:nvSpPr>
        <p:spPr>
          <a:xfrm>
            <a:off x="457200" y="868681"/>
            <a:ext cx="8229600" cy="3841864"/>
          </a:xfrm>
        </p:spPr>
        <p:txBody>
          <a:bodyPr/>
          <a:lstStyle/>
          <a:p>
            <a:r>
              <a:rPr lang="fr-FR" sz="1100" b="1" dirty="0">
                <a:latin typeface="Calibri" panose="020F0502020204030204" pitchFamily="34" charset="0"/>
              </a:rPr>
              <a:t>Forfaitaire  en mode chaud : </a:t>
            </a:r>
            <a:r>
              <a:rPr lang="fr-FR" sz="1100" dirty="0">
                <a:latin typeface="Calibri" panose="020F0502020204030204" pitchFamily="34" charset="0"/>
              </a:rPr>
              <a:t>								</a:t>
            </a:r>
            <a:r>
              <a:rPr lang="fr-FR" sz="1100" b="1" dirty="0" err="1">
                <a:latin typeface="Calibri" panose="020F0502020204030204" pitchFamily="34" charset="0"/>
              </a:rPr>
              <a:t>Geocooling</a:t>
            </a:r>
            <a:r>
              <a:rPr lang="fr-FR" sz="1100" b="1" dirty="0">
                <a:latin typeface="Calibri" panose="020F0502020204030204" pitchFamily="34" charset="0"/>
              </a:rPr>
              <a:t> (rafraichissement passif) </a:t>
            </a:r>
            <a:r>
              <a:rPr lang="fr-FR" sz="1100" dirty="0">
                <a:latin typeface="Calibri" panose="020F0502020204030204" pitchFamily="34" charset="0"/>
              </a:rPr>
              <a:t>	</a:t>
            </a:r>
          </a:p>
          <a:p>
            <a:r>
              <a:rPr lang="fr-FR" sz="1100" dirty="0">
                <a:latin typeface="Calibri" panose="020F0502020204030204" pitchFamily="34" charset="0"/>
              </a:rPr>
              <a:t>- Entre 25 et 1000 MWh </a:t>
            </a:r>
            <a:r>
              <a:rPr lang="fr-FR" sz="1100" dirty="0" err="1">
                <a:latin typeface="Calibri" panose="020F0502020204030204" pitchFamily="34" charset="0"/>
              </a:rPr>
              <a:t>EnR</a:t>
            </a:r>
            <a:r>
              <a:rPr lang="fr-FR" sz="1100" dirty="0">
                <a:latin typeface="Calibri" panose="020F0502020204030204" pitchFamily="34" charset="0"/>
              </a:rPr>
              <a:t>/an								- Entre 25 MWh et 1000 MWh	</a:t>
            </a:r>
            <a:br>
              <a:rPr lang="fr-FR" sz="1100" dirty="0">
                <a:latin typeface="Calibri" panose="020F0502020204030204" pitchFamily="34" charset="0"/>
              </a:rPr>
            </a:br>
            <a:r>
              <a:rPr lang="fr-FR" sz="1100" dirty="0">
                <a:latin typeface="Calibri" panose="020F0502020204030204" pitchFamily="34" charset="0"/>
              </a:rPr>
              <a:t>- Sonde : 1 MWh </a:t>
            </a:r>
            <a:r>
              <a:rPr lang="fr-FR" sz="1100" dirty="0" err="1">
                <a:latin typeface="Calibri" panose="020F0502020204030204" pitchFamily="34" charset="0"/>
              </a:rPr>
              <a:t>EnR</a:t>
            </a:r>
            <a:r>
              <a:rPr lang="fr-FR" sz="1100" dirty="0">
                <a:latin typeface="Calibri" panose="020F0502020204030204" pitchFamily="34" charset="0"/>
              </a:rPr>
              <a:t> = 40 € / 20 ans = 800 € HT			 			- 1 MWh = 5€ sur 20 ans = 100 € HT 	</a:t>
            </a:r>
            <a:br>
              <a:rPr lang="fr-FR" sz="1100" dirty="0">
                <a:latin typeface="Calibri" panose="020F0502020204030204" pitchFamily="34" charset="0"/>
              </a:rPr>
            </a:br>
            <a:r>
              <a:rPr lang="fr-FR" sz="1100" dirty="0">
                <a:latin typeface="Calibri" panose="020F0502020204030204" pitchFamily="34" charset="0"/>
              </a:rPr>
              <a:t>- Nappe : 1 MWh </a:t>
            </a:r>
            <a:r>
              <a:rPr lang="fr-FR" sz="1100" dirty="0" err="1">
                <a:latin typeface="Calibri" panose="020F0502020204030204" pitchFamily="34" charset="0"/>
              </a:rPr>
              <a:t>EnR</a:t>
            </a:r>
            <a:r>
              <a:rPr lang="fr-FR" sz="1100" dirty="0">
                <a:latin typeface="Calibri" panose="020F0502020204030204" pitchFamily="34" charset="0"/>
              </a:rPr>
              <a:t> = 20 € / 20 ans = 400 € HT						- Aide comprise entre 2 500 et 100 000 € </a:t>
            </a:r>
            <a:br>
              <a:rPr lang="fr-FR" sz="1100" dirty="0">
                <a:latin typeface="Calibri" panose="020F0502020204030204" pitchFamily="34" charset="0"/>
              </a:rPr>
            </a:br>
            <a:r>
              <a:rPr lang="fr-FR" sz="1100" dirty="0">
                <a:latin typeface="Calibri" panose="020F0502020204030204" pitchFamily="34" charset="0"/>
              </a:rPr>
              <a:t>- Objectif : jusqu’à 50% du Budget global  Forage + PAC + Hydraulique en LT</a:t>
            </a:r>
            <a:br>
              <a:rPr lang="fr-FR" sz="1100" dirty="0">
                <a:latin typeface="Calibri" panose="020F0502020204030204" pitchFamily="34" charset="0"/>
              </a:rPr>
            </a:br>
            <a:br>
              <a:rPr lang="fr-FR" sz="1100" dirty="0">
                <a:latin typeface="Calibri" panose="020F0502020204030204" pitchFamily="34" charset="0"/>
              </a:rPr>
            </a:br>
            <a:r>
              <a:rPr lang="fr-FR" sz="1100" b="1" dirty="0">
                <a:latin typeface="Calibri" panose="020F0502020204030204" pitchFamily="34" charset="0"/>
              </a:rPr>
              <a:t>Les aides à la décision :									</a:t>
            </a:r>
          </a:p>
          <a:p>
            <a:r>
              <a:rPr lang="fr-FR" sz="1100" dirty="0">
                <a:latin typeface="Calibri" panose="020F0502020204030204" pitchFamily="34" charset="0"/>
              </a:rPr>
              <a:t>- La caractérisation de la ressource		-</a:t>
            </a:r>
            <a:br>
              <a:rPr lang="fr-FR" sz="1100" dirty="0">
                <a:latin typeface="Calibri" panose="020F0502020204030204" pitchFamily="34" charset="0"/>
              </a:rPr>
            </a:br>
            <a:r>
              <a:rPr lang="fr-FR" sz="1100" dirty="0">
                <a:latin typeface="Calibri" panose="020F0502020204030204" pitchFamily="34" charset="0"/>
              </a:rPr>
              <a:t>- Les essais de nappe, les TRT								</a:t>
            </a:r>
            <a:br>
              <a:rPr lang="fr-FR" sz="1100" dirty="0">
                <a:latin typeface="Calibri" panose="020F0502020204030204" pitchFamily="34" charset="0"/>
              </a:rPr>
            </a:br>
            <a:r>
              <a:rPr lang="fr-FR" sz="1100" dirty="0">
                <a:latin typeface="Calibri" panose="020F0502020204030204" pitchFamily="34" charset="0"/>
              </a:rPr>
              <a:t>- Les études de faisabilité (Qualification du BE RGE exigée au 01/01/2017)		</a:t>
            </a:r>
            <a:br>
              <a:rPr lang="fr-FR" sz="1100" dirty="0">
                <a:latin typeface="Calibri" panose="020F0502020204030204" pitchFamily="34" charset="0"/>
              </a:rPr>
            </a:br>
            <a:br>
              <a:rPr lang="fr-FR" sz="1100" dirty="0">
                <a:latin typeface="Calibri" panose="020F0502020204030204" pitchFamily="34" charset="0"/>
              </a:rPr>
            </a:br>
            <a:r>
              <a:rPr lang="fr-FR" sz="1100" b="1" dirty="0">
                <a:latin typeface="Calibri" panose="020F0502020204030204" pitchFamily="34" charset="0"/>
              </a:rPr>
              <a:t>Conditions de déblocage :								</a:t>
            </a:r>
            <a:br>
              <a:rPr lang="fr-FR" sz="1100" dirty="0">
                <a:latin typeface="Calibri" panose="020F0502020204030204" pitchFamily="34" charset="0"/>
              </a:rPr>
            </a:br>
            <a:r>
              <a:rPr lang="fr-FR" sz="1100" dirty="0">
                <a:latin typeface="Calibri" panose="020F0502020204030204" pitchFamily="34" charset="0"/>
              </a:rPr>
              <a:t>- Etude de faisabilité du potentiel de la ressource géothermique (50% de </a:t>
            </a:r>
            <a:r>
              <a:rPr lang="fr-FR" sz="1100" dirty="0" err="1">
                <a:latin typeface="Calibri" panose="020F0502020204030204" pitchFamily="34" charset="0"/>
              </a:rPr>
              <a:t>Subv</a:t>
            </a:r>
            <a:r>
              <a:rPr lang="fr-FR" sz="1100" dirty="0">
                <a:latin typeface="Calibri" panose="020F0502020204030204" pitchFamily="34" charset="0"/>
              </a:rPr>
              <a:t>)		</a:t>
            </a:r>
            <a:r>
              <a:rPr lang="fr-FR" sz="1100" b="1" dirty="0">
                <a:latin typeface="Calibri" panose="020F0502020204030204" pitchFamily="34" charset="0"/>
              </a:rPr>
              <a:t> Autres aides possibles :</a:t>
            </a:r>
            <a:br>
              <a:rPr lang="fr-FR" sz="1100" dirty="0">
                <a:latin typeface="Calibri" panose="020F0502020204030204" pitchFamily="34" charset="0"/>
              </a:rPr>
            </a:br>
            <a:r>
              <a:rPr lang="fr-FR" sz="1100" dirty="0">
                <a:latin typeface="Calibri" panose="020F0502020204030204" pitchFamily="34" charset="0"/>
              </a:rPr>
              <a:t>- TRT &amp; </a:t>
            </a:r>
            <a:r>
              <a:rPr lang="fr-FR" sz="1100" dirty="0" err="1">
                <a:latin typeface="Calibri" panose="020F0502020204030204" pitchFamily="34" charset="0"/>
              </a:rPr>
              <a:t>Géomodélisation</a:t>
            </a:r>
            <a:r>
              <a:rPr lang="fr-FR" sz="1100" dirty="0">
                <a:latin typeface="Calibri" panose="020F0502020204030204" pitchFamily="34" charset="0"/>
              </a:rPr>
              <a:t> / Essai de pompage						- PAC </a:t>
            </a:r>
            <a:r>
              <a:rPr lang="fr-FR" sz="1100" dirty="0" err="1">
                <a:latin typeface="Calibri" panose="020F0502020204030204" pitchFamily="34" charset="0"/>
              </a:rPr>
              <a:t>thermofrigopompe</a:t>
            </a:r>
            <a:br>
              <a:rPr lang="fr-FR" sz="1100" dirty="0">
                <a:latin typeface="Calibri" panose="020F0502020204030204" pitchFamily="34" charset="0"/>
              </a:rPr>
            </a:br>
            <a:r>
              <a:rPr lang="fr-FR" sz="1100" dirty="0">
                <a:latin typeface="Calibri" panose="020F0502020204030204" pitchFamily="34" charset="0"/>
              </a:rPr>
              <a:t>- Plus de 1000h/an de fonctionnement à pleine puissance 				- PAC sur eau de mer</a:t>
            </a:r>
            <a:br>
              <a:rPr lang="fr-FR" sz="1100" dirty="0">
                <a:latin typeface="Calibri" panose="020F0502020204030204" pitchFamily="34" charset="0"/>
              </a:rPr>
            </a:br>
            <a:r>
              <a:rPr lang="fr-FR" sz="1100" dirty="0">
                <a:latin typeface="Calibri" panose="020F0502020204030204" pitchFamily="34" charset="0"/>
              </a:rPr>
              <a:t>- Respect du décret sur la géothermie de minime importance				- PAC sur eaux usées</a:t>
            </a:r>
            <a:br>
              <a:rPr lang="fr-FR" sz="1100" dirty="0">
                <a:latin typeface="Calibri" panose="020F0502020204030204" pitchFamily="34" charset="0"/>
              </a:rPr>
            </a:br>
            <a:r>
              <a:rPr lang="fr-FR" sz="1100" dirty="0">
                <a:latin typeface="Calibri" panose="020F0502020204030204" pitchFamily="34" charset="0"/>
              </a:rPr>
              <a:t>- Respect des normes et recours aux entreprises </a:t>
            </a:r>
            <a:r>
              <a:rPr lang="fr-FR" sz="1100" dirty="0" err="1">
                <a:latin typeface="Calibri" panose="020F0502020204030204" pitchFamily="34" charset="0"/>
              </a:rPr>
              <a:t>QualiPAC</a:t>
            </a:r>
            <a:r>
              <a:rPr lang="fr-FR" sz="1100" dirty="0">
                <a:latin typeface="Calibri" panose="020F0502020204030204" pitchFamily="34" charset="0"/>
              </a:rPr>
              <a:t> et </a:t>
            </a:r>
            <a:r>
              <a:rPr lang="fr-FR" sz="1100" dirty="0" err="1">
                <a:latin typeface="Calibri" panose="020F0502020204030204" pitchFamily="34" charset="0"/>
              </a:rPr>
              <a:t>QualiForage</a:t>
            </a:r>
            <a:r>
              <a:rPr lang="fr-FR" sz="1100" dirty="0">
                <a:latin typeface="Calibri" panose="020F0502020204030204" pitchFamily="34" charset="0"/>
              </a:rPr>
              <a:t>		</a:t>
            </a:r>
            <a:br>
              <a:rPr lang="fr-FR" sz="1100" dirty="0">
                <a:latin typeface="Calibri" panose="020F0502020204030204" pitchFamily="34" charset="0"/>
              </a:rPr>
            </a:br>
            <a:r>
              <a:rPr lang="fr-FR" sz="1100" dirty="0">
                <a:latin typeface="Calibri" panose="020F0502020204030204" pitchFamily="34" charset="0"/>
              </a:rPr>
              <a:t>- Un COP de la PAC &gt; à 4 à B0/W35 et &gt; 3 en application du projet			</a:t>
            </a:r>
            <a:br>
              <a:rPr lang="fr-FR" sz="1100" dirty="0">
                <a:latin typeface="Calibri" panose="020F0502020204030204" pitchFamily="34" charset="0"/>
              </a:rPr>
            </a:br>
            <a:r>
              <a:rPr lang="fr-FR" sz="1100" dirty="0">
                <a:latin typeface="Calibri" panose="020F0502020204030204" pitchFamily="34" charset="0"/>
              </a:rPr>
              <a:t>- Mise en place d’un monitoring de l’installation avec compteurs de chaleur </a:t>
            </a:r>
            <a:r>
              <a:rPr lang="fr-FR" sz="1100" dirty="0" err="1">
                <a:latin typeface="Calibri" panose="020F0502020204030204" pitchFamily="34" charset="0"/>
              </a:rPr>
              <a:t>EnR</a:t>
            </a:r>
            <a:endParaRPr lang="fr-FR" sz="1100" dirty="0">
              <a:latin typeface="Calibri" panose="020F0502020204030204" pitchFamily="34" charset="0"/>
            </a:endParaRPr>
          </a:p>
          <a:p>
            <a:endParaRPr lang="fr-FR" sz="1100" dirty="0"/>
          </a:p>
        </p:txBody>
      </p:sp>
      <p:sp>
        <p:nvSpPr>
          <p:cNvPr id="4" name="Espace réservé du numéro de diapositive 3">
            <a:extLst>
              <a:ext uri="{FF2B5EF4-FFF2-40B4-BE49-F238E27FC236}">
                <a16:creationId xmlns:a16="http://schemas.microsoft.com/office/drawing/2014/main" id="{3A68593F-DDBA-4733-A1B6-B834C0BA5399}"/>
              </a:ext>
            </a:extLst>
          </p:cNvPr>
          <p:cNvSpPr>
            <a:spLocks noGrp="1"/>
          </p:cNvSpPr>
          <p:nvPr>
            <p:ph type="sldNum" sz="quarter" idx="4"/>
          </p:nvPr>
        </p:nvSpPr>
        <p:spPr/>
        <p:txBody>
          <a:bodyPr/>
          <a:lstStyle/>
          <a:p>
            <a:pPr>
              <a:defRPr/>
            </a:pPr>
            <a:fld id="{AE6A7967-D078-472B-B058-1133A14FDA29}" type="slidenum">
              <a:rPr lang="fr-FR" altLang="fr-FR" smtClean="0"/>
              <a:pPr>
                <a:defRPr/>
              </a:pPr>
              <a:t>40</a:t>
            </a:fld>
            <a:endParaRPr lang="fr-FR" altLang="fr-FR" dirty="0"/>
          </a:p>
        </p:txBody>
      </p:sp>
      <p:sp>
        <p:nvSpPr>
          <p:cNvPr id="5" name="ZoneTexte 4">
            <a:extLst>
              <a:ext uri="{FF2B5EF4-FFF2-40B4-BE49-F238E27FC236}">
                <a16:creationId xmlns:a16="http://schemas.microsoft.com/office/drawing/2014/main" id="{8B3331B6-D251-4966-AA66-3B03CEAD4090}"/>
              </a:ext>
            </a:extLst>
          </p:cNvPr>
          <p:cNvSpPr txBox="1"/>
          <p:nvPr/>
        </p:nvSpPr>
        <p:spPr>
          <a:xfrm>
            <a:off x="457200" y="4412856"/>
            <a:ext cx="5291000" cy="276999"/>
          </a:xfrm>
          <a:prstGeom prst="rect">
            <a:avLst/>
          </a:prstGeom>
          <a:noFill/>
        </p:spPr>
        <p:txBody>
          <a:bodyPr wrap="none" rtlCol="0">
            <a:spAutoFit/>
          </a:bodyPr>
          <a:lstStyle/>
          <a:p>
            <a:pPr marL="171450" indent="-171450">
              <a:buFont typeface="Wingdings" panose="05000000000000000000" pitchFamily="2" charset="2"/>
              <a:buChar char="Ø"/>
            </a:pPr>
            <a:r>
              <a:rPr lang="fr-FR" sz="1200" dirty="0">
                <a:solidFill>
                  <a:srgbClr val="002060"/>
                </a:solidFill>
              </a:rPr>
              <a:t>Déblocage : 80% au PV de réception et 20% sur présentation des performances.</a:t>
            </a:r>
          </a:p>
        </p:txBody>
      </p:sp>
    </p:spTree>
    <p:extLst>
      <p:ext uri="{BB962C8B-B14F-4D97-AF65-F5344CB8AC3E}">
        <p14:creationId xmlns:p14="http://schemas.microsoft.com/office/powerpoint/2010/main" val="3959199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011F1A-62B3-4B92-B7E9-C35F4E21B6C7}"/>
              </a:ext>
            </a:extLst>
          </p:cNvPr>
          <p:cNvSpPr>
            <a:spLocks noGrp="1"/>
          </p:cNvSpPr>
          <p:nvPr>
            <p:ph type="title"/>
          </p:nvPr>
        </p:nvSpPr>
        <p:spPr/>
        <p:txBody>
          <a:bodyPr/>
          <a:lstStyle/>
          <a:p>
            <a:r>
              <a:rPr lang="fr-FR" dirty="0"/>
              <a:t>Les qualifications pour BE fluides / sous-sols</a:t>
            </a:r>
          </a:p>
        </p:txBody>
      </p:sp>
      <p:sp>
        <p:nvSpPr>
          <p:cNvPr id="4" name="Espace réservé du numéro de diapositive 3">
            <a:extLst>
              <a:ext uri="{FF2B5EF4-FFF2-40B4-BE49-F238E27FC236}">
                <a16:creationId xmlns:a16="http://schemas.microsoft.com/office/drawing/2014/main" id="{68E36657-9295-4092-9A0D-FB68CC82EF08}"/>
              </a:ext>
            </a:extLst>
          </p:cNvPr>
          <p:cNvSpPr>
            <a:spLocks noGrp="1"/>
          </p:cNvSpPr>
          <p:nvPr>
            <p:ph type="sldNum" sz="quarter" idx="4"/>
          </p:nvPr>
        </p:nvSpPr>
        <p:spPr/>
        <p:txBody>
          <a:bodyPr/>
          <a:lstStyle/>
          <a:p>
            <a:pPr>
              <a:defRPr/>
            </a:pPr>
            <a:fld id="{AE6A7967-D078-472B-B058-1133A14FDA29}" type="slidenum">
              <a:rPr lang="fr-FR" altLang="fr-FR" smtClean="0"/>
              <a:pPr>
                <a:defRPr/>
              </a:pPr>
              <a:t>41</a:t>
            </a:fld>
            <a:endParaRPr lang="fr-FR" altLang="fr-FR" dirty="0"/>
          </a:p>
        </p:txBody>
      </p:sp>
      <p:pic>
        <p:nvPicPr>
          <p:cNvPr id="5" name="Image 4">
            <a:extLst>
              <a:ext uri="{FF2B5EF4-FFF2-40B4-BE49-F238E27FC236}">
                <a16:creationId xmlns:a16="http://schemas.microsoft.com/office/drawing/2014/main" id="{377F3116-C501-4456-8DD1-411A885ED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 y="834643"/>
            <a:ext cx="3670121" cy="3854395"/>
          </a:xfrm>
          <a:prstGeom prst="rect">
            <a:avLst/>
          </a:prstGeom>
        </p:spPr>
      </p:pic>
      <p:pic>
        <p:nvPicPr>
          <p:cNvPr id="6" name="Image 5">
            <a:extLst>
              <a:ext uri="{FF2B5EF4-FFF2-40B4-BE49-F238E27FC236}">
                <a16:creationId xmlns:a16="http://schemas.microsoft.com/office/drawing/2014/main" id="{787F17A8-F155-4887-AC50-AD306BF31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426" y="841723"/>
            <a:ext cx="3317454" cy="3864036"/>
          </a:xfrm>
          <a:prstGeom prst="rect">
            <a:avLst/>
          </a:prstGeom>
        </p:spPr>
      </p:pic>
    </p:spTree>
    <p:extLst>
      <p:ext uri="{BB962C8B-B14F-4D97-AF65-F5344CB8AC3E}">
        <p14:creationId xmlns:p14="http://schemas.microsoft.com/office/powerpoint/2010/main" val="344468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BAB3EBB-9AD8-4038-BCF2-5FBFE386978F}"/>
              </a:ext>
            </a:extLst>
          </p:cNvPr>
          <p:cNvSpPr>
            <a:spLocks noGrp="1"/>
          </p:cNvSpPr>
          <p:nvPr>
            <p:ph idx="1"/>
          </p:nvPr>
        </p:nvSpPr>
        <p:spPr>
          <a:xfrm>
            <a:off x="579863" y="1610191"/>
            <a:ext cx="4747146" cy="961559"/>
          </a:xfrm>
        </p:spPr>
        <p:txBody>
          <a:bodyPr/>
          <a:lstStyle/>
          <a:p>
            <a:pPr marL="228600">
              <a:lnSpc>
                <a:spcPct val="115000"/>
              </a:lnSpc>
              <a:spcAft>
                <a:spcPts val="100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Vos questions</a:t>
            </a:r>
          </a:p>
          <a:p>
            <a:pPr marL="342900" lvl="0" indent="-342900">
              <a:lnSpc>
                <a:spcPct val="115000"/>
              </a:lnSpc>
              <a:spcAft>
                <a:spcPts val="1000"/>
              </a:spcAft>
              <a:buSzPts val="1000"/>
              <a:buFont typeface="Symbol" panose="05050102010706020507" pitchFamily="18" charset="2"/>
              <a:buChar char=""/>
              <a:tabLst>
                <a:tab pos="457200" algn="l"/>
              </a:tabLs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BEC0B063-B39C-488F-819D-316E8BD3C014}"/>
              </a:ext>
            </a:extLst>
          </p:cNvPr>
          <p:cNvSpPr>
            <a:spLocks noGrp="1"/>
          </p:cNvSpPr>
          <p:nvPr>
            <p:ph type="sldNum" sz="quarter" idx="4"/>
          </p:nvPr>
        </p:nvSpPr>
        <p:spPr/>
        <p:txBody>
          <a:bodyPr/>
          <a:lstStyle/>
          <a:p>
            <a:pPr>
              <a:defRPr/>
            </a:pPr>
            <a:fld id="{AE6A7967-D078-472B-B058-1133A14FDA29}" type="slidenum">
              <a:rPr lang="fr-FR" altLang="fr-FR" smtClean="0"/>
              <a:pPr>
                <a:defRPr/>
              </a:pPr>
              <a:t>42</a:t>
            </a:fld>
            <a:endParaRPr lang="fr-FR" altLang="fr-FR" dirty="0"/>
          </a:p>
        </p:txBody>
      </p:sp>
      <p:pic>
        <p:nvPicPr>
          <p:cNvPr id="9" name="Image 8">
            <a:extLst>
              <a:ext uri="{FF2B5EF4-FFF2-40B4-BE49-F238E27FC236}">
                <a16:creationId xmlns:a16="http://schemas.microsoft.com/office/drawing/2014/main" id="{C31319A9-D405-4373-ABEF-55570CB3D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6697" y="1483866"/>
            <a:ext cx="3240000" cy="2175767"/>
          </a:xfrm>
          <a:prstGeom prst="rect">
            <a:avLst/>
          </a:prstGeom>
        </p:spPr>
      </p:pic>
      <p:sp>
        <p:nvSpPr>
          <p:cNvPr id="3" name="Titre 2">
            <a:extLst>
              <a:ext uri="{FF2B5EF4-FFF2-40B4-BE49-F238E27FC236}">
                <a16:creationId xmlns:a16="http://schemas.microsoft.com/office/drawing/2014/main" id="{44D81CDF-6CE6-4496-A4C2-9760920E83E3}"/>
              </a:ext>
            </a:extLst>
          </p:cNvPr>
          <p:cNvSpPr>
            <a:spLocks noGrp="1"/>
          </p:cNvSpPr>
          <p:nvPr>
            <p:ph type="title"/>
          </p:nvPr>
        </p:nvSpPr>
        <p:spPr/>
        <p:txBody>
          <a:bodyPr/>
          <a:lstStyle/>
          <a:p>
            <a:r>
              <a:rPr lang="fr-FR" dirty="0"/>
              <a:t>Le rafraichissement géothermique</a:t>
            </a:r>
          </a:p>
        </p:txBody>
      </p:sp>
      <p:pic>
        <p:nvPicPr>
          <p:cNvPr id="7" name="Image 6" descr="logo-AFPAC.png">
            <a:extLst>
              <a:ext uri="{FF2B5EF4-FFF2-40B4-BE49-F238E27FC236}">
                <a16:creationId xmlns:a16="http://schemas.microsoft.com/office/drawing/2014/main" id="{9F483BD6-D7C0-4206-AD50-4797921F8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056" y="4279115"/>
            <a:ext cx="1100234" cy="424801"/>
          </a:xfrm>
          <a:prstGeom prst="rect">
            <a:avLst/>
          </a:prstGeom>
          <a:ln>
            <a:noFill/>
          </a:ln>
        </p:spPr>
      </p:pic>
    </p:spTree>
    <p:extLst>
      <p:ext uri="{BB962C8B-B14F-4D97-AF65-F5344CB8AC3E}">
        <p14:creationId xmlns:p14="http://schemas.microsoft.com/office/powerpoint/2010/main" val="424847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erci pour votre participation - Feberef">
            <a:extLst>
              <a:ext uri="{FF2B5EF4-FFF2-40B4-BE49-F238E27FC236}">
                <a16:creationId xmlns:a16="http://schemas.microsoft.com/office/drawing/2014/main" id="{1143F688-1C93-4C49-B03E-086176E30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975" y="1180512"/>
            <a:ext cx="3952875" cy="2976102"/>
          </a:xfrm>
          <a:prstGeom prst="rect">
            <a:avLst/>
          </a:prstGeom>
          <a:ln>
            <a:noFill/>
          </a:ln>
          <a:effectLst>
            <a:outerShdw blurRad="292100" dist="139700" dir="2700000" algn="tl" rotWithShape="0">
              <a:srgbClr val="333333">
                <a:alpha val="65000"/>
              </a:srgbClr>
            </a:outerShdw>
            <a:softEdge rad="635000"/>
          </a:effectLst>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74D56DBB-777F-4622-A131-992F8F56393C}"/>
              </a:ext>
            </a:extLst>
          </p:cNvPr>
          <p:cNvSpPr>
            <a:spLocks noGrp="1"/>
          </p:cNvSpPr>
          <p:nvPr>
            <p:ph type="title" hasCustomPrompt="1"/>
          </p:nvPr>
        </p:nvSpPr>
        <p:spPr>
          <a:xfrm>
            <a:off x="457200" y="0"/>
            <a:ext cx="8229600" cy="857250"/>
          </a:xfrm>
        </p:spPr>
        <p:txBody>
          <a:bodyPr>
            <a:normAutofit/>
          </a:bodyPr>
          <a:lstStyle>
            <a:lvl1pPr algn="l">
              <a:defRPr sz="2400" b="1">
                <a:solidFill>
                  <a:srgbClr val="FF6600"/>
                </a:solidFill>
              </a:defRPr>
            </a:lvl1pPr>
          </a:lstStyle>
          <a:p>
            <a:r>
              <a:rPr lang="fr-FR" dirty="0"/>
              <a:t>« Outils de relance de la géothermie »</a:t>
            </a:r>
          </a:p>
        </p:txBody>
      </p:sp>
      <p:sp>
        <p:nvSpPr>
          <p:cNvPr id="2" name="Espace réservé du numéro de diapositive 1">
            <a:extLst>
              <a:ext uri="{FF2B5EF4-FFF2-40B4-BE49-F238E27FC236}">
                <a16:creationId xmlns:a16="http://schemas.microsoft.com/office/drawing/2014/main" id="{6C85639B-AA53-4FDD-BD47-BD7EF50DCFF0}"/>
              </a:ext>
            </a:extLst>
          </p:cNvPr>
          <p:cNvSpPr>
            <a:spLocks noGrp="1"/>
          </p:cNvSpPr>
          <p:nvPr>
            <p:ph type="sldNum" sz="quarter" idx="4"/>
          </p:nvPr>
        </p:nvSpPr>
        <p:spPr/>
        <p:txBody>
          <a:bodyPr/>
          <a:lstStyle/>
          <a:p>
            <a:pPr>
              <a:defRPr/>
            </a:pPr>
            <a:fld id="{AE6A7967-D078-472B-B058-1133A14FDA29}" type="slidenum">
              <a:rPr lang="fr-FR" altLang="fr-FR" smtClean="0"/>
              <a:pPr>
                <a:defRPr/>
              </a:pPr>
              <a:t>43</a:t>
            </a:fld>
            <a:endParaRPr lang="fr-FR" altLang="fr-FR" dirty="0"/>
          </a:p>
        </p:txBody>
      </p:sp>
      <p:pic>
        <p:nvPicPr>
          <p:cNvPr id="8" name="Image 7" descr="logo-AFPAC.png">
            <a:extLst>
              <a:ext uri="{FF2B5EF4-FFF2-40B4-BE49-F238E27FC236}">
                <a16:creationId xmlns:a16="http://schemas.microsoft.com/office/drawing/2014/main" id="{B89BA3C8-9B29-465A-9E33-50A47273C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056" y="4279115"/>
            <a:ext cx="1100234" cy="424801"/>
          </a:xfrm>
          <a:prstGeom prst="rect">
            <a:avLst/>
          </a:prstGeom>
          <a:ln>
            <a:noFill/>
          </a:ln>
        </p:spPr>
      </p:pic>
    </p:spTree>
    <p:extLst>
      <p:ext uri="{BB962C8B-B14F-4D97-AF65-F5344CB8AC3E}">
        <p14:creationId xmlns:p14="http://schemas.microsoft.com/office/powerpoint/2010/main" val="87230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B92CBA-2FDC-4199-A196-F71553DB8C0C}"/>
              </a:ext>
            </a:extLst>
          </p:cNvPr>
          <p:cNvSpPr>
            <a:spLocks noGrp="1"/>
          </p:cNvSpPr>
          <p:nvPr>
            <p:ph type="title"/>
          </p:nvPr>
        </p:nvSpPr>
        <p:spPr/>
        <p:txBody>
          <a:bodyPr/>
          <a:lstStyle/>
          <a:p>
            <a:r>
              <a:rPr lang="fr-FR" dirty="0"/>
              <a:t>Un marché de la pompe à chaleur dynamique, avec de belles perspectives offertes par la SFEC</a:t>
            </a:r>
            <a:r>
              <a:rPr lang="fr-FR" baseline="30000" dirty="0"/>
              <a:t>1</a:t>
            </a:r>
            <a:r>
              <a:rPr lang="fr-FR" dirty="0"/>
              <a:t> </a:t>
            </a:r>
          </a:p>
        </p:txBody>
      </p:sp>
      <p:sp>
        <p:nvSpPr>
          <p:cNvPr id="4" name="Espace réservé du numéro de diapositive 3">
            <a:extLst>
              <a:ext uri="{FF2B5EF4-FFF2-40B4-BE49-F238E27FC236}">
                <a16:creationId xmlns:a16="http://schemas.microsoft.com/office/drawing/2014/main" id="{C28B52F2-E614-4B4D-A51F-A3DB38E980E9}"/>
              </a:ext>
            </a:extLst>
          </p:cNvPr>
          <p:cNvSpPr>
            <a:spLocks noGrp="1"/>
          </p:cNvSpPr>
          <p:nvPr>
            <p:ph type="sldNum" sz="quarter" idx="4"/>
          </p:nvPr>
        </p:nvSpPr>
        <p:spPr/>
        <p:txBody>
          <a:bodyPr/>
          <a:lstStyle/>
          <a:p>
            <a:pPr>
              <a:defRPr/>
            </a:pPr>
            <a:fld id="{AE6A7967-D078-472B-B058-1133A14FDA29}" type="slidenum">
              <a:rPr lang="fr-FR" altLang="fr-FR" smtClean="0"/>
              <a:pPr>
                <a:defRPr/>
              </a:pPr>
              <a:t>4</a:t>
            </a:fld>
            <a:endParaRPr lang="fr-FR" altLang="fr-FR" dirty="0"/>
          </a:p>
        </p:txBody>
      </p:sp>
      <p:graphicFrame>
        <p:nvGraphicFramePr>
          <p:cNvPr id="7" name="Graphique 6">
            <a:extLst>
              <a:ext uri="{FF2B5EF4-FFF2-40B4-BE49-F238E27FC236}">
                <a16:creationId xmlns:a16="http://schemas.microsoft.com/office/drawing/2014/main" id="{172E982B-224F-4403-9209-3A9C52A4EAF7}"/>
              </a:ext>
            </a:extLst>
          </p:cNvPr>
          <p:cNvGraphicFramePr>
            <a:graphicFrameLocks/>
          </p:cNvGraphicFramePr>
          <p:nvPr/>
        </p:nvGraphicFramePr>
        <p:xfrm>
          <a:off x="170122" y="1067409"/>
          <a:ext cx="4986670" cy="30086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7">
            <a:extLst>
              <a:ext uri="{FF2B5EF4-FFF2-40B4-BE49-F238E27FC236}">
                <a16:creationId xmlns:a16="http://schemas.microsoft.com/office/drawing/2014/main" id="{B47B81FF-1F70-4B38-801D-E0AF4C55C8B1}"/>
              </a:ext>
            </a:extLst>
          </p:cNvPr>
          <p:cNvGraphicFramePr>
            <a:graphicFrameLocks/>
          </p:cNvGraphicFramePr>
          <p:nvPr/>
        </p:nvGraphicFramePr>
        <p:xfrm>
          <a:off x="5358810" y="2877776"/>
          <a:ext cx="2955851" cy="1789584"/>
        </p:xfrm>
        <a:graphic>
          <a:graphicData uri="http://schemas.openxmlformats.org/drawingml/2006/chart">
            <c:chart xmlns:c="http://schemas.openxmlformats.org/drawingml/2006/chart" xmlns:r="http://schemas.openxmlformats.org/officeDocument/2006/relationships" r:id="rId4"/>
          </a:graphicData>
        </a:graphic>
      </p:graphicFrame>
      <p:sp>
        <p:nvSpPr>
          <p:cNvPr id="12" name="Flèche : angle droit 11">
            <a:extLst>
              <a:ext uri="{FF2B5EF4-FFF2-40B4-BE49-F238E27FC236}">
                <a16:creationId xmlns:a16="http://schemas.microsoft.com/office/drawing/2014/main" id="{3E512A83-CAE9-4606-AD43-68100E34EC4B}"/>
              </a:ext>
            </a:extLst>
          </p:cNvPr>
          <p:cNvSpPr/>
          <p:nvPr/>
        </p:nvSpPr>
        <p:spPr>
          <a:xfrm rot="5400000">
            <a:off x="4486440" y="3436146"/>
            <a:ext cx="957929" cy="786809"/>
          </a:xfrm>
          <a:prstGeom prst="bentUpArrow">
            <a:avLst>
              <a:gd name="adj1" fmla="val 15010"/>
              <a:gd name="adj2" fmla="val 25000"/>
              <a:gd name="adj3" fmla="val 25000"/>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fr-FR" dirty="0"/>
          </a:p>
        </p:txBody>
      </p:sp>
      <p:pic>
        <p:nvPicPr>
          <p:cNvPr id="35" name="Image 34">
            <a:extLst>
              <a:ext uri="{FF2B5EF4-FFF2-40B4-BE49-F238E27FC236}">
                <a16:creationId xmlns:a16="http://schemas.microsoft.com/office/drawing/2014/main" id="{17CCB8DE-662A-4179-AE7C-668E07EE2DAD}"/>
              </a:ext>
            </a:extLst>
          </p:cNvPr>
          <p:cNvPicPr>
            <a:picLocks noChangeAspect="1"/>
          </p:cNvPicPr>
          <p:nvPr/>
        </p:nvPicPr>
        <p:blipFill>
          <a:blip r:embed="rId5"/>
          <a:stretch>
            <a:fillRect/>
          </a:stretch>
        </p:blipFill>
        <p:spPr>
          <a:xfrm>
            <a:off x="5499992" y="838334"/>
            <a:ext cx="2814669" cy="2039442"/>
          </a:xfrm>
          <a:prstGeom prst="rect">
            <a:avLst/>
          </a:prstGeom>
        </p:spPr>
      </p:pic>
      <p:sp>
        <p:nvSpPr>
          <p:cNvPr id="36" name="ZoneTexte 35">
            <a:extLst>
              <a:ext uri="{FF2B5EF4-FFF2-40B4-BE49-F238E27FC236}">
                <a16:creationId xmlns:a16="http://schemas.microsoft.com/office/drawing/2014/main" id="{C5590C27-AF91-4383-8C18-8521A983ECF4}"/>
              </a:ext>
            </a:extLst>
          </p:cNvPr>
          <p:cNvSpPr txBox="1"/>
          <p:nvPr/>
        </p:nvSpPr>
        <p:spPr>
          <a:xfrm>
            <a:off x="170121" y="4076091"/>
            <a:ext cx="2184861" cy="230832"/>
          </a:xfrm>
          <a:prstGeom prst="rect">
            <a:avLst/>
          </a:prstGeom>
          <a:noFill/>
        </p:spPr>
        <p:txBody>
          <a:bodyPr wrap="square" rtlCol="0">
            <a:spAutoFit/>
          </a:bodyPr>
          <a:lstStyle/>
          <a:p>
            <a:r>
              <a:rPr lang="fr-FR" sz="900" dirty="0">
                <a:solidFill>
                  <a:srgbClr val="000000"/>
                </a:solidFill>
                <a:latin typeface="EDF 2020" panose="020B0503020203020204" pitchFamily="34" charset="0"/>
                <a:cs typeface="EDF 2020" panose="020B0503020203020204" pitchFamily="34" charset="0"/>
              </a:rPr>
              <a:t>Source : </a:t>
            </a:r>
            <a:r>
              <a:rPr lang="fr-FR" sz="900" dirty="0" err="1">
                <a:solidFill>
                  <a:srgbClr val="000000"/>
                </a:solidFill>
                <a:latin typeface="EDF 2020" panose="020B0503020203020204" pitchFamily="34" charset="0"/>
                <a:cs typeface="EDF 2020" panose="020B0503020203020204" pitchFamily="34" charset="0"/>
              </a:rPr>
              <a:t>PAC&amp;Clim</a:t>
            </a:r>
            <a:r>
              <a:rPr lang="fr-FR" sz="900" dirty="0">
                <a:solidFill>
                  <a:srgbClr val="000000"/>
                </a:solidFill>
                <a:latin typeface="EDF 2020" panose="020B0503020203020204" pitchFamily="34" charset="0"/>
                <a:cs typeface="EDF 2020" panose="020B0503020203020204" pitchFamily="34" charset="0"/>
              </a:rPr>
              <a:t> Info</a:t>
            </a:r>
          </a:p>
        </p:txBody>
      </p:sp>
      <p:sp>
        <p:nvSpPr>
          <p:cNvPr id="37" name="ZoneTexte 36">
            <a:extLst>
              <a:ext uri="{FF2B5EF4-FFF2-40B4-BE49-F238E27FC236}">
                <a16:creationId xmlns:a16="http://schemas.microsoft.com/office/drawing/2014/main" id="{3C0FF6C1-D591-4144-9D5D-102496DC04D1}"/>
              </a:ext>
            </a:extLst>
          </p:cNvPr>
          <p:cNvSpPr txBox="1"/>
          <p:nvPr/>
        </p:nvSpPr>
        <p:spPr>
          <a:xfrm>
            <a:off x="170122" y="4617662"/>
            <a:ext cx="3136604" cy="230832"/>
          </a:xfrm>
          <a:prstGeom prst="rect">
            <a:avLst/>
          </a:prstGeom>
          <a:noFill/>
        </p:spPr>
        <p:txBody>
          <a:bodyPr wrap="square" rtlCol="0">
            <a:spAutoFit/>
          </a:bodyPr>
          <a:lstStyle/>
          <a:p>
            <a:r>
              <a:rPr lang="fr-FR" sz="900" baseline="30000" dirty="0">
                <a:solidFill>
                  <a:srgbClr val="000000"/>
                </a:solidFill>
                <a:latin typeface="EDF 2020" panose="020B0503020203020204" pitchFamily="34" charset="0"/>
                <a:cs typeface="EDF 2020" panose="020B0503020203020204" pitchFamily="34" charset="0"/>
              </a:rPr>
              <a:t>1</a:t>
            </a:r>
            <a:r>
              <a:rPr lang="fr-FR" sz="900" dirty="0">
                <a:solidFill>
                  <a:srgbClr val="000000"/>
                </a:solidFill>
                <a:latin typeface="EDF 2020" panose="020B0503020203020204" pitchFamily="34" charset="0"/>
                <a:cs typeface="EDF 2020" panose="020B0503020203020204" pitchFamily="34" charset="0"/>
              </a:rPr>
              <a:t>SFEC : Stratégie Française Energie et Climat (SNBC + PPE)</a:t>
            </a:r>
          </a:p>
        </p:txBody>
      </p:sp>
    </p:spTree>
    <p:extLst>
      <p:ext uri="{BB962C8B-B14F-4D97-AF65-F5344CB8AC3E}">
        <p14:creationId xmlns:p14="http://schemas.microsoft.com/office/powerpoint/2010/main" val="2775906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5B7D0A5-894F-47EF-82E6-89988F79077E}"/>
              </a:ext>
            </a:extLst>
          </p:cNvPr>
          <p:cNvSpPr>
            <a:spLocks noGrp="1"/>
          </p:cNvSpPr>
          <p:nvPr>
            <p:ph idx="1"/>
          </p:nvPr>
        </p:nvSpPr>
        <p:spPr>
          <a:xfrm>
            <a:off x="457200" y="1200151"/>
            <a:ext cx="8229600" cy="3394472"/>
          </a:xfrm>
        </p:spPr>
        <p:txBody>
          <a:bodyPr/>
          <a:lstStyle/>
          <a:p>
            <a:pPr>
              <a:lnSpc>
                <a:spcPct val="115000"/>
              </a:lnSpc>
              <a:spcAft>
                <a:spcPts val="1000"/>
              </a:spcAft>
            </a:pPr>
            <a:r>
              <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rPr>
              <a:t>Animation :                 </a:t>
            </a:r>
            <a:r>
              <a:rPr lang="fr-FR" sz="1800" b="1" dirty="0">
                <a:solidFill>
                  <a:srgbClr val="004084"/>
                </a:solidFill>
                <a:latin typeface="Calibri" panose="020F0502020204030204" pitchFamily="34" charset="0"/>
                <a:ea typeface="Calibri" panose="020F0502020204030204" pitchFamily="34" charset="0"/>
                <a:cs typeface="Times New Roman" panose="02020603050405020304" pitchFamily="18" charset="0"/>
              </a:rPr>
              <a:t>Christophe LUTTMANN – Délégué Général de l’AFPG</a:t>
            </a:r>
          </a:p>
          <a:p>
            <a:pPr>
              <a:lnSpc>
                <a:spcPct val="115000"/>
              </a:lnSpc>
              <a:spcAft>
                <a:spcPts val="1000"/>
              </a:spcAft>
            </a:pPr>
            <a:endParaRPr lang="fr-FR" sz="1800" b="1" dirty="0">
              <a:solidFill>
                <a:srgbClr val="00408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FR" sz="1800" b="1"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2" name="Espace réservé du numéro de diapositive 1">
            <a:extLst>
              <a:ext uri="{FF2B5EF4-FFF2-40B4-BE49-F238E27FC236}">
                <a16:creationId xmlns:a16="http://schemas.microsoft.com/office/drawing/2014/main" id="{D9FF2759-9398-4C99-8C69-B0FB2179E870}"/>
              </a:ext>
            </a:extLst>
          </p:cNvPr>
          <p:cNvSpPr>
            <a:spLocks noGrp="1"/>
          </p:cNvSpPr>
          <p:nvPr>
            <p:ph type="sldNum" sz="quarter" idx="4"/>
          </p:nvPr>
        </p:nvSpPr>
        <p:spPr/>
        <p:txBody>
          <a:bodyPr/>
          <a:lstStyle/>
          <a:p>
            <a:pPr>
              <a:defRPr/>
            </a:pPr>
            <a:fld id="{AE6A7967-D078-472B-B058-1133A14FDA29}" type="slidenum">
              <a:rPr lang="fr-FR" altLang="fr-FR" smtClean="0"/>
              <a:pPr>
                <a:defRPr/>
              </a:pPr>
              <a:t>5</a:t>
            </a:fld>
            <a:endParaRPr lang="fr-FR" altLang="fr-FR" dirty="0"/>
          </a:p>
        </p:txBody>
      </p:sp>
      <p:pic>
        <p:nvPicPr>
          <p:cNvPr id="7" name="Image 6" descr="logo-AFPAC.png">
            <a:extLst>
              <a:ext uri="{FF2B5EF4-FFF2-40B4-BE49-F238E27FC236}">
                <a16:creationId xmlns:a16="http://schemas.microsoft.com/office/drawing/2014/main" id="{B484ECA2-3167-4F45-8DF9-B718FB385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056" y="4279115"/>
            <a:ext cx="1100234" cy="424801"/>
          </a:xfrm>
          <a:prstGeom prst="rect">
            <a:avLst/>
          </a:prstGeom>
          <a:ln>
            <a:noFill/>
          </a:ln>
        </p:spPr>
      </p:pic>
      <p:sp>
        <p:nvSpPr>
          <p:cNvPr id="3" name="Titre 2">
            <a:extLst>
              <a:ext uri="{FF2B5EF4-FFF2-40B4-BE49-F238E27FC236}">
                <a16:creationId xmlns:a16="http://schemas.microsoft.com/office/drawing/2014/main" id="{F14BADB6-ED8F-4707-AFD9-D493F3BDB7B2}"/>
              </a:ext>
            </a:extLst>
          </p:cNvPr>
          <p:cNvSpPr>
            <a:spLocks noGrp="1"/>
          </p:cNvSpPr>
          <p:nvPr>
            <p:ph type="title"/>
          </p:nvPr>
        </p:nvSpPr>
        <p:spPr/>
        <p:txBody>
          <a:bodyPr/>
          <a:lstStyle/>
          <a:p>
            <a:r>
              <a:rPr lang="fr-FR" dirty="0"/>
              <a:t>Animation</a:t>
            </a:r>
          </a:p>
        </p:txBody>
      </p:sp>
      <p:pic>
        <p:nvPicPr>
          <p:cNvPr id="11" name="Image 10" descr="Une image contenant personne, homme, habits, mur&#10;&#10;Description générée automatiquement">
            <a:extLst>
              <a:ext uri="{FF2B5EF4-FFF2-40B4-BE49-F238E27FC236}">
                <a16:creationId xmlns:a16="http://schemas.microsoft.com/office/drawing/2014/main" id="{F3559B82-B287-4A79-9D60-AFE15E16643A}"/>
              </a:ext>
            </a:extLst>
          </p:cNvPr>
          <p:cNvPicPr>
            <a:picLocks noChangeAspect="1"/>
          </p:cNvPicPr>
          <p:nvPr/>
        </p:nvPicPr>
        <p:blipFill>
          <a:blip r:embed="rId3"/>
          <a:stretch>
            <a:fillRect/>
          </a:stretch>
        </p:blipFill>
        <p:spPr>
          <a:xfrm>
            <a:off x="4138035" y="1907345"/>
            <a:ext cx="1706757" cy="2371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3611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24892D-74F9-4398-A822-E362C06751D7}"/>
              </a:ext>
            </a:extLst>
          </p:cNvPr>
          <p:cNvSpPr>
            <a:spLocks noGrp="1"/>
          </p:cNvSpPr>
          <p:nvPr>
            <p:ph type="title"/>
          </p:nvPr>
        </p:nvSpPr>
        <p:spPr/>
        <p:txBody>
          <a:bodyPr/>
          <a:lstStyle/>
          <a:p>
            <a:r>
              <a:rPr lang="fr-FR" dirty="0">
                <a:latin typeface="Calibri" panose="020F0502020204030204" pitchFamily="34" charset="0"/>
                <a:cs typeface="Calibri" panose="020F0502020204030204" pitchFamily="34" charset="0"/>
              </a:rPr>
              <a:t>L’AFPG en quelques lignes</a:t>
            </a:r>
            <a:endParaRPr lang="fr-FR" dirty="0"/>
          </a:p>
        </p:txBody>
      </p:sp>
      <p:sp>
        <p:nvSpPr>
          <p:cNvPr id="3" name="Espace réservé du contenu 2">
            <a:extLst>
              <a:ext uri="{FF2B5EF4-FFF2-40B4-BE49-F238E27FC236}">
                <a16:creationId xmlns:a16="http://schemas.microsoft.com/office/drawing/2014/main" id="{F4FF63B7-DC9E-41FA-BCAD-C610FEF3B36D}"/>
              </a:ext>
            </a:extLst>
          </p:cNvPr>
          <p:cNvSpPr>
            <a:spLocks noGrp="1"/>
          </p:cNvSpPr>
          <p:nvPr>
            <p:ph idx="1"/>
          </p:nvPr>
        </p:nvSpPr>
        <p:spPr/>
        <p:txBody>
          <a:bodyPr/>
          <a:lstStyle/>
          <a:p>
            <a:pPr>
              <a:spcBef>
                <a:spcPct val="20000"/>
              </a:spcBef>
              <a:buFont typeface="Wingdings" charset="0"/>
              <a:buChar char="Ø"/>
              <a:defRPr/>
            </a:pPr>
            <a:r>
              <a:rPr lang="fr-FR" sz="1350" b="1" dirty="0">
                <a:solidFill>
                  <a:srgbClr val="414141"/>
                </a:solidFill>
                <a:latin typeface="Calibri" panose="020F0502020204030204" pitchFamily="34" charset="0"/>
              </a:rPr>
              <a:t>Création en juin 2010 sous l’impulsion du BRGM et de </a:t>
            </a:r>
            <a:r>
              <a:rPr lang="fr-FR" sz="1350" b="1" dirty="0" err="1">
                <a:solidFill>
                  <a:srgbClr val="414141"/>
                </a:solidFill>
                <a:latin typeface="Calibri" panose="020F0502020204030204" pitchFamily="34" charset="0"/>
              </a:rPr>
              <a:t>l’Ademe</a:t>
            </a:r>
            <a:endParaRPr lang="fr-FR" sz="1350" b="1" dirty="0">
              <a:solidFill>
                <a:srgbClr val="414141"/>
              </a:solidFill>
              <a:latin typeface="Calibri" panose="020F0502020204030204" pitchFamily="34" charset="0"/>
            </a:endParaRPr>
          </a:p>
          <a:p>
            <a:pPr>
              <a:spcBef>
                <a:spcPct val="20000"/>
              </a:spcBef>
              <a:buFont typeface="Wingdings" charset="0"/>
              <a:buChar char="Ø"/>
              <a:defRPr/>
            </a:pPr>
            <a:endParaRPr lang="fr-FR" sz="1350" dirty="0">
              <a:solidFill>
                <a:srgbClr val="414141"/>
              </a:solidFill>
              <a:latin typeface="Calibri" panose="020F0502020204030204" pitchFamily="34" charset="0"/>
            </a:endParaRPr>
          </a:p>
          <a:p>
            <a:pPr algn="just">
              <a:spcBef>
                <a:spcPct val="20000"/>
              </a:spcBef>
              <a:buFont typeface="Wingdings" charset="0"/>
              <a:buChar char="Ø"/>
              <a:defRPr/>
            </a:pPr>
            <a:r>
              <a:rPr lang="fr-FR" sz="1350" b="1" dirty="0">
                <a:solidFill>
                  <a:srgbClr val="414141"/>
                </a:solidFill>
                <a:latin typeface="Calibri" panose="020F0502020204030204" pitchFamily="34" charset="0"/>
              </a:rPr>
              <a:t>Une centaine d’adhérents en France métropolitaine et dans les DROM en géothermie de surface et géothermie profonde : </a:t>
            </a:r>
            <a:r>
              <a:rPr lang="fr-FR" sz="1350" dirty="0">
                <a:solidFill>
                  <a:srgbClr val="414141"/>
                </a:solidFill>
                <a:latin typeface="Calibri" panose="020F0502020204030204" pitchFamily="34" charset="0"/>
              </a:rPr>
              <a:t>des foreurs, des fabricants de pompes à chaleur, des exploitants de réseaux de chaleur, des bureaux d’études (fluides, thermiques, sous-sol..), des équipementiers, des énergéticiens. Et aussi des universités, des écoles d’ingénieurs, des Pôles de compétitivité…</a:t>
            </a:r>
          </a:p>
          <a:p>
            <a:pPr marL="0" indent="0" algn="just">
              <a:spcBef>
                <a:spcPct val="20000"/>
              </a:spcBef>
              <a:defRPr/>
            </a:pPr>
            <a:endParaRPr lang="fr-FR" sz="1350" dirty="0">
              <a:solidFill>
                <a:srgbClr val="414141"/>
              </a:solidFill>
              <a:latin typeface="Calibri" panose="020F0502020204030204" pitchFamily="34" charset="0"/>
            </a:endParaRPr>
          </a:p>
          <a:p>
            <a:pPr marL="214313" indent="-214313">
              <a:buFont typeface="Wingdings" charset="2"/>
              <a:buChar char="Ø"/>
              <a:defRPr/>
            </a:pPr>
            <a:r>
              <a:rPr lang="fr-FR" sz="1350" b="1" dirty="0">
                <a:latin typeface="Calibri" panose="020F0502020204030204" pitchFamily="34" charset="0"/>
              </a:rPr>
              <a:t>Nos missions : </a:t>
            </a:r>
          </a:p>
          <a:p>
            <a:pPr marL="514350" lvl="1">
              <a:buFont typeface="Arial" charset="0"/>
              <a:buChar char="•"/>
              <a:defRPr/>
            </a:pPr>
            <a:r>
              <a:rPr lang="fr-FR" sz="1350" b="1" dirty="0">
                <a:latin typeface="Calibri" panose="020F0502020204030204" pitchFamily="34" charset="0"/>
              </a:rPr>
              <a:t>Représenter et fédérer les professionnels</a:t>
            </a:r>
            <a:r>
              <a:rPr lang="fr-FR" sz="1350" dirty="0">
                <a:latin typeface="Calibri" panose="020F0502020204030204" pitchFamily="34" charset="0"/>
              </a:rPr>
              <a:t> de la filière en France métropolitaine et dans les DROM.</a:t>
            </a:r>
          </a:p>
          <a:p>
            <a:pPr marL="514350" lvl="1">
              <a:buFont typeface="Arial" charset="0"/>
              <a:buChar char="•"/>
              <a:defRPr/>
            </a:pPr>
            <a:r>
              <a:rPr lang="fr-FR" sz="1350" b="1" dirty="0">
                <a:latin typeface="Calibri" panose="020F0502020204030204" pitchFamily="34" charset="0"/>
              </a:rPr>
              <a:t>Informer les parties prenantes (institutionnels, porteurs de projets privés et publics, grand public</a:t>
            </a:r>
            <a:r>
              <a:rPr lang="mr-IN" sz="1350" b="1" dirty="0">
                <a:latin typeface="Calibri" panose="020F0502020204030204" pitchFamily="34" charset="0"/>
              </a:rPr>
              <a:t>…</a:t>
            </a:r>
            <a:r>
              <a:rPr lang="fr-FR" sz="1350" b="1" dirty="0">
                <a:latin typeface="Calibri" panose="020F0502020204030204" pitchFamily="34" charset="0"/>
              </a:rPr>
              <a:t>) </a:t>
            </a:r>
            <a:r>
              <a:rPr lang="fr-FR" sz="1350" dirty="0">
                <a:latin typeface="Calibri" panose="020F0502020204030204" pitchFamily="34" charset="0"/>
              </a:rPr>
              <a:t>des ressources et de la diversité de l’offre géothermique.</a:t>
            </a:r>
          </a:p>
          <a:p>
            <a:pPr marL="514350" lvl="1">
              <a:buFont typeface="Arial" charset="0"/>
              <a:buChar char="•"/>
              <a:defRPr/>
            </a:pPr>
            <a:r>
              <a:rPr lang="fr-FR" sz="1350" b="1" dirty="0">
                <a:latin typeface="Calibri" panose="020F0502020204030204" pitchFamily="34" charset="0"/>
              </a:rPr>
              <a:t>Accompagner les pouvoirs publics </a:t>
            </a:r>
            <a:r>
              <a:rPr lang="fr-FR" sz="1350" dirty="0">
                <a:latin typeface="Calibri" panose="020F0502020204030204" pitchFamily="34" charset="0"/>
              </a:rPr>
              <a:t>en matière de réglementation, de législation et de qualification</a:t>
            </a:r>
            <a:r>
              <a:rPr lang="mr-IN" sz="1350" dirty="0">
                <a:latin typeface="Calibri" panose="020F0502020204030204" pitchFamily="34" charset="0"/>
              </a:rPr>
              <a:t>…</a:t>
            </a:r>
            <a:endParaRPr lang="fr-FR" sz="1350" dirty="0">
              <a:latin typeface="Calibri" panose="020F0502020204030204" pitchFamily="34" charset="0"/>
            </a:endParaRPr>
          </a:p>
          <a:p>
            <a:pPr marL="514350" lvl="1">
              <a:buFont typeface="Arial" charset="0"/>
              <a:buChar char="•"/>
              <a:defRPr/>
            </a:pPr>
            <a:r>
              <a:rPr lang="fr-FR" sz="1350" b="1" dirty="0">
                <a:latin typeface="Calibri" panose="020F0502020204030204" pitchFamily="34" charset="0"/>
              </a:rPr>
              <a:t>Valoriser et exporter </a:t>
            </a:r>
            <a:r>
              <a:rPr lang="fr-FR" sz="1350" dirty="0">
                <a:solidFill>
                  <a:srgbClr val="414141"/>
                </a:solidFill>
                <a:latin typeface="Calibri" panose="020F0502020204030204" pitchFamily="34" charset="0"/>
              </a:rPr>
              <a:t>le savoir-faire français (Cluster </a:t>
            </a:r>
            <a:r>
              <a:rPr lang="fr-FR" sz="1350" dirty="0" err="1">
                <a:solidFill>
                  <a:srgbClr val="414141"/>
                </a:solidFill>
                <a:latin typeface="Calibri" panose="020F0502020204030204" pitchFamily="34" charset="0"/>
              </a:rPr>
              <a:t>Geodeep</a:t>
            </a:r>
            <a:r>
              <a:rPr lang="fr-FR" sz="1350" dirty="0">
                <a:solidFill>
                  <a:srgbClr val="414141"/>
                </a:solidFill>
                <a:latin typeface="Calibri" panose="020F0502020204030204" pitchFamily="34" charset="0"/>
              </a:rPr>
              <a:t> en géothermie profonde)</a:t>
            </a:r>
          </a:p>
          <a:p>
            <a:endParaRPr lang="fr-FR" dirty="0"/>
          </a:p>
        </p:txBody>
      </p:sp>
      <p:sp>
        <p:nvSpPr>
          <p:cNvPr id="4" name="Espace réservé du numéro de diapositive 3">
            <a:extLst>
              <a:ext uri="{FF2B5EF4-FFF2-40B4-BE49-F238E27FC236}">
                <a16:creationId xmlns:a16="http://schemas.microsoft.com/office/drawing/2014/main" id="{E534F61D-C92E-4CEF-A906-245778C20088}"/>
              </a:ext>
            </a:extLst>
          </p:cNvPr>
          <p:cNvSpPr>
            <a:spLocks noGrp="1"/>
          </p:cNvSpPr>
          <p:nvPr>
            <p:ph type="sldNum" sz="quarter" idx="4"/>
          </p:nvPr>
        </p:nvSpPr>
        <p:spPr/>
        <p:txBody>
          <a:bodyPr/>
          <a:lstStyle/>
          <a:p>
            <a:pPr>
              <a:defRPr/>
            </a:pPr>
            <a:fld id="{AE6A7967-D078-472B-B058-1133A14FDA29}" type="slidenum">
              <a:rPr lang="fr-FR" altLang="fr-FR" smtClean="0"/>
              <a:pPr>
                <a:defRPr/>
              </a:pPr>
              <a:t>6</a:t>
            </a:fld>
            <a:endParaRPr lang="fr-FR" altLang="fr-FR" dirty="0"/>
          </a:p>
        </p:txBody>
      </p:sp>
    </p:spTree>
    <p:extLst>
      <p:ext uri="{BB962C8B-B14F-4D97-AF65-F5344CB8AC3E}">
        <p14:creationId xmlns:p14="http://schemas.microsoft.com/office/powerpoint/2010/main" val="944211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8D493D-1016-41A2-AF3E-120830D37D10}"/>
              </a:ext>
            </a:extLst>
          </p:cNvPr>
          <p:cNvSpPr>
            <a:spLocks noGrp="1"/>
          </p:cNvSpPr>
          <p:nvPr>
            <p:ph type="title"/>
          </p:nvPr>
        </p:nvSpPr>
        <p:spPr>
          <a:xfrm>
            <a:off x="457200" y="0"/>
            <a:ext cx="8401662" cy="857250"/>
          </a:xfrm>
        </p:spPr>
        <p:txBody>
          <a:bodyPr/>
          <a:lstStyle/>
          <a:p>
            <a:r>
              <a:rPr lang="fr-FR" dirty="0"/>
              <a:t>Quelques actions concrètes pour la filière Géothermie de surface</a:t>
            </a:r>
          </a:p>
        </p:txBody>
      </p:sp>
      <p:sp>
        <p:nvSpPr>
          <p:cNvPr id="3" name="Espace réservé du contenu 2">
            <a:extLst>
              <a:ext uri="{FF2B5EF4-FFF2-40B4-BE49-F238E27FC236}">
                <a16:creationId xmlns:a16="http://schemas.microsoft.com/office/drawing/2014/main" id="{73B50CD2-7D01-4117-8AA1-63E460179EB6}"/>
              </a:ext>
            </a:extLst>
          </p:cNvPr>
          <p:cNvSpPr>
            <a:spLocks noGrp="1"/>
          </p:cNvSpPr>
          <p:nvPr>
            <p:ph idx="1"/>
          </p:nvPr>
        </p:nvSpPr>
        <p:spPr>
          <a:xfrm>
            <a:off x="457200" y="851804"/>
            <a:ext cx="8100060" cy="3996690"/>
          </a:xfrm>
        </p:spPr>
        <p:txBody>
          <a:bodyPr/>
          <a:lstStyle/>
          <a:p>
            <a:pPr marL="171450" marR="0" indent="-171450" rtl="0" eaLnBrk="1" fontAlgn="base" latinLnBrk="0" hangingPunct="1">
              <a:spcBef>
                <a:spcPts val="0"/>
              </a:spcBef>
              <a:spcAft>
                <a:spcPts val="0"/>
              </a:spcAft>
              <a:buFont typeface="Wingdings" panose="05000000000000000000" pitchFamily="2" charset="2"/>
              <a:buChar char="Ø"/>
            </a:pPr>
            <a:r>
              <a:rPr lang="fr-FR" sz="1000" b="1" i="0" u="none" strike="noStrike" kern="1200" baseline="0" dirty="0">
                <a:ln>
                  <a:noFill/>
                </a:ln>
                <a:solidFill>
                  <a:srgbClr val="3366FF"/>
                </a:solidFill>
                <a:effectLst/>
                <a:latin typeface="+mj-lt"/>
                <a:ea typeface="ＭＳ Ｐゴシック" panose="020B0600070205080204" pitchFamily="34" charset="-128"/>
                <a:cs typeface="Calibri" panose="020F0502020204030204" pitchFamily="34" charset="0"/>
              </a:rPr>
              <a:t>Réglementation </a:t>
            </a:r>
            <a:endParaRPr lang="fr-FR" sz="1000" b="0" i="0" u="none" strike="noStrike" dirty="0">
              <a:effectLst/>
              <a:latin typeface="+mj-lt"/>
            </a:endParaRPr>
          </a:p>
          <a:p>
            <a:pPr marL="0" marR="0" indent="0" rtl="0" eaLnBrk="1" fontAlgn="base" latinLnBrk="0" hangingPunct="1">
              <a:spcBef>
                <a:spcPts val="0"/>
              </a:spcBef>
              <a:spcAft>
                <a:spcPts val="0"/>
              </a:spcAft>
            </a:pP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a:t>
            </a:r>
            <a:r>
              <a:rPr lang="fr-FR" sz="100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Décret GMI, règlementation thermique (Label E+C-, RE2020)</a:t>
            </a:r>
          </a:p>
          <a:p>
            <a:pPr marL="0" marR="0" indent="0" rtl="0" eaLnBrk="1" fontAlgn="base" latinLnBrk="0" hangingPunct="1">
              <a:spcBef>
                <a:spcPts val="0"/>
              </a:spcBef>
              <a:spcAft>
                <a:spcPts val="0"/>
              </a:spcAft>
            </a:pPr>
            <a:endParaRPr lang="fr-FR" sz="1000" i="0" u="none" strike="noStrike" dirty="0">
              <a:effectLst/>
              <a:latin typeface="+mj-lt"/>
            </a:endParaRPr>
          </a:p>
          <a:p>
            <a:pPr marL="171450" marR="0" indent="-171450" rtl="0" eaLnBrk="1" fontAlgn="base" latinLnBrk="0" hangingPunct="1">
              <a:spcBef>
                <a:spcPts val="0"/>
              </a:spcBef>
              <a:spcAft>
                <a:spcPts val="0"/>
              </a:spcAft>
              <a:buFont typeface="Wingdings" panose="05000000000000000000" pitchFamily="2" charset="2"/>
              <a:buChar char="Ø"/>
            </a:pPr>
            <a:r>
              <a:rPr lang="fr-FR" sz="1000" b="1" i="0" u="none" strike="noStrike" kern="1200" baseline="0" dirty="0">
                <a:ln>
                  <a:noFill/>
                </a:ln>
                <a:solidFill>
                  <a:srgbClr val="3366FF"/>
                </a:solidFill>
                <a:effectLst/>
                <a:latin typeface="+mj-lt"/>
                <a:ea typeface="ＭＳ Ｐゴシック" panose="020B0600070205080204" pitchFamily="34" charset="-128"/>
                <a:cs typeface="Calibri" panose="020F0502020204030204" pitchFamily="34" charset="0"/>
              </a:rPr>
              <a:t>Qualification RGE</a:t>
            </a:r>
            <a:endParaRPr lang="fr-FR" sz="1000" b="1" i="0" u="none" strike="noStrike" dirty="0">
              <a:effectLst/>
              <a:latin typeface="+mj-lt"/>
            </a:endParaRPr>
          </a:p>
          <a:p>
            <a:pPr marL="283464" marR="0" indent="-283464" rtl="0" eaLnBrk="1" fontAlgn="base" latinLnBrk="0" hangingPunct="1">
              <a:spcBef>
                <a:spcPts val="0"/>
              </a:spcBef>
              <a:spcAft>
                <a:spcPts val="0"/>
              </a:spcAft>
            </a:pPr>
            <a:r>
              <a:rPr lang="fr-FR" sz="100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RGE travaux : Branches Forage (QUALIFORAGE) et PAC (QUALIPAC)</a:t>
            </a:r>
            <a:endParaRPr lang="fr-FR" sz="1000" i="0" u="none" strike="noStrike" dirty="0">
              <a:effectLst/>
              <a:latin typeface="+mj-lt"/>
            </a:endParaRPr>
          </a:p>
          <a:p>
            <a:pPr marL="283464" marR="0" indent="-283464" rtl="0" eaLnBrk="1" fontAlgn="base" latinLnBrk="0" hangingPunct="1">
              <a:spcBef>
                <a:spcPts val="0"/>
              </a:spcBef>
              <a:spcAft>
                <a:spcPts val="0"/>
              </a:spcAft>
            </a:pPr>
            <a:r>
              <a:rPr lang="fr-FR" sz="100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RGE Etudes : Métiers de l’Ingénierie (</a:t>
            </a:r>
            <a:r>
              <a:rPr lang="fr-FR" sz="1000" i="0" u="none" strike="noStrike" kern="1200" baseline="0" dirty="0" err="1">
                <a:ln>
                  <a:noFill/>
                </a:ln>
                <a:solidFill>
                  <a:srgbClr val="000000"/>
                </a:solidFill>
                <a:effectLst/>
                <a:latin typeface="+mj-lt"/>
                <a:ea typeface="ＭＳ Ｐゴシック" panose="020B0600070205080204" pitchFamily="34" charset="-128"/>
                <a:cs typeface="Calibri" panose="020F0502020204030204" pitchFamily="34" charset="0"/>
              </a:rPr>
              <a:t>OPQiBi</a:t>
            </a:r>
            <a:r>
              <a:rPr lang="fr-FR" sz="100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 1007 et 2013)</a:t>
            </a:r>
          </a:p>
          <a:p>
            <a:pPr marL="283464" marR="0" indent="-283464" rtl="0" eaLnBrk="1" fontAlgn="base" latinLnBrk="0" hangingPunct="1">
              <a:spcBef>
                <a:spcPts val="0"/>
              </a:spcBef>
              <a:spcAft>
                <a:spcPts val="0"/>
              </a:spcAft>
            </a:pPr>
            <a:endParaRPr lang="fr-FR" sz="1000" b="0" i="0" u="none" strike="noStrike" dirty="0">
              <a:effectLst/>
              <a:latin typeface="+mj-lt"/>
            </a:endParaRPr>
          </a:p>
          <a:p>
            <a:pPr marL="171450" marR="0" indent="-171450" rtl="0" eaLnBrk="1" fontAlgn="base" latinLnBrk="0" hangingPunct="1">
              <a:spcBef>
                <a:spcPts val="0"/>
              </a:spcBef>
              <a:spcAft>
                <a:spcPts val="0"/>
              </a:spcAft>
              <a:buFont typeface="Wingdings" panose="05000000000000000000" pitchFamily="2" charset="2"/>
              <a:buChar char="Ø"/>
            </a:pPr>
            <a:r>
              <a:rPr lang="fr-FR" sz="1000" b="1" i="0" u="none" strike="noStrike" kern="1200" baseline="0" dirty="0">
                <a:ln>
                  <a:noFill/>
                </a:ln>
                <a:solidFill>
                  <a:srgbClr val="3366FF"/>
                </a:solidFill>
                <a:effectLst/>
                <a:latin typeface="+mj-lt"/>
                <a:ea typeface="ＭＳ Ｐゴシック" panose="020B0600070205080204" pitchFamily="34" charset="-128"/>
                <a:cs typeface="Calibri" panose="020F0502020204030204" pitchFamily="34" charset="0"/>
              </a:rPr>
              <a:t>Expertise et groupes de travail</a:t>
            </a:r>
            <a:endParaRPr lang="fr-FR" sz="1000" b="0" i="0" u="none" strike="noStrike" dirty="0">
              <a:effectLst/>
              <a:latin typeface="+mj-lt"/>
            </a:endParaRPr>
          </a:p>
          <a:p>
            <a:pPr marL="0" marR="0" indent="0" rtl="0" eaLnBrk="1" fontAlgn="base" latinLnBrk="0" hangingPunct="1">
              <a:spcBef>
                <a:spcPts val="0"/>
              </a:spcBef>
              <a:spcAft>
                <a:spcPts val="0"/>
              </a:spcAft>
            </a:pP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BETEG, dispositifs de soutien (Fonds chaleur, Ma </a:t>
            </a:r>
            <a:r>
              <a:rPr lang="fr-FR" sz="1000" b="0" i="0" u="none" strike="noStrike" kern="1200" baseline="0" dirty="0" err="1">
                <a:ln>
                  <a:noFill/>
                </a:ln>
                <a:solidFill>
                  <a:srgbClr val="000000"/>
                </a:solidFill>
                <a:effectLst/>
                <a:latin typeface="+mj-lt"/>
                <a:ea typeface="ＭＳ Ｐゴシック" panose="020B0600070205080204" pitchFamily="34" charset="-128"/>
                <a:cs typeface="Calibri" panose="020F0502020204030204" pitchFamily="34" charset="0"/>
              </a:rPr>
              <a:t>Prime’Renov</a:t>
            </a: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Boites à outils Conduite de projets, , Étude de </a:t>
            </a:r>
            <a:r>
              <a:rPr lang="is-IS"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marché, </a:t>
            </a:r>
          </a:p>
          <a:p>
            <a:pPr marL="0" marR="0" indent="0" rtl="0" eaLnBrk="1" fontAlgn="base" latinLnBrk="0" hangingPunct="1">
              <a:spcBef>
                <a:spcPts val="0"/>
              </a:spcBef>
              <a:spcAft>
                <a:spcPts val="0"/>
              </a:spcAft>
            </a:pPr>
            <a:r>
              <a:rPr lang="is-IS" sz="1000" dirty="0">
                <a:solidFill>
                  <a:srgbClr val="000000"/>
                </a:solidFill>
                <a:latin typeface="+mj-lt"/>
                <a:ea typeface="ＭＳ Ｐゴシック" panose="020B0600070205080204" pitchFamily="34" charset="-128"/>
                <a:cs typeface="Calibri" panose="020F0502020204030204" pitchFamily="34" charset="0"/>
              </a:rPr>
              <a:t>	</a:t>
            </a:r>
            <a:r>
              <a:rPr lang="is-IS"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Recensement des installations, Cartographies relatives à la GMI, Valorisation des ICU</a:t>
            </a:r>
            <a:endParaRPr lang="is-IS" sz="1000" dirty="0">
              <a:solidFill>
                <a:srgbClr val="000000"/>
              </a:solidFill>
              <a:latin typeface="+mj-lt"/>
              <a:ea typeface="ＭＳ Ｐゴシック" panose="020B0600070205080204" pitchFamily="34" charset="-128"/>
              <a:cs typeface="Calibri" panose="020F0502020204030204" pitchFamily="34" charset="0"/>
            </a:endParaRPr>
          </a:p>
          <a:p>
            <a:pPr marL="0" marR="0" indent="0" rtl="0" eaLnBrk="1" fontAlgn="base" latinLnBrk="0" hangingPunct="1">
              <a:spcBef>
                <a:spcPts val="0"/>
              </a:spcBef>
              <a:spcAft>
                <a:spcPts val="0"/>
              </a:spcAft>
            </a:pPr>
            <a:endParaRPr lang="fr-FR" sz="1000" b="0" i="0" u="none" strike="noStrike" dirty="0">
              <a:effectLst/>
              <a:latin typeface="+mj-lt"/>
            </a:endParaRPr>
          </a:p>
          <a:p>
            <a:pPr marL="171450" marR="0" indent="-171450" rtl="0" eaLnBrk="1" fontAlgn="base" latinLnBrk="0" hangingPunct="1">
              <a:spcBef>
                <a:spcPts val="0"/>
              </a:spcBef>
              <a:spcAft>
                <a:spcPts val="0"/>
              </a:spcAft>
              <a:buFont typeface="Wingdings" panose="05000000000000000000" pitchFamily="2" charset="2"/>
              <a:buChar char="Ø"/>
            </a:pPr>
            <a:r>
              <a:rPr lang="fr-FR" sz="1000" b="1" i="0" u="none" strike="noStrike" kern="1200" baseline="0" dirty="0">
                <a:ln>
                  <a:noFill/>
                </a:ln>
                <a:solidFill>
                  <a:srgbClr val="3366FF"/>
                </a:solidFill>
                <a:effectLst/>
                <a:latin typeface="+mj-lt"/>
                <a:ea typeface="ＭＳ Ｐゴシック" panose="020B0600070205080204" pitchFamily="34" charset="-128"/>
                <a:cs typeface="Calibri" panose="020F0502020204030204" pitchFamily="34" charset="0"/>
              </a:rPr>
              <a:t>Information, sensibilisation</a:t>
            </a:r>
            <a:endParaRPr lang="fr-FR" sz="1000" b="0" i="0" u="none" strike="noStrike" dirty="0">
              <a:effectLst/>
              <a:latin typeface="+mj-lt"/>
            </a:endParaRPr>
          </a:p>
          <a:p>
            <a:pPr marL="283464" marR="0" indent="-283464" rtl="0" eaLnBrk="1" fontAlgn="base" latinLnBrk="0" hangingPunct="1">
              <a:spcBef>
                <a:spcPts val="0"/>
              </a:spcBef>
              <a:spcAft>
                <a:spcPts val="0"/>
              </a:spcAft>
            </a:pP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Formations (BE / Archis) et animation</a:t>
            </a:r>
            <a:endParaRPr lang="fr-FR" sz="1000" b="0" i="0" u="none" strike="noStrike" dirty="0">
              <a:effectLst/>
              <a:latin typeface="+mj-lt"/>
            </a:endParaRPr>
          </a:p>
          <a:p>
            <a:pPr marL="283464" marR="0" indent="-283464" rtl="0" eaLnBrk="1" fontAlgn="base" latinLnBrk="0" hangingPunct="1">
              <a:spcBef>
                <a:spcPts val="0"/>
              </a:spcBef>
              <a:spcAft>
                <a:spcPts val="0"/>
              </a:spcAft>
            </a:pP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Journées de sensibilisation en région / </a:t>
            </a:r>
            <a:r>
              <a:rPr lang="fr-FR" sz="1000" b="0" i="0" u="none" strike="noStrike" kern="1200" baseline="0" dirty="0" err="1">
                <a:ln>
                  <a:noFill/>
                </a:ln>
                <a:solidFill>
                  <a:srgbClr val="000000"/>
                </a:solidFill>
                <a:effectLst/>
                <a:latin typeface="+mj-lt"/>
                <a:ea typeface="ＭＳ Ｐゴシック" panose="020B0600070205080204" pitchFamily="34" charset="-128"/>
                <a:cs typeface="Calibri" panose="020F0502020204030204" pitchFamily="34" charset="0"/>
              </a:rPr>
              <a:t>Boosting</a:t>
            </a: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Days</a:t>
            </a:r>
            <a:endParaRPr lang="fr-FR" sz="1000" b="0" i="0" u="none" strike="noStrike" dirty="0">
              <a:effectLst/>
              <a:latin typeface="+mj-lt"/>
            </a:endParaRPr>
          </a:p>
          <a:p>
            <a:pPr marL="283464" marR="0" indent="-283464" rtl="0" eaLnBrk="1" fontAlgn="base" latinLnBrk="0" hangingPunct="1">
              <a:spcBef>
                <a:spcPts val="0"/>
              </a:spcBef>
              <a:spcAft>
                <a:spcPts val="0"/>
              </a:spcAft>
            </a:pP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Journées techniques / Webinaire AFPG / AFPAC</a:t>
            </a:r>
            <a:endParaRPr lang="fr-FR" sz="1000" b="0" i="0" u="none" strike="noStrike" dirty="0">
              <a:effectLst/>
              <a:latin typeface="+mj-lt"/>
            </a:endParaRPr>
          </a:p>
          <a:p>
            <a:pPr marL="283464" marR="0" indent="-283464" algn="just" rtl="0" eaLnBrk="1" fontAlgn="base" latinLnBrk="0" hangingPunct="1">
              <a:spcBef>
                <a:spcPts val="0"/>
              </a:spcBef>
              <a:spcAft>
                <a:spcPts val="0"/>
              </a:spcAft>
            </a:pP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Congrès/ salons : Semaine de la chaleur renouvelable  Les Assises des </a:t>
            </a:r>
            <a:r>
              <a:rPr lang="fr-FR" sz="1000" b="0" i="0" u="none" strike="noStrike" kern="1200" baseline="0" dirty="0" err="1">
                <a:ln>
                  <a:noFill/>
                </a:ln>
                <a:solidFill>
                  <a:srgbClr val="000000"/>
                </a:solidFill>
                <a:effectLst/>
                <a:latin typeface="+mj-lt"/>
                <a:ea typeface="ＭＳ Ｐゴシック" panose="020B0600070205080204" pitchFamily="34" charset="-128"/>
                <a:cs typeface="Calibri" panose="020F0502020204030204" pitchFamily="34" charset="0"/>
              </a:rPr>
              <a:t>EnR</a:t>
            </a: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 </a:t>
            </a:r>
            <a:r>
              <a:rPr lang="fr-FR" sz="1000" b="0" i="0" u="none" strike="noStrike" kern="1200" baseline="0" dirty="0" err="1">
                <a:ln>
                  <a:noFill/>
                </a:ln>
                <a:solidFill>
                  <a:srgbClr val="000000"/>
                </a:solidFill>
                <a:effectLst/>
                <a:latin typeface="+mj-lt"/>
                <a:ea typeface="ＭＳ Ｐゴシック" panose="020B0600070205080204" pitchFamily="34" charset="-128"/>
                <a:cs typeface="Calibri" panose="020F0502020204030204" pitchFamily="34" charset="0"/>
              </a:rPr>
              <a:t>EnerJ</a:t>
            </a: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-meeting /  JDLG 2022</a:t>
            </a:r>
          </a:p>
          <a:p>
            <a:pPr marL="283464" marR="0" indent="-283464" algn="just" rtl="0" eaLnBrk="1" fontAlgn="base" latinLnBrk="0" hangingPunct="1">
              <a:spcBef>
                <a:spcPts val="0"/>
              </a:spcBef>
              <a:spcAft>
                <a:spcPts val="0"/>
              </a:spcAft>
            </a:pPr>
            <a:endParaRPr lang="fr-FR" sz="1000" b="0" i="0" u="none" strike="noStrike" dirty="0">
              <a:effectLst/>
              <a:latin typeface="+mj-lt"/>
            </a:endParaRPr>
          </a:p>
          <a:p>
            <a:pPr marL="171450" marR="0" indent="-171450" rtl="0" eaLnBrk="1" fontAlgn="base" latinLnBrk="0" hangingPunct="1">
              <a:spcBef>
                <a:spcPts val="0"/>
              </a:spcBef>
              <a:spcAft>
                <a:spcPts val="0"/>
              </a:spcAft>
              <a:buFont typeface="Wingdings" panose="05000000000000000000" pitchFamily="2" charset="2"/>
              <a:buChar char="Ø"/>
            </a:pPr>
            <a:r>
              <a:rPr lang="fr-FR" sz="1000" b="1" i="0" u="none" strike="noStrike" kern="1200" baseline="0" dirty="0">
                <a:ln>
                  <a:noFill/>
                </a:ln>
                <a:solidFill>
                  <a:srgbClr val="3366FF"/>
                </a:solidFill>
                <a:effectLst/>
                <a:latin typeface="+mj-lt"/>
                <a:ea typeface="ＭＳ Ｐゴシック" panose="020B0600070205080204" pitchFamily="34" charset="-128"/>
                <a:cs typeface="Calibri" panose="020F0502020204030204" pitchFamily="34" charset="0"/>
              </a:rPr>
              <a:t>Partenariats</a:t>
            </a:r>
            <a:endParaRPr lang="fr-FR" sz="1000" b="0" i="0" u="none" strike="noStrike" dirty="0">
              <a:effectLst/>
              <a:latin typeface="+mj-lt"/>
            </a:endParaRPr>
          </a:p>
          <a:p>
            <a:pPr marL="283464" marR="0" indent="-283464" rtl="0" eaLnBrk="1" fontAlgn="base" latinLnBrk="0" hangingPunct="1">
              <a:spcBef>
                <a:spcPts val="0"/>
              </a:spcBef>
              <a:spcAft>
                <a:spcPts val="0"/>
              </a:spcAft>
            </a:pP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Institutionnels : L’ADEME, le BRGM</a:t>
            </a:r>
            <a:endParaRPr lang="fr-FR" sz="1000" b="0" i="0" u="none" strike="noStrike" dirty="0">
              <a:effectLst/>
              <a:latin typeface="+mj-lt"/>
            </a:endParaRPr>
          </a:p>
          <a:p>
            <a:pPr marL="283464" marR="0" indent="-283464" rtl="0" eaLnBrk="1" fontAlgn="base" latinLnBrk="0" hangingPunct="1">
              <a:spcBef>
                <a:spcPts val="0"/>
              </a:spcBef>
              <a:spcAft>
                <a:spcPts val="0"/>
              </a:spcAft>
            </a:pP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Syndicats : Le SFEG, l’AFPAC, le SER</a:t>
            </a:r>
            <a:endParaRPr lang="fr-FR" sz="1000" b="0" i="0" u="none" strike="noStrike" dirty="0">
              <a:effectLst/>
              <a:latin typeface="+mj-lt"/>
            </a:endParaRPr>
          </a:p>
          <a:p>
            <a:pPr marL="283464" marR="0" indent="-283464" rtl="0" eaLnBrk="1" fontAlgn="base" latinLnBrk="0" hangingPunct="1">
              <a:spcBef>
                <a:spcPts val="0"/>
              </a:spcBef>
              <a:spcAft>
                <a:spcPts val="0"/>
              </a:spcAft>
            </a:pP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Club de la Chaleur renouvelable : AMORCE, la FEDENE, ENERPLAN, CIBE, ATEE</a:t>
            </a:r>
            <a:r>
              <a:rPr lang="is-IS"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a:t>
            </a:r>
            <a:endParaRPr lang="fr-FR" sz="1000" b="0" i="0" u="none" strike="noStrike" dirty="0">
              <a:effectLst/>
              <a:latin typeface="+mj-lt"/>
            </a:endParaRPr>
          </a:p>
          <a:p>
            <a:pPr marL="283464" marR="0" indent="-283464" rtl="0" eaLnBrk="1" fontAlgn="base" latinLnBrk="0" hangingPunct="1">
              <a:spcBef>
                <a:spcPts val="0"/>
              </a:spcBef>
              <a:spcAft>
                <a:spcPts val="0"/>
              </a:spcAft>
            </a:pP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Pôles de compétitivité : Pôle AVENIA, Fibre-</a:t>
            </a:r>
            <a:r>
              <a:rPr lang="fr-FR" sz="1000" b="0" i="0" u="none" strike="noStrike" kern="1200" baseline="0" dirty="0" err="1">
                <a:ln>
                  <a:noFill/>
                </a:ln>
                <a:solidFill>
                  <a:srgbClr val="000000"/>
                </a:solidFill>
                <a:effectLst/>
                <a:latin typeface="+mj-lt"/>
                <a:ea typeface="ＭＳ Ｐゴシック" panose="020B0600070205080204" pitchFamily="34" charset="-128"/>
                <a:cs typeface="Calibri" panose="020F0502020204030204" pitchFamily="34" charset="0"/>
              </a:rPr>
              <a:t>Energivie</a:t>
            </a:r>
            <a:endParaRPr lang="fr-FR" sz="1000" b="0" i="0" u="none" strike="noStrike" dirty="0">
              <a:effectLst/>
              <a:latin typeface="+mj-lt"/>
            </a:endParaRPr>
          </a:p>
          <a:p>
            <a:pPr marL="283464" marR="0" indent="-283464" rtl="0" eaLnBrk="1" fontAlgn="base" latinLnBrk="0" hangingPunct="1">
              <a:spcBef>
                <a:spcPts val="0"/>
              </a:spcBef>
              <a:spcAft>
                <a:spcPts val="0"/>
              </a:spcAft>
            </a:pP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Associations internationales : EGEC, IGA, </a:t>
            </a:r>
            <a:r>
              <a:rPr lang="fr-FR" sz="1000" b="0" i="0" u="none" strike="noStrike" kern="1200" baseline="0" dirty="0" err="1">
                <a:ln>
                  <a:noFill/>
                </a:ln>
                <a:solidFill>
                  <a:srgbClr val="000000"/>
                </a:solidFill>
                <a:effectLst/>
                <a:latin typeface="+mj-lt"/>
                <a:ea typeface="ＭＳ Ｐゴシック" panose="020B0600070205080204" pitchFamily="34" charset="-128"/>
                <a:cs typeface="Calibri" panose="020F0502020204030204" pitchFamily="34" charset="0"/>
              </a:rPr>
              <a:t>Trion-Climate</a:t>
            </a:r>
            <a:r>
              <a:rPr lang="fr-FR" sz="1000" b="0" i="0" u="none" strike="noStrike" kern="1200" baseline="0" dirty="0">
                <a:ln>
                  <a:noFill/>
                </a:ln>
                <a:solidFill>
                  <a:srgbClr val="000000"/>
                </a:solidFill>
                <a:effectLst/>
                <a:latin typeface="+mj-lt"/>
                <a:ea typeface="ＭＳ Ｐゴシック" panose="020B0600070205080204" pitchFamily="34" charset="-128"/>
                <a:cs typeface="Calibri" panose="020F0502020204030204" pitchFamily="34" charset="0"/>
              </a:rPr>
              <a:t>, GGA</a:t>
            </a:r>
            <a:r>
              <a:rPr lang="fr-FR" sz="1000" b="0" i="0" u="none" strike="noStrike" kern="1200" baseline="0" dirty="0">
                <a:ln>
                  <a:noFill/>
                </a:ln>
                <a:solidFill>
                  <a:srgbClr val="000000"/>
                </a:solidFill>
                <a:effectLst/>
                <a:latin typeface="+mj-lt"/>
                <a:ea typeface="ＭＳ Ｐゴシック" panose="020B0600070205080204" pitchFamily="34" charset="-128"/>
                <a:cs typeface="ＭＳ Ｐゴシック" panose="020B0600070205080204" pitchFamily="34" charset="-128"/>
              </a:rPr>
              <a:t>…</a:t>
            </a:r>
            <a:endParaRPr lang="fr-FR" sz="1000" b="0" i="0" u="none" strike="noStrike" dirty="0">
              <a:effectLst/>
              <a:latin typeface="+mj-lt"/>
            </a:endParaRPr>
          </a:p>
          <a:p>
            <a:endParaRPr lang="fr-FR" sz="1000" dirty="0">
              <a:latin typeface="+mj-lt"/>
            </a:endParaRPr>
          </a:p>
        </p:txBody>
      </p:sp>
      <p:sp>
        <p:nvSpPr>
          <p:cNvPr id="4" name="Espace réservé du numéro de diapositive 3">
            <a:extLst>
              <a:ext uri="{FF2B5EF4-FFF2-40B4-BE49-F238E27FC236}">
                <a16:creationId xmlns:a16="http://schemas.microsoft.com/office/drawing/2014/main" id="{5C77D8BB-2949-4CD2-9CE1-4390AB5283F3}"/>
              </a:ext>
            </a:extLst>
          </p:cNvPr>
          <p:cNvSpPr>
            <a:spLocks noGrp="1"/>
          </p:cNvSpPr>
          <p:nvPr>
            <p:ph type="sldNum" sz="quarter" idx="4"/>
          </p:nvPr>
        </p:nvSpPr>
        <p:spPr/>
        <p:txBody>
          <a:bodyPr/>
          <a:lstStyle/>
          <a:p>
            <a:pPr>
              <a:defRPr/>
            </a:pPr>
            <a:fld id="{AE6A7967-D078-472B-B058-1133A14FDA29}" type="slidenum">
              <a:rPr lang="fr-FR" altLang="fr-FR" smtClean="0"/>
              <a:pPr>
                <a:defRPr/>
              </a:pPr>
              <a:t>7</a:t>
            </a:fld>
            <a:endParaRPr lang="fr-FR" altLang="fr-FR" dirty="0"/>
          </a:p>
        </p:txBody>
      </p:sp>
    </p:spTree>
    <p:extLst>
      <p:ext uri="{BB962C8B-B14F-4D97-AF65-F5344CB8AC3E}">
        <p14:creationId xmlns:p14="http://schemas.microsoft.com/office/powerpoint/2010/main" val="3609338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265351-8595-4C50-BD78-989D97895327}"/>
              </a:ext>
            </a:extLst>
          </p:cNvPr>
          <p:cNvSpPr>
            <a:spLocks noGrp="1"/>
          </p:cNvSpPr>
          <p:nvPr>
            <p:ph type="title"/>
          </p:nvPr>
        </p:nvSpPr>
        <p:spPr/>
        <p:txBody>
          <a:bodyPr/>
          <a:lstStyle/>
          <a:p>
            <a:r>
              <a:rPr lang="fr-FR" dirty="0"/>
              <a:t>Le rapport alarmant du GIEC</a:t>
            </a:r>
          </a:p>
        </p:txBody>
      </p:sp>
      <p:sp>
        <p:nvSpPr>
          <p:cNvPr id="3" name="Espace réservé du contenu 2">
            <a:extLst>
              <a:ext uri="{FF2B5EF4-FFF2-40B4-BE49-F238E27FC236}">
                <a16:creationId xmlns:a16="http://schemas.microsoft.com/office/drawing/2014/main" id="{C8ADB3F7-5A35-4EFF-977C-B9A752FE710F}"/>
              </a:ext>
            </a:extLst>
          </p:cNvPr>
          <p:cNvSpPr>
            <a:spLocks noGrp="1"/>
          </p:cNvSpPr>
          <p:nvPr>
            <p:ph idx="1"/>
          </p:nvPr>
        </p:nvSpPr>
        <p:spPr/>
        <p:txBody>
          <a:bodyPr/>
          <a:lstStyle/>
          <a:p>
            <a:pPr marL="0" indent="0" algn="just">
              <a:buNone/>
              <a:defRPr/>
            </a:pPr>
            <a:r>
              <a:rPr lang="fr-FR" altLang="fr-FR" sz="1100" kern="0" dirty="0">
                <a:solidFill>
                  <a:schemeClr val="tx1"/>
                </a:solidFill>
                <a:latin typeface="Calibri" panose="020F0502020204030204" pitchFamily="34" charset="0"/>
              </a:rPr>
              <a:t>L’influence des êtres humains sur le réchauffement de l’atmosphère, des océans et des continents est sans équivoque. En émettant des gaz à effet de serre (GES), l’humanité a provoqué des changements rapides et étendus au niveau de l’atmosphère, de la cryosphère (glaces terrestres et marines), de la biosphère (les êtres vivants) et des océans. </a:t>
            </a:r>
          </a:p>
          <a:p>
            <a:pPr marL="0" indent="0" algn="just">
              <a:buNone/>
              <a:defRPr/>
            </a:pPr>
            <a:r>
              <a:rPr lang="fr-FR" altLang="fr-FR" sz="1100" kern="0" dirty="0">
                <a:solidFill>
                  <a:schemeClr val="tx1"/>
                </a:solidFill>
                <a:latin typeface="Calibri" panose="020F0502020204030204" pitchFamily="34" charset="0"/>
              </a:rPr>
              <a:t>Sous l’effet des émissions de GES passées et futures, </a:t>
            </a:r>
            <a:r>
              <a:rPr lang="fr-FR" altLang="fr-FR" sz="1100" b="1" kern="0" dirty="0">
                <a:solidFill>
                  <a:schemeClr val="tx1"/>
                </a:solidFill>
                <a:latin typeface="Calibri" panose="020F0502020204030204" pitchFamily="34" charset="0"/>
              </a:rPr>
              <a:t>les changements du système climatique observés au cours des récentes décennies se poursuivront durant tout le XXIème siècle et au-delà.</a:t>
            </a:r>
            <a:r>
              <a:rPr lang="fr-FR" altLang="fr-FR" sz="1100" kern="0" dirty="0">
                <a:solidFill>
                  <a:schemeClr val="tx1"/>
                </a:solidFill>
                <a:latin typeface="Calibri" panose="020F0502020204030204" pitchFamily="34" charset="0"/>
              </a:rPr>
              <a:t> Cela augmentera la probabilité d’impacts sévères, généralisés et irréversibles sur les écosystèmes et les êtres humains</a:t>
            </a:r>
          </a:p>
          <a:p>
            <a:pPr marL="0" indent="0" algn="just">
              <a:buNone/>
              <a:defRPr/>
            </a:pPr>
            <a:r>
              <a:rPr lang="fr-FR" altLang="fr-FR" sz="1100" b="1" i="1" kern="0" dirty="0">
                <a:solidFill>
                  <a:schemeClr val="tx1"/>
                </a:solidFill>
                <a:latin typeface="Calibri" panose="020F0502020204030204" pitchFamily="34" charset="0"/>
              </a:rPr>
              <a:t>Source : Rapport GIEC – Août 2021</a:t>
            </a:r>
          </a:p>
          <a:p>
            <a:endParaRPr lang="fr-FR" dirty="0"/>
          </a:p>
          <a:p>
            <a:pPr marL="0" indent="0" algn="just">
              <a:buNone/>
              <a:defRPr/>
            </a:pPr>
            <a:r>
              <a:rPr lang="fr-FR" altLang="fr-FR" sz="1100" kern="0" dirty="0">
                <a:solidFill>
                  <a:schemeClr val="tx1"/>
                </a:solidFill>
                <a:latin typeface="Calibri" panose="020F0502020204030204" pitchFamily="34" charset="0"/>
              </a:rPr>
              <a:t>Au regard de ses consommations d’énergie, </a:t>
            </a:r>
            <a:r>
              <a:rPr lang="fr-FR" altLang="fr-FR" sz="1100" b="1" kern="0" dirty="0">
                <a:solidFill>
                  <a:schemeClr val="tx1"/>
                </a:solidFill>
                <a:latin typeface="Calibri" panose="020F0502020204030204" pitchFamily="34" charset="0"/>
              </a:rPr>
              <a:t>le bâtiment est le 2</a:t>
            </a:r>
            <a:r>
              <a:rPr lang="fr-FR" altLang="fr-FR" sz="1100" b="1" kern="0" baseline="30000" dirty="0">
                <a:solidFill>
                  <a:schemeClr val="tx1"/>
                </a:solidFill>
                <a:latin typeface="Calibri" panose="020F0502020204030204" pitchFamily="34" charset="0"/>
              </a:rPr>
              <a:t>ème</a:t>
            </a:r>
            <a:r>
              <a:rPr lang="fr-FR" altLang="fr-FR" sz="1100" b="1" kern="0" dirty="0">
                <a:solidFill>
                  <a:schemeClr val="tx1"/>
                </a:solidFill>
                <a:latin typeface="Calibri" panose="020F0502020204030204" pitchFamily="34" charset="0"/>
              </a:rPr>
              <a:t> secteur émetteur en France</a:t>
            </a:r>
            <a:r>
              <a:rPr lang="fr-FR" altLang="fr-FR" sz="1100" kern="0" dirty="0">
                <a:solidFill>
                  <a:schemeClr val="tx1"/>
                </a:solidFill>
                <a:latin typeface="Calibri" panose="020F0502020204030204" pitchFamily="34" charset="0"/>
              </a:rPr>
              <a:t>. Si l’on ajoute les émissions liées à la fabrication des matériaux et équipements utilisés dans les constructions neuves et rénovations, le secteur représente 1/3 des émissions nationales ! </a:t>
            </a:r>
            <a:r>
              <a:rPr lang="fr-FR" altLang="fr-FR" sz="1100" b="1" kern="0" dirty="0">
                <a:solidFill>
                  <a:schemeClr val="tx1"/>
                </a:solidFill>
                <a:latin typeface="Calibri" panose="020F0502020204030204" pitchFamily="34" charset="0"/>
              </a:rPr>
              <a:t>Il est encore très dépendant des énergies fossiles </a:t>
            </a:r>
            <a:r>
              <a:rPr lang="fr-FR" altLang="fr-FR" sz="1100" kern="0" dirty="0">
                <a:solidFill>
                  <a:schemeClr val="tx1"/>
                </a:solidFill>
                <a:latin typeface="Calibri" panose="020F0502020204030204" pitchFamily="34" charset="0"/>
              </a:rPr>
              <a:t>et se place en 1</a:t>
            </a:r>
            <a:r>
              <a:rPr lang="fr-FR" altLang="fr-FR" sz="1100" kern="0" baseline="30000" dirty="0">
                <a:solidFill>
                  <a:schemeClr val="tx1"/>
                </a:solidFill>
                <a:latin typeface="Calibri" panose="020F0502020204030204" pitchFamily="34" charset="0"/>
              </a:rPr>
              <a:t>ère</a:t>
            </a:r>
            <a:r>
              <a:rPr lang="fr-FR" altLang="fr-FR" sz="1100" kern="0" dirty="0">
                <a:solidFill>
                  <a:schemeClr val="tx1"/>
                </a:solidFill>
                <a:latin typeface="Calibri" panose="020F0502020204030204" pitchFamily="34" charset="0"/>
              </a:rPr>
              <a:t> position en termes de consommations d’énergie finale en France. </a:t>
            </a:r>
            <a:r>
              <a:rPr lang="fr-FR" altLang="fr-FR" sz="1100" b="1" kern="0" dirty="0">
                <a:solidFill>
                  <a:schemeClr val="tx1"/>
                </a:solidFill>
                <a:latin typeface="Calibri" panose="020F0502020204030204" pitchFamily="34" charset="0"/>
              </a:rPr>
              <a:t>Le chauffage est le premier enjeu carbone du secteur</a:t>
            </a:r>
            <a:r>
              <a:rPr lang="fr-FR" altLang="fr-FR" sz="1100" kern="0" dirty="0">
                <a:solidFill>
                  <a:schemeClr val="tx1"/>
                </a:solidFill>
                <a:latin typeface="Calibri" panose="020F0502020204030204" pitchFamily="34" charset="0"/>
              </a:rPr>
              <a:t>, loin devant les autres (40% des émissions du secteur). Ce constat fait écho au fait que la production de chaleur renouvelable est l’un des défis majeurs de la transition énergétique pour la France.</a:t>
            </a:r>
          </a:p>
          <a:p>
            <a:pPr marL="0" indent="0" algn="just">
              <a:buNone/>
              <a:defRPr/>
            </a:pPr>
            <a:r>
              <a:rPr lang="fr-FR" altLang="fr-FR" sz="1100" b="1" i="1" kern="0" dirty="0">
                <a:solidFill>
                  <a:schemeClr val="tx1"/>
                </a:solidFill>
                <a:latin typeface="Calibri" panose="020F0502020204030204" pitchFamily="34" charset="0"/>
              </a:rPr>
              <a:t>Source : Neutralité Carbone dans le secteur du bâtiment – IFPEB / CARBONE 4 - juillet 2020 </a:t>
            </a:r>
          </a:p>
          <a:p>
            <a:endParaRPr lang="fr-FR" dirty="0"/>
          </a:p>
        </p:txBody>
      </p:sp>
      <p:sp>
        <p:nvSpPr>
          <p:cNvPr id="4" name="Espace réservé du numéro de diapositive 3">
            <a:extLst>
              <a:ext uri="{FF2B5EF4-FFF2-40B4-BE49-F238E27FC236}">
                <a16:creationId xmlns:a16="http://schemas.microsoft.com/office/drawing/2014/main" id="{3C57B580-580C-427B-ABA9-0BFB1F6EA6DD}"/>
              </a:ext>
            </a:extLst>
          </p:cNvPr>
          <p:cNvSpPr>
            <a:spLocks noGrp="1"/>
          </p:cNvSpPr>
          <p:nvPr>
            <p:ph type="sldNum" sz="quarter" idx="4"/>
          </p:nvPr>
        </p:nvSpPr>
        <p:spPr/>
        <p:txBody>
          <a:bodyPr/>
          <a:lstStyle/>
          <a:p>
            <a:pPr>
              <a:defRPr/>
            </a:pPr>
            <a:fld id="{AE6A7967-D078-472B-B058-1133A14FDA29}" type="slidenum">
              <a:rPr lang="fr-FR" altLang="fr-FR" smtClean="0"/>
              <a:pPr>
                <a:defRPr/>
              </a:pPr>
              <a:t>8</a:t>
            </a:fld>
            <a:endParaRPr lang="fr-FR" altLang="fr-FR" dirty="0"/>
          </a:p>
        </p:txBody>
      </p:sp>
    </p:spTree>
    <p:extLst>
      <p:ext uri="{BB962C8B-B14F-4D97-AF65-F5344CB8AC3E}">
        <p14:creationId xmlns:p14="http://schemas.microsoft.com/office/powerpoint/2010/main" val="33598609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alibri"/>
        <a:ea typeface=""/>
        <a:cs typeface=""/>
      </a:majorFont>
      <a:minorFont>
        <a:latin typeface="Calibri"/>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2050860</TotalTime>
  <Words>2681</Words>
  <Application>Microsoft Office PowerPoint</Application>
  <PresentationFormat>Affichage à l'écran (16:9)</PresentationFormat>
  <Paragraphs>306</Paragraphs>
  <Slides>44</Slides>
  <Notes>4</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44</vt:i4>
      </vt:variant>
    </vt:vector>
  </HeadingPairs>
  <TitlesOfParts>
    <vt:vector size="55" baseType="lpstr">
      <vt:lpstr>Arial</vt:lpstr>
      <vt:lpstr>Arial Narrow</vt:lpstr>
      <vt:lpstr>Calibri</vt:lpstr>
      <vt:lpstr>Century Gothic</vt:lpstr>
      <vt:lpstr>Courier New</vt:lpstr>
      <vt:lpstr>EDF 2020</vt:lpstr>
      <vt:lpstr>Helvetica Neue Thin</vt:lpstr>
      <vt:lpstr>Symbol</vt:lpstr>
      <vt:lpstr>Wingdings</vt:lpstr>
      <vt:lpstr>Thème Office</vt:lpstr>
      <vt:lpstr>Diapositive think-cell</vt:lpstr>
      <vt:lpstr>Présentation PowerPoint</vt:lpstr>
      <vt:lpstr>Intervenants du Webinaire</vt:lpstr>
      <vt:lpstr>Accueil</vt:lpstr>
      <vt:lpstr>Introduction</vt:lpstr>
      <vt:lpstr>Un marché de la pompe à chaleur dynamique, avec de belles perspectives offertes par la SFEC1 </vt:lpstr>
      <vt:lpstr>Animation</vt:lpstr>
      <vt:lpstr>L’AFPG en quelques lignes</vt:lpstr>
      <vt:lpstr>Quelques actions concrètes pour la filière Géothermie de surface</vt:lpstr>
      <vt:lpstr>Le rapport alarmant du GIEC</vt:lpstr>
      <vt:lpstr>Qu’est-ce que la géothermie ?</vt:lpstr>
      <vt:lpstr>Les différentes formes de Géothermie</vt:lpstr>
      <vt:lpstr>Qualifier le sous-sol</vt:lpstr>
      <vt:lpstr>Un peu d’histoire géologique</vt:lpstr>
      <vt:lpstr>Performance thermique du sous-sol</vt:lpstr>
      <vt:lpstr>Les différentes formes de Géothermie</vt:lpstr>
      <vt:lpstr>L’atelier de forage géothermique</vt:lpstr>
      <vt:lpstr>Présentation PowerPoint</vt:lpstr>
      <vt:lpstr>La Géothermie sur nappe / PAC sur aquifère</vt:lpstr>
      <vt:lpstr>Le stockage intersaisonnier – BETES / ATES</vt:lpstr>
      <vt:lpstr>Présentation PowerPoint</vt:lpstr>
      <vt:lpstr>Les besoins thermiques du bâtiment :</vt:lpstr>
      <vt:lpstr>Les besoins de chaleur d’un bâtiment</vt:lpstr>
      <vt:lpstr>Le dimensionnement et la couverture géothermique</vt:lpstr>
      <vt:lpstr>Courbes de puissance &amp; Monotones</vt:lpstr>
      <vt:lpstr>Courbes de puissance &amp; Monotones</vt:lpstr>
      <vt:lpstr>Courbes de puissance &amp; Monotones</vt:lpstr>
      <vt:lpstr>Les besoins thermiques du bâtiment</vt:lpstr>
      <vt:lpstr>Le choix des émetteurs</vt:lpstr>
      <vt:lpstr>La pompe à chaleur</vt:lpstr>
      <vt:lpstr>La pompe à chaleur, en hiver</vt:lpstr>
      <vt:lpstr>Le choix des émetteurs</vt:lpstr>
      <vt:lpstr>Les avantages de la géothermie</vt:lpstr>
      <vt:lpstr>Le froid géothermique ? Par la Pompe à chaleur, réversible, en été</vt:lpstr>
      <vt:lpstr>Le froid géothermique ? Par géocooling</vt:lpstr>
      <vt:lpstr>Constat et projection</vt:lpstr>
      <vt:lpstr>Intérêt du rafraichissement géothermique</vt:lpstr>
      <vt:lpstr>Projets propices</vt:lpstr>
      <vt:lpstr>Vision opérationnelle</vt:lpstr>
      <vt:lpstr>Quels sont les points de vigilance d’un projet géothermique ?</vt:lpstr>
      <vt:lpstr>Combien ca coute?</vt:lpstr>
      <vt:lpstr>Subvention Ademe via le fonds chaleur</vt:lpstr>
      <vt:lpstr>Les qualifications pour BE fluides / sous-sols</vt:lpstr>
      <vt:lpstr>Le rafraichissement géothermique</vt:lpstr>
      <vt:lpstr>« Outils de relance de la géothermie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Emmanuelle DEMAEGT</dc:creator>
  <cp:lastModifiedBy>Véronique VAVRAND - AFPAC</cp:lastModifiedBy>
  <cp:revision>841</cp:revision>
  <cp:lastPrinted>2021-11-03T15:20:36Z</cp:lastPrinted>
  <dcterms:created xsi:type="dcterms:W3CDTF">2016-03-03T18:29:55Z</dcterms:created>
  <dcterms:modified xsi:type="dcterms:W3CDTF">2021-11-25T08:55:27Z</dcterms:modified>
</cp:coreProperties>
</file>