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1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51" r:id="rId3"/>
    <p:sldId id="421" r:id="rId4"/>
    <p:sldId id="450" r:id="rId5"/>
    <p:sldId id="454" r:id="rId6"/>
    <p:sldId id="455" r:id="rId7"/>
    <p:sldId id="414" r:id="rId8"/>
    <p:sldId id="422" r:id="rId9"/>
    <p:sldId id="423" r:id="rId10"/>
    <p:sldId id="424" r:id="rId11"/>
    <p:sldId id="448" r:id="rId12"/>
    <p:sldId id="449" r:id="rId13"/>
    <p:sldId id="458" r:id="rId14"/>
    <p:sldId id="451" r:id="rId15"/>
    <p:sldId id="457" r:id="rId16"/>
    <p:sldId id="452" r:id="rId17"/>
    <p:sldId id="453" r:id="rId18"/>
    <p:sldId id="446" r:id="rId19"/>
    <p:sldId id="428" r:id="rId20"/>
    <p:sldId id="429" r:id="rId21"/>
    <p:sldId id="430" r:id="rId22"/>
    <p:sldId id="431" r:id="rId23"/>
    <p:sldId id="456" r:id="rId24"/>
    <p:sldId id="435" r:id="rId25"/>
    <p:sldId id="434" r:id="rId26"/>
    <p:sldId id="445" r:id="rId27"/>
    <p:sldId id="353" r:id="rId28"/>
    <p:sldId id="459" r:id="rId29"/>
    <p:sldId id="354" r:id="rId30"/>
  </p:sldIdLst>
  <p:sldSz cx="9144000" cy="5143500" type="screen16x9"/>
  <p:notesSz cx="6797675" cy="9926638"/>
  <p:custDataLst>
    <p:tags r:id="rId33"/>
  </p:custDataLst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LEBANNIER" initials="DL" lastIdx="1" clrIdx="0">
    <p:extLst>
      <p:ext uri="{19B8F6BF-5375-455C-9EA6-DF929625EA0E}">
        <p15:presenceInfo xmlns:p15="http://schemas.microsoft.com/office/powerpoint/2012/main" userId="S-1-5-21-3166109984-3408103959-2420276549-7610" providerId="AD"/>
      </p:ext>
    </p:extLst>
  </p:cmAuthor>
  <p:cmAuthor id="2" name="David BONNET" initials="DB" lastIdx="1" clrIdx="1">
    <p:extLst>
      <p:ext uri="{19B8F6BF-5375-455C-9EA6-DF929625EA0E}">
        <p15:presenceInfo xmlns:p15="http://schemas.microsoft.com/office/powerpoint/2012/main" userId="8162f3072c0077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4084"/>
    <a:srgbClr val="042C71"/>
    <a:srgbClr val="0000FF"/>
    <a:srgbClr val="0063D0"/>
    <a:srgbClr val="092E6F"/>
    <a:srgbClr val="E45D1A"/>
    <a:srgbClr val="FFFFFF"/>
    <a:srgbClr val="4F81B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89388" autoAdjust="0"/>
  </p:normalViewPr>
  <p:slideViewPr>
    <p:cSldViewPr snapToGrid="0" snapToObjects="1" showGuides="1">
      <p:cViewPr varScale="1">
        <p:scale>
          <a:sx n="147" d="100"/>
          <a:sy n="147" d="100"/>
        </p:scale>
        <p:origin x="1524" y="126"/>
      </p:cViewPr>
      <p:guideLst>
        <p:guide orient="horz" pos="2187"/>
        <p:guide pos="2880"/>
        <p:guide orient="horz" pos="159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334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139090309822018E-2"/>
          <c:y val="4.3918918918918921E-2"/>
          <c:w val="0.96572181938035595"/>
          <c:h val="0.9121621621621621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BC1-485C-B786-0237D0F9A3E7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Microsoft YaHei"/>
                      <a:cs typeface="Mangal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BC1-485C-B786-0237D0F9A3E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Microsoft YaHei"/>
                      <a:cs typeface="Mangal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BC1-485C-B786-0237D0F9A3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22.33</c:v>
                </c:pt>
                <c:pt idx="1">
                  <c:v>4.6520833333333336</c:v>
                </c:pt>
                <c:pt idx="2">
                  <c:v>6.74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C1-485C-B786-0237D0F9A3E7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Microsoft YaHei"/>
                      <a:cs typeface="Mangal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BC1-485C-B786-0237D0F9A3E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Microsoft YaHei"/>
                      <a:cs typeface="Mangal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BC1-485C-B786-0237D0F9A3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Sheet1!$A$2:$C$2</c:f>
              <c:numCache>
                <c:formatCode>General</c:formatCode>
                <c:ptCount val="3"/>
                <c:pt idx="0">
                  <c:v>36.5</c:v>
                </c:pt>
                <c:pt idx="1">
                  <c:v>7.6041666666666679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C1-485C-B786-0237D0F9A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57936320"/>
        <c:axId val="1"/>
      </c:barChart>
      <c:catAx>
        <c:axId val="25793632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8.83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579363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449F3B3-E4CF-7E43-90C2-CCC26989B249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A459A3C-BF3E-5544-960A-D0A0F294B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444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4D4399-71C3-4C7D-90ED-0DC36A1E409D}" type="datetimeFigureOut">
              <a:rPr lang="fr-FR"/>
              <a:pPr>
                <a:defRPr/>
              </a:pPr>
              <a:t>03/11/2021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C9C15E-17B2-4409-8678-BE1C8F3E758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53233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oeur-seul.ai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997" y="-409615"/>
            <a:ext cx="5399996" cy="50226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FF6600"/>
                </a:solidFill>
              </a:defRPr>
            </a:lvl1pPr>
          </a:lstStyle>
          <a:p>
            <a:r>
              <a:rPr lang="fr-FR" dirty="0"/>
              <a:t>« Le renouveau de la géothermie en logement neuf 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800">
                <a:solidFill>
                  <a:srgbClr val="042C71"/>
                </a:solidFill>
              </a:defRPr>
            </a:lvl1pPr>
            <a:lvl2pPr marL="914400" indent="-457200">
              <a:buFont typeface="Arial"/>
              <a:buChar char="•"/>
              <a:defRPr sz="2400">
                <a:solidFill>
                  <a:srgbClr val="042C71"/>
                </a:solidFill>
              </a:defRPr>
            </a:lvl2pPr>
            <a:lvl3pPr>
              <a:defRPr sz="2000">
                <a:solidFill>
                  <a:srgbClr val="042C7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B2999A-87DD-43E3-9F78-C5AFD55A3B95}"/>
              </a:ext>
            </a:extLst>
          </p:cNvPr>
          <p:cNvSpPr/>
          <p:nvPr userDrawn="1"/>
        </p:nvSpPr>
        <p:spPr>
          <a:xfrm>
            <a:off x="-1" y="4884080"/>
            <a:ext cx="9144001" cy="286940"/>
          </a:xfrm>
          <a:prstGeom prst="rect">
            <a:avLst/>
          </a:prstGeom>
          <a:solidFill>
            <a:srgbClr val="092E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84D6691-A5B7-4F74-814C-73FB10F893EF}"/>
              </a:ext>
            </a:extLst>
          </p:cNvPr>
          <p:cNvSpPr txBox="1">
            <a:spLocks/>
          </p:cNvSpPr>
          <p:nvPr userDrawn="1"/>
        </p:nvSpPr>
        <p:spPr>
          <a:xfrm>
            <a:off x="0" y="4885248"/>
            <a:ext cx="8748713" cy="273844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/>
              <a:t>L’AFPAC :</a:t>
            </a:r>
            <a:r>
              <a:rPr lang="fr-FR" sz="1200" b="1" dirty="0">
                <a:solidFill>
                  <a:srgbClr val="EA7621"/>
                </a:solidFill>
              </a:rPr>
              <a:t> Une réponse au défi CO</a:t>
            </a:r>
            <a:r>
              <a:rPr lang="fr-FR" sz="1200" b="1" baseline="-25000" dirty="0">
                <a:solidFill>
                  <a:srgbClr val="EA7621"/>
                </a:solidFill>
              </a:rPr>
              <a:t>2</a:t>
            </a:r>
            <a:r>
              <a:rPr lang="fr-FR" sz="1200" b="1" dirty="0">
                <a:solidFill>
                  <a:srgbClr val="EA7621"/>
                </a:solidFill>
              </a:rPr>
              <a:t> et à la transition énergétique 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E4175FC3-CE45-4BD3-8A09-40AE8B97D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5262" y="484849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98C534-3433-490E-B1B4-CAF99C9E3089}"/>
              </a:ext>
            </a:extLst>
          </p:cNvPr>
          <p:cNvSpPr txBox="1"/>
          <p:nvPr userDrawn="1"/>
        </p:nvSpPr>
        <p:spPr>
          <a:xfrm>
            <a:off x="5176562" y="4880925"/>
            <a:ext cx="3004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Webinaire –  jeudi 4 novembre 2021</a:t>
            </a:r>
          </a:p>
        </p:txBody>
      </p:sp>
    </p:spTree>
    <p:extLst>
      <p:ext uri="{BB962C8B-B14F-4D97-AF65-F5344CB8AC3E}">
        <p14:creationId xmlns:p14="http://schemas.microsoft.com/office/powerpoint/2010/main" val="176263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48" cy="174129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812726" y="2658814"/>
            <a:ext cx="5518548" cy="59605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50"/>
            </a:lvl1pPr>
            <a:lvl2pPr marL="0" indent="0" algn="ctr">
              <a:spcBef>
                <a:spcPts val="0"/>
              </a:spcBef>
              <a:buSzTx/>
              <a:buNone/>
              <a:defRPr sz="1950"/>
            </a:lvl2pPr>
            <a:lvl3pPr marL="0" indent="0" algn="ctr">
              <a:spcBef>
                <a:spcPts val="0"/>
              </a:spcBef>
              <a:buSzTx/>
              <a:buNone/>
              <a:defRPr sz="1950"/>
            </a:lvl3pPr>
            <a:lvl4pPr marL="0" indent="0" algn="ctr">
              <a:spcBef>
                <a:spcPts val="0"/>
              </a:spcBef>
              <a:buSzTx/>
              <a:buNone/>
              <a:defRPr sz="1950"/>
            </a:lvl4pPr>
            <a:lvl5pPr marL="0" indent="0" algn="ctr">
              <a:spcBef>
                <a:spcPts val="0"/>
              </a:spcBef>
              <a:buSzTx/>
              <a:buNone/>
              <a:defRPr sz="195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03C841B-C2CC-47EE-8994-5BA564E86C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dirty="0"/>
              <a:t>« Le renouveau de la géothermie en logement neuf »</a:t>
            </a:r>
          </a:p>
        </p:txBody>
      </p:sp>
    </p:spTree>
    <p:extLst>
      <p:ext uri="{BB962C8B-B14F-4D97-AF65-F5344CB8AC3E}">
        <p14:creationId xmlns:p14="http://schemas.microsoft.com/office/powerpoint/2010/main" val="382500299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612" y="204916"/>
            <a:ext cx="7870682" cy="421682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46613" y="1199754"/>
            <a:ext cx="8250776" cy="31835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7"/>
          </p:nvPr>
        </p:nvSpPr>
        <p:spPr>
          <a:xfrm>
            <a:off x="446612" y="676535"/>
            <a:ext cx="7881542" cy="24350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224" b="0" i="1"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buFontTx/>
              <a:buNone/>
              <a:defRPr sz="1224" b="0" i="1" baseline="0">
                <a:solidFill>
                  <a:schemeClr val="accent1"/>
                </a:solidFill>
                <a:latin typeface="Arial" pitchFamily="34" charset="0"/>
              </a:defRPr>
            </a:lvl2pPr>
            <a:lvl3pPr>
              <a:buFontTx/>
              <a:buNone/>
              <a:defRPr sz="1224" b="0" i="1" baseline="0">
                <a:solidFill>
                  <a:schemeClr val="accent1"/>
                </a:solidFill>
                <a:latin typeface="Arial" pitchFamily="34" charset="0"/>
              </a:defRPr>
            </a:lvl3pPr>
            <a:lvl4pPr>
              <a:buFontTx/>
              <a:buNone/>
              <a:defRPr sz="1224" b="0" i="1" baseline="0">
                <a:solidFill>
                  <a:schemeClr val="accent1"/>
                </a:solidFill>
                <a:latin typeface="Arial" pitchFamily="34" charset="0"/>
              </a:defRPr>
            </a:lvl4pPr>
            <a:lvl5pPr>
              <a:buFontTx/>
              <a:buNone/>
              <a:defRPr sz="1224" b="0" i="1" baseline="0">
                <a:solidFill>
                  <a:schemeClr val="accent1"/>
                </a:solidFill>
                <a:latin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17"/>
          <p:cNvSpPr>
            <a:spLocks noGrp="1"/>
          </p:cNvSpPr>
          <p:nvPr>
            <p:ph type="body" sz="quarter" idx="18" hasCustomPrompt="1"/>
          </p:nvPr>
        </p:nvSpPr>
        <p:spPr>
          <a:xfrm>
            <a:off x="3655693" y="4726664"/>
            <a:ext cx="4125389" cy="22625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816" baseline="0">
                <a:solidFill>
                  <a:schemeClr val="tx2">
                    <a:lumMod val="50000"/>
                  </a:schemeClr>
                </a:solidFill>
              </a:defRPr>
            </a:lvl1pPr>
            <a:lvl2pPr algn="r">
              <a:buNone/>
              <a:defRPr sz="816"/>
            </a:lvl2pPr>
            <a:lvl3pPr algn="r">
              <a:buNone/>
              <a:defRPr sz="816"/>
            </a:lvl3pPr>
            <a:lvl4pPr algn="r">
              <a:buNone/>
              <a:defRPr sz="816"/>
            </a:lvl4pPr>
            <a:lvl5pPr algn="r">
              <a:buNone/>
              <a:defRPr sz="816"/>
            </a:lvl5pPr>
          </a:lstStyle>
          <a:p>
            <a:pPr lvl="0"/>
            <a:r>
              <a:rPr lang="fr-FR" dirty="0"/>
              <a:t>Pied de page de cette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3172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C5142F0-7FCD-457D-B422-690D23AE2D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244428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Diapositive think-cell" r:id="rId7" imgW="425" imgH="426" progId="TCLayout.ActiveDocument.1">
                  <p:embed/>
                </p:oleObj>
              </mc:Choice>
              <mc:Fallback>
                <p:oleObj name="Diapositive think-cell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E6A7967-D078-472B-B058-1133A14FDA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image" Target="../media/image1.emf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oleObject" Target="../embeddings/oleObject9.bin"/><Relationship Id="rId2" Type="http://schemas.openxmlformats.org/officeDocument/2006/relationships/tags" Target="../tags/tag10.xml"/><Relationship Id="rId16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chart" Target="../charts/chart1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22AC655-DCF0-4BF1-B72F-03BECE0A9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0" y="-34517"/>
            <a:ext cx="9144000" cy="4169665"/>
          </a:xfrm>
          <a:prstGeom prst="rect">
            <a:avLst/>
          </a:prstGeom>
        </p:spPr>
      </p:pic>
      <p:sp>
        <p:nvSpPr>
          <p:cNvPr id="120" name="ZoneTexte 3"/>
          <p:cNvSpPr txBox="1"/>
          <p:nvPr/>
        </p:nvSpPr>
        <p:spPr>
          <a:xfrm>
            <a:off x="2869035" y="1437085"/>
            <a:ext cx="5688869" cy="173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241101">
              <a:lnSpc>
                <a:spcPct val="80000"/>
              </a:lnSpc>
              <a:defRPr sz="7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2200" b="1" dirty="0">
                <a:solidFill>
                  <a:srgbClr val="FF942E"/>
                </a:solidFill>
                <a:latin typeface="+mn-lt"/>
              </a:rPr>
              <a:t>Les webinaires de la PAC</a:t>
            </a:r>
          </a:p>
          <a:p>
            <a:pPr defTabSz="241101">
              <a:lnSpc>
                <a:spcPct val="80000"/>
              </a:lnSpc>
              <a:defRPr sz="7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fr-FR" sz="2200" b="1" dirty="0">
              <a:solidFill>
                <a:srgbClr val="FF942E"/>
              </a:solidFill>
              <a:latin typeface="+mn-lt"/>
            </a:endParaRPr>
          </a:p>
          <a:p>
            <a:pPr defTabSz="241101">
              <a:lnSpc>
                <a:spcPct val="80000"/>
              </a:lnSpc>
              <a:defRPr sz="7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2400" b="1" dirty="0">
                <a:latin typeface="+mn-lt"/>
              </a:rPr>
              <a:t>« Le renouveau de la géothermie en logement neuf »</a:t>
            </a:r>
          </a:p>
          <a:p>
            <a:pPr defTabSz="241101">
              <a:lnSpc>
                <a:spcPct val="80000"/>
              </a:lnSpc>
              <a:defRPr sz="7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fr-FR" sz="2400" b="1" dirty="0">
              <a:latin typeface="+mn-lt"/>
            </a:endParaRPr>
          </a:p>
          <a:p>
            <a:pPr defTabSz="241101">
              <a:lnSpc>
                <a:spcPct val="80000"/>
              </a:lnSpc>
              <a:defRPr sz="7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2000" b="1" dirty="0">
                <a:latin typeface="+mn-lt"/>
              </a:rPr>
              <a:t>AFPAC / AFPG / FNCCR / ADEME / BRGM</a:t>
            </a:r>
            <a:endParaRPr sz="2000" b="1" dirty="0">
              <a:latin typeface="+mn-lt"/>
            </a:endParaRPr>
          </a:p>
        </p:txBody>
      </p:sp>
      <p:sp>
        <p:nvSpPr>
          <p:cNvPr id="121" name="ZoneTexte 3"/>
          <p:cNvSpPr txBox="1"/>
          <p:nvPr/>
        </p:nvSpPr>
        <p:spPr>
          <a:xfrm>
            <a:off x="2920737" y="3342520"/>
            <a:ext cx="4982280" cy="333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241101">
              <a:spcBef>
                <a:spcPts val="825"/>
              </a:spcBef>
              <a:defRPr sz="4000">
                <a:solidFill>
                  <a:srgbClr val="FF94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50" b="1" dirty="0">
                <a:solidFill>
                  <a:srgbClr val="FF942E"/>
                </a:solidFill>
              </a:rPr>
              <a:t>L’AFPAC</a:t>
            </a:r>
            <a:r>
              <a:rPr lang="fr-FR" sz="1050" b="1" dirty="0"/>
              <a:t> </a:t>
            </a:r>
            <a:endParaRPr sz="1050" dirty="0"/>
          </a:p>
          <a:p>
            <a:pPr defTabSz="241101">
              <a:lnSpc>
                <a:spcPct val="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fr-FR" sz="1050" dirty="0"/>
          </a:p>
          <a:p>
            <a:pPr defTabSz="241101">
              <a:lnSpc>
                <a:spcPct val="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50" dirty="0"/>
              <a:t>Une </a:t>
            </a:r>
            <a:r>
              <a:rPr sz="1050" dirty="0" err="1"/>
              <a:t>réponse</a:t>
            </a:r>
            <a:r>
              <a:rPr sz="1050" dirty="0"/>
              <a:t> au </a:t>
            </a:r>
            <a:r>
              <a:rPr sz="1050" dirty="0" err="1"/>
              <a:t>défi</a:t>
            </a:r>
            <a:r>
              <a:rPr sz="1050" dirty="0"/>
              <a:t> CO</a:t>
            </a:r>
            <a:r>
              <a:rPr sz="1050" baseline="-5998" dirty="0"/>
              <a:t>2</a:t>
            </a:r>
            <a:r>
              <a:rPr sz="1050" dirty="0"/>
              <a:t> et à la transition </a:t>
            </a:r>
            <a:r>
              <a:rPr sz="1050" dirty="0" err="1"/>
              <a:t>énergétique</a:t>
            </a:r>
            <a:r>
              <a:rPr sz="1050" dirty="0"/>
              <a:t> </a:t>
            </a:r>
          </a:p>
        </p:txBody>
      </p:sp>
      <p:pic>
        <p:nvPicPr>
          <p:cNvPr id="122" name="logo-AFPAC-baseline-vecto.jpg" descr="logo-AFPAC-baseline-vec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21460" y="4336295"/>
            <a:ext cx="1501109" cy="61269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9FD6B39-FB33-4545-8775-D79FFB3C8F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0</a:t>
            </a:fld>
            <a:endParaRPr lang="fr-FR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outils pour communiquer et pour convaincre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FF1DB3-0B2A-4C68-8062-3FF818E02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873" y="857250"/>
            <a:ext cx="2203434" cy="3115978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88C2C7C-A7D6-4989-8F93-8EC9D1353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591" y="910608"/>
            <a:ext cx="2203432" cy="31159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DB81FFA-49E9-4F72-8312-9B5C7B3C0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84" y="910608"/>
            <a:ext cx="2165701" cy="306262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49842" y="4114523"/>
            <a:ext cx="1254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6600"/>
                </a:solidFill>
              </a:rPr>
              <a:t>Pour le lotisseur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774370" y="4114522"/>
            <a:ext cx="1254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6600"/>
                </a:solidFill>
              </a:rPr>
              <a:t>Pour l’élu local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57269" y="4114523"/>
            <a:ext cx="1254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6600"/>
                </a:solidFill>
              </a:rPr>
              <a:t>Pour l’accédant</a:t>
            </a:r>
          </a:p>
        </p:txBody>
      </p:sp>
      <p:pic>
        <p:nvPicPr>
          <p:cNvPr id="11" name="Image 10" descr="logo-AFPAC.png">
            <a:extLst>
              <a:ext uri="{FF2B5EF4-FFF2-40B4-BE49-F238E27FC236}">
                <a16:creationId xmlns:a16="http://schemas.microsoft.com/office/drawing/2014/main" id="{391B7543-9F2E-4048-B0F5-F691087EF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56" y="4279115"/>
            <a:ext cx="1100234" cy="4248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84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0246D-BB05-484D-919A-00423822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Outils de relance de la géothermie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CD51BD-0AA6-4623-837A-658F9182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94732"/>
            <a:ext cx="8229600" cy="39998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FF6600"/>
                </a:solidFill>
                <a:effectLst/>
                <a:latin typeface="+mn-lt"/>
              </a:rPr>
              <a:t>Introduction aux différentes technologies de géothermie. </a:t>
            </a:r>
            <a:br>
              <a:rPr lang="fr-FR" sz="2400" b="1" dirty="0">
                <a:solidFill>
                  <a:srgbClr val="FF6600"/>
                </a:solidFill>
                <a:effectLst/>
                <a:latin typeface="+mn-lt"/>
              </a:rPr>
            </a:br>
            <a:r>
              <a:rPr lang="fr-FR" sz="2400" b="1" dirty="0">
                <a:solidFill>
                  <a:srgbClr val="FF6600"/>
                </a:solidFill>
                <a:effectLst/>
                <a:latin typeface="+mn-lt"/>
              </a:rPr>
              <a:t>Les différentes aides disponibles et leur mise en application</a:t>
            </a:r>
            <a:endParaRPr lang="fr-FR" sz="2400" dirty="0">
              <a:solidFill>
                <a:srgbClr val="FF6600"/>
              </a:solidFill>
              <a:effectLst/>
              <a:latin typeface="+mn-lt"/>
            </a:endParaRPr>
          </a:p>
          <a:p>
            <a:pPr marL="1792288" indent="-1792288"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 :          Antoine VOIRAND, BRGM </a:t>
            </a:r>
            <a:br>
              <a:rPr lang="fr-FR" sz="18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(service géologique national)</a:t>
            </a:r>
            <a:endParaRPr lang="fr-FR" sz="1800" b="1" dirty="0">
              <a:solidFill>
                <a:srgbClr val="00408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800" b="1" dirty="0">
              <a:solidFill>
                <a:srgbClr val="00408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106533-22DC-4F8D-9F4C-04E7B1156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AAA12D4-BDA6-401A-8D16-50B7B1859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464" y="4106185"/>
            <a:ext cx="5400000" cy="710946"/>
          </a:xfrm>
          <a:prstGeom prst="rect">
            <a:avLst/>
          </a:prstGeom>
        </p:spPr>
      </p:pic>
      <p:pic>
        <p:nvPicPr>
          <p:cNvPr id="6" name="Image 5" descr="Une image contenant texte, homme, personne, verres&#10;&#10;Description générée automatiquement">
            <a:extLst>
              <a:ext uri="{FF2B5EF4-FFF2-40B4-BE49-F238E27FC236}">
                <a16:creationId xmlns:a16="http://schemas.microsoft.com/office/drawing/2014/main" id="{B6EB893D-4B02-4E86-ADD5-C3783603A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708" y="2186813"/>
            <a:ext cx="1440000" cy="17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0504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106533-22DC-4F8D-9F4C-04E7B1156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11</a:t>
            </a:fld>
            <a:endParaRPr lang="fr-FR" alt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B9DC9C1-6542-495D-9EEA-8FD71B3F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fr-FR" dirty="0"/>
              <a:t>La géothermie, valoriser un potentiel durable et performant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898EF7D-AE2B-49BE-984C-688A5AFDEDAF}"/>
              </a:ext>
            </a:extLst>
          </p:cNvPr>
          <p:cNvSpPr txBox="1"/>
          <p:nvPr/>
        </p:nvSpPr>
        <p:spPr>
          <a:xfrm>
            <a:off x="6181107" y="717973"/>
            <a:ext cx="275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408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Une énergie disponible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78084" y="4588549"/>
            <a:ext cx="2720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© </a:t>
            </a:r>
            <a:r>
              <a:rPr lang="en-US" sz="1200" dirty="0"/>
              <a:t>ADEME/BRGM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33" y="1231616"/>
            <a:ext cx="3178667" cy="248536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729844" y="3675413"/>
            <a:ext cx="2956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© EGEC </a:t>
            </a:r>
            <a:r>
              <a:rPr lang="fr-FR" sz="1200" dirty="0" err="1"/>
              <a:t>Geothermal</a:t>
            </a:r>
            <a:r>
              <a:rPr lang="fr-FR" sz="1200" dirty="0"/>
              <a:t> </a:t>
            </a:r>
            <a:r>
              <a:rPr lang="fr-FR" sz="1200" dirty="0" err="1"/>
              <a:t>Market</a:t>
            </a:r>
            <a:r>
              <a:rPr lang="fr-FR" sz="1200" dirty="0"/>
              <a:t> Report 2020</a:t>
            </a:r>
            <a:endParaRPr lang="en-US" sz="12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2A95518-0A80-4FC2-A54B-A38A9ABCD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82253"/>
            <a:ext cx="5040000" cy="39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12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98" y="2561293"/>
            <a:ext cx="2093976" cy="209397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" y="2333914"/>
            <a:ext cx="2514600" cy="25146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106533-22DC-4F8D-9F4C-04E7B1156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12</a:t>
            </a:fld>
            <a:endParaRPr lang="fr-FR" alt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B9DC9C1-6542-495D-9EEA-8FD71B3F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fr-FR" dirty="0"/>
              <a:t>La géothermie, une énergie renouvelable soutenue par les Pouvoirs Publics et notamment par l’ADEME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3CD51BD-0AA6-4623-837A-658F9182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409" y="1656198"/>
            <a:ext cx="5260110" cy="2660073"/>
          </a:xfrm>
        </p:spPr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040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Particuliers, Entreprises et Collectivités peuvent retrouver les </a:t>
            </a:r>
            <a:r>
              <a:rPr lang="fr-FR" sz="18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dispositifs d’aide </a:t>
            </a:r>
            <a:r>
              <a:rPr lang="fr-FR" sz="1800" b="1" dirty="0">
                <a:solidFill>
                  <a:srgbClr val="0040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ligne sur la nouvelle plateforme de services de l’ADEME : </a:t>
            </a:r>
            <a:r>
              <a:rPr lang="fr-FR" sz="18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https://agirpourlatransition.ademe.fr/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le soutien de ses partenaires, l’ADEME met également à disposition des </a:t>
            </a:r>
            <a:r>
              <a:rPr lang="fr-FR" sz="18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guides</a:t>
            </a:r>
            <a:r>
              <a:rPr lang="fr-FR" sz="18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des </a:t>
            </a:r>
            <a:r>
              <a:rPr lang="fr-FR" sz="18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outils</a:t>
            </a:r>
            <a:r>
              <a:rPr lang="fr-FR" sz="18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afin d’assurer une mise en œuvre pérenne des installations.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854538"/>
            <a:ext cx="848821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408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tant qu’opérateur de l’Etat, l’ADEME accompagne et finance les projets de la </a:t>
            </a:r>
            <a:r>
              <a:rPr lang="fr-FR" b="1">
                <a:solidFill>
                  <a:srgbClr val="00408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Transition Energétique</a:t>
            </a:r>
            <a:r>
              <a:rPr lang="fr-FR" b="1" dirty="0">
                <a:solidFill>
                  <a:srgbClr val="00408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037" y="1579004"/>
            <a:ext cx="1049482" cy="76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00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5B7D0A5-894F-47EF-82E6-89988F79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2471"/>
            <a:ext cx="8229600" cy="339447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Retour d’expérience sur les projets en cours  </a:t>
            </a:r>
            <a:r>
              <a:rPr lang="fr-FR" sz="18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fr-FR" sz="18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1800" b="1" dirty="0">
                <a:solidFill>
                  <a:srgbClr val="0040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atrice LANDOLT, </a:t>
            </a:r>
            <a:r>
              <a:rPr lang="fr-FR" sz="1800" b="1" dirty="0" err="1">
                <a:solidFill>
                  <a:srgbClr val="0040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Geoforage</a:t>
            </a:r>
            <a:endParaRPr lang="fr-FR" sz="1800" b="1" dirty="0">
              <a:solidFill>
                <a:srgbClr val="00408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800" b="1" dirty="0">
              <a:solidFill>
                <a:srgbClr val="00408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FF2759-9398-4C99-8C69-B0FB2179E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13</a:t>
            </a:fld>
            <a:endParaRPr lang="fr-FR" alt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8F6E8F-C4BD-43F4-B368-C5FAFCB7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86" y="1858232"/>
            <a:ext cx="1228725" cy="140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5A5CC81-3BE7-43EE-BB05-60DF154C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301117"/>
            <a:ext cx="3733800" cy="26955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579D620-CB37-49CD-9DE4-B14D22B5A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464" y="4106185"/>
            <a:ext cx="5400000" cy="710946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EDF887F-42EE-49CA-B1DB-232E31A7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1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B05ABA09-6EDF-47CE-AD99-99F967CFF79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iapositive think-cell" r:id="rId4" imgW="425" imgH="426" progId="TCLayout.ActiveDocument.1">
                  <p:embed/>
                </p:oleObj>
              </mc:Choice>
              <mc:Fallback>
                <p:oleObj name="Diapositive think-cell" r:id="rId4" imgW="425" imgH="426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B05ABA09-6EDF-47CE-AD99-99F967CFF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dirty="0"/>
              <a:t>Sonde géothermique verticale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14</a:t>
            </a:fld>
            <a:endParaRPr lang="fr-FR" alt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7D2F8EEE-A115-4BC7-8B3A-EC608F58D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82" y="1263240"/>
            <a:ext cx="5301331" cy="28336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Forage réalisé entre 50 et 200m de profondeur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300" dirty="0">
              <a:solidFill>
                <a:srgbClr val="00408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Mise en place d’une sonde composée de 2 Allers / 2 Retours qui permet de récupérer l’énergie du sous-sol.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srgbClr val="00408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Sonde en PE100RC garantie jusqu’à 50ans avec une durée de vie donnée à 100ans.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srgbClr val="00408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Cimentation Haute conductivité pour l’efficience du système et la protection des ressources.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srgbClr val="00408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Travaux et matériel en respect des normes NF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srgbClr val="00408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Réalisé par des foreurs qualifiés et contrôlés.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Certification et déclaration obligatoire.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srgbClr val="00408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srgbClr val="00408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9E340CBE-01EE-4B0A-8DE3-B74327560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7125" y="3107032"/>
            <a:ext cx="1314886" cy="857534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2E34A8B8-ACC0-4461-BAE4-DF9843FDE6B5}"/>
              </a:ext>
            </a:extLst>
          </p:cNvPr>
          <p:cNvSpPr txBox="1"/>
          <p:nvPr/>
        </p:nvSpPr>
        <p:spPr>
          <a:xfrm>
            <a:off x="457200" y="4469846"/>
            <a:ext cx="68304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Une solution éprouvée par des dizaines de milliers d’installations en France et en Europe.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10C55D5B-B640-4D11-A95C-82890CBB3A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745" y="612695"/>
            <a:ext cx="1136493" cy="378628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BF070CFC-021A-4C99-9FAA-2354BBB8FF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58" y="1169193"/>
            <a:ext cx="136060" cy="645319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5D8D35EC-D8BB-4938-9ACA-40F82934E092}"/>
              </a:ext>
            </a:extLst>
          </p:cNvPr>
          <p:cNvSpPr txBox="1"/>
          <p:nvPr/>
        </p:nvSpPr>
        <p:spPr>
          <a:xfrm rot="16200000">
            <a:off x="50487" y="1322372"/>
            <a:ext cx="7842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Tranchée 1m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4157A330-5B2A-4380-B148-7C75227781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7169" y="365877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8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B05ABA09-6EDF-47CE-AD99-99F967CFF79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Diapositive think-cell" r:id="rId4" imgW="425" imgH="426" progId="TCLayout.ActiveDocument.1">
                  <p:embed/>
                </p:oleObj>
              </mc:Choice>
              <mc:Fallback>
                <p:oleObj name="Diapositive think-cell" r:id="rId4" imgW="425" imgH="426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B05ABA09-6EDF-47CE-AD99-99F967CFF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dirty="0"/>
              <a:t>Solution individuelle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15</a:t>
            </a:fld>
            <a:endParaRPr lang="fr-FR" alt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7D2F8EEE-A115-4BC7-8B3A-EC608F58D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557" y="1009057"/>
            <a:ext cx="4760775" cy="339447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i="1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 parcelles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 kW/Construction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Besoin de chaud annuel 216 MWh/a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Energie à extraire 168 MWh/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300" b="1" u="sng" dirty="0">
              <a:solidFill>
                <a:srgbClr val="00408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300" b="1" u="sng" dirty="0">
              <a:solidFill>
                <a:srgbClr val="00408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b="1" u="sng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Solution individuelle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 sonde de 95m par parcelle soit 1900m de forage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Mise en attente d’un coffret de raccordement sur chaque parcelle (viabilisation en plug &amp; </a:t>
            </a:r>
            <a:r>
              <a:rPr lang="fr-FR" sz="1300" dirty="0" err="1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play</a:t>
            </a: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Chaque accédant est propriétaire de son ouvrage géothermique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srgbClr val="00408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srgbClr val="00408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F3F387-9912-4C69-B7F3-301D1F9EEF15}"/>
              </a:ext>
            </a:extLst>
          </p:cNvPr>
          <p:cNvSpPr txBox="1"/>
          <p:nvPr/>
        </p:nvSpPr>
        <p:spPr>
          <a:xfrm>
            <a:off x="367583" y="4297360"/>
            <a:ext cx="7541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6600"/>
                </a:solidFill>
                <a:cs typeface="Times New Roman" panose="02020603050405020304" pitchFamily="18" charset="0"/>
              </a:rPr>
              <a:t>Objectif de la solution : coût pour le particulier identique à une solution gaz, le carbone en moins et le froid en plus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ADFED82-4EEF-4FB6-BFD0-C4FC4A21F91A}"/>
              </a:ext>
            </a:extLst>
          </p:cNvPr>
          <p:cNvSpPr/>
          <p:nvPr/>
        </p:nvSpPr>
        <p:spPr>
          <a:xfrm>
            <a:off x="1593868" y="1368425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32FE1B4-38DE-4FB8-B2A3-5F0705601D55}"/>
              </a:ext>
            </a:extLst>
          </p:cNvPr>
          <p:cNvSpPr/>
          <p:nvPr/>
        </p:nvSpPr>
        <p:spPr>
          <a:xfrm>
            <a:off x="1818268" y="1332425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EE4B0F8-8435-473B-BC98-0096E1AC05E7}"/>
              </a:ext>
            </a:extLst>
          </p:cNvPr>
          <p:cNvSpPr/>
          <p:nvPr/>
        </p:nvSpPr>
        <p:spPr>
          <a:xfrm>
            <a:off x="2042668" y="1296425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ADF916A-5EA8-419B-B691-2E08CCD8BB95}"/>
              </a:ext>
            </a:extLst>
          </p:cNvPr>
          <p:cNvSpPr/>
          <p:nvPr/>
        </p:nvSpPr>
        <p:spPr>
          <a:xfrm>
            <a:off x="2338345" y="1260425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2777BE1-C6D8-4EB3-A78D-48D14B4F0E4E}"/>
              </a:ext>
            </a:extLst>
          </p:cNvPr>
          <p:cNvSpPr/>
          <p:nvPr/>
        </p:nvSpPr>
        <p:spPr>
          <a:xfrm>
            <a:off x="1854268" y="1584626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4780680-18FE-49B8-894E-D106197FF5FF}"/>
              </a:ext>
            </a:extLst>
          </p:cNvPr>
          <p:cNvSpPr/>
          <p:nvPr/>
        </p:nvSpPr>
        <p:spPr>
          <a:xfrm>
            <a:off x="1890268" y="1843600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B411085-3E41-487A-957C-F0738A6EA521}"/>
              </a:ext>
            </a:extLst>
          </p:cNvPr>
          <p:cNvSpPr/>
          <p:nvPr/>
        </p:nvSpPr>
        <p:spPr>
          <a:xfrm>
            <a:off x="1895661" y="2131801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CAEBEDD-EC1B-405B-A32D-E089EBA86DC0}"/>
              </a:ext>
            </a:extLst>
          </p:cNvPr>
          <p:cNvSpPr/>
          <p:nvPr/>
        </p:nvSpPr>
        <p:spPr>
          <a:xfrm>
            <a:off x="1912611" y="2384002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17431F8-9E15-40B0-87AB-7C84BDF1A8EB}"/>
              </a:ext>
            </a:extLst>
          </p:cNvPr>
          <p:cNvSpPr/>
          <p:nvPr/>
        </p:nvSpPr>
        <p:spPr>
          <a:xfrm>
            <a:off x="1895661" y="2667405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1B224E8-86F5-40E3-B493-26F8891C3493}"/>
              </a:ext>
            </a:extLst>
          </p:cNvPr>
          <p:cNvSpPr/>
          <p:nvPr/>
        </p:nvSpPr>
        <p:spPr>
          <a:xfrm>
            <a:off x="1895779" y="2914808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81F61B6-30DF-4773-922E-06D28FCA1FE7}"/>
              </a:ext>
            </a:extLst>
          </p:cNvPr>
          <p:cNvSpPr/>
          <p:nvPr/>
        </p:nvSpPr>
        <p:spPr>
          <a:xfrm>
            <a:off x="1708454" y="3175158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FB7B260-DB97-400B-B48C-97FE83888073}"/>
              </a:ext>
            </a:extLst>
          </p:cNvPr>
          <p:cNvSpPr/>
          <p:nvPr/>
        </p:nvSpPr>
        <p:spPr>
          <a:xfrm>
            <a:off x="1708454" y="3391359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AEB6223-8252-4817-9B5E-42568BAD9668}"/>
              </a:ext>
            </a:extLst>
          </p:cNvPr>
          <p:cNvSpPr/>
          <p:nvPr/>
        </p:nvSpPr>
        <p:spPr>
          <a:xfrm>
            <a:off x="1744454" y="3607560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0E62D47-D875-4906-B2BD-42E2328FA36D}"/>
              </a:ext>
            </a:extLst>
          </p:cNvPr>
          <p:cNvSpPr/>
          <p:nvPr/>
        </p:nvSpPr>
        <p:spPr>
          <a:xfrm>
            <a:off x="1748486" y="3831960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FFB940A-E99F-4A04-BA3A-F370584EF984}"/>
              </a:ext>
            </a:extLst>
          </p:cNvPr>
          <p:cNvSpPr/>
          <p:nvPr/>
        </p:nvSpPr>
        <p:spPr>
          <a:xfrm>
            <a:off x="1931661" y="3808058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2C99867-F46C-42E3-99EC-43518D918809}"/>
              </a:ext>
            </a:extLst>
          </p:cNvPr>
          <p:cNvSpPr/>
          <p:nvPr/>
        </p:nvSpPr>
        <p:spPr>
          <a:xfrm>
            <a:off x="2338345" y="3917160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4759514-42DB-4789-8395-BD15676B23F3}"/>
              </a:ext>
            </a:extLst>
          </p:cNvPr>
          <p:cNvSpPr/>
          <p:nvPr/>
        </p:nvSpPr>
        <p:spPr>
          <a:xfrm>
            <a:off x="2338345" y="3535560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F3DF770-942B-425A-815E-692A19622E8B}"/>
              </a:ext>
            </a:extLst>
          </p:cNvPr>
          <p:cNvSpPr/>
          <p:nvPr/>
        </p:nvSpPr>
        <p:spPr>
          <a:xfrm>
            <a:off x="2338345" y="3308760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48EF8A7-0059-4600-956F-B7A3A0A333A5}"/>
              </a:ext>
            </a:extLst>
          </p:cNvPr>
          <p:cNvSpPr/>
          <p:nvPr/>
        </p:nvSpPr>
        <p:spPr>
          <a:xfrm>
            <a:off x="1919982" y="3488655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2512C81C-6A26-4B0B-8D65-C5D71F6F7D41}"/>
              </a:ext>
            </a:extLst>
          </p:cNvPr>
          <p:cNvSpPr/>
          <p:nvPr/>
        </p:nvSpPr>
        <p:spPr>
          <a:xfrm>
            <a:off x="1890268" y="3307433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8338BF7-29FF-4D4F-A5DA-15F2A9890E63}"/>
              </a:ext>
            </a:extLst>
          </p:cNvPr>
          <p:cNvSpPr/>
          <p:nvPr/>
        </p:nvSpPr>
        <p:spPr>
          <a:xfrm>
            <a:off x="2078668" y="2835788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314A980-D022-4BE2-B688-D2C69068F93D}"/>
              </a:ext>
            </a:extLst>
          </p:cNvPr>
          <p:cNvSpPr/>
          <p:nvPr/>
        </p:nvSpPr>
        <p:spPr>
          <a:xfrm>
            <a:off x="2078668" y="2525653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42EC21E-26D7-4846-B6F5-53D555BE705F}"/>
              </a:ext>
            </a:extLst>
          </p:cNvPr>
          <p:cNvSpPr/>
          <p:nvPr/>
        </p:nvSpPr>
        <p:spPr>
          <a:xfrm>
            <a:off x="2078668" y="2194710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0A359E7-B0DB-4275-9A43-9961377D3EB0}"/>
              </a:ext>
            </a:extLst>
          </p:cNvPr>
          <p:cNvSpPr/>
          <p:nvPr/>
        </p:nvSpPr>
        <p:spPr>
          <a:xfrm>
            <a:off x="2562745" y="1245177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0C8451EF-356C-4EBE-8AB2-5FA233E952B8}"/>
              </a:ext>
            </a:extLst>
          </p:cNvPr>
          <p:cNvGrpSpPr/>
          <p:nvPr/>
        </p:nvGrpSpPr>
        <p:grpSpPr>
          <a:xfrm>
            <a:off x="1066934" y="857250"/>
            <a:ext cx="2076896" cy="3223909"/>
            <a:chOff x="1077927" y="857250"/>
            <a:chExt cx="2076896" cy="3223909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6D71128A-C6FA-496A-903C-1BEF3B003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27" y="857250"/>
              <a:ext cx="2076896" cy="3223909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67DED720-3A87-43C7-B2D1-9AD0D49BA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47211" y="3849846"/>
              <a:ext cx="442133" cy="156957"/>
            </a:xfrm>
            <a:prstGeom prst="rect">
              <a:avLst/>
            </a:prstGeom>
          </p:spPr>
        </p:pic>
      </p:grpSp>
      <p:pic>
        <p:nvPicPr>
          <p:cNvPr id="36" name="Image 35">
            <a:extLst>
              <a:ext uri="{FF2B5EF4-FFF2-40B4-BE49-F238E27FC236}">
                <a16:creationId xmlns:a16="http://schemas.microsoft.com/office/drawing/2014/main" id="{B2BD1880-1632-42A2-9BD5-8A7F24B34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164" y="118197"/>
            <a:ext cx="1440000" cy="200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29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B05ABA09-6EDF-47CE-AD99-99F967CFF79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Diapositive think-cell" r:id="rId4" imgW="425" imgH="426" progId="TCLayout.ActiveDocument.1">
                  <p:embed/>
                </p:oleObj>
              </mc:Choice>
              <mc:Fallback>
                <p:oleObj name="Diapositive think-cell" r:id="rId4" imgW="425" imgH="426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B05ABA09-6EDF-47CE-AD99-99F967CFF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dirty="0"/>
              <a:t>Solution mutualisée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16</a:t>
            </a:fld>
            <a:endParaRPr lang="fr-FR" alt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C49C9B0-ABCA-4980-B3CC-4F2902AE5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647" y="857250"/>
            <a:ext cx="4723681" cy="339447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i="1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 parcelles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 kW/Construction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Besoin de chaud annuel 216 MWh/a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Energie à extraire 151 MWh/a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300" dirty="0">
              <a:solidFill>
                <a:srgbClr val="00408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1700m répartis sur 9 à 12 sondes géothermiques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 boucle distribuant l’énergie sur chaque parcelle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Mutualisation des besoins chaud et froid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Mise en attente d’un coffret de raccordement sur chaque parcelle (viabilisation en plug &amp; </a:t>
            </a:r>
            <a:r>
              <a:rPr lang="fr-FR" sz="1300" dirty="0" err="1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play</a:t>
            </a: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300" dirty="0">
              <a:solidFill>
                <a:srgbClr val="00408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 structure supportant l’investissement et l’entretien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Facturation d’un abonnement mensuel et des consommations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Permet de bénéficier des aides financières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srgbClr val="00408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srgbClr val="00408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E74DDA-351E-4563-B544-5523F8BF1359}"/>
              </a:ext>
            </a:extLst>
          </p:cNvPr>
          <p:cNvSpPr txBox="1"/>
          <p:nvPr/>
        </p:nvSpPr>
        <p:spPr>
          <a:xfrm>
            <a:off x="367583" y="4297360"/>
            <a:ext cx="7489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6600"/>
                </a:solidFill>
                <a:cs typeface="Times New Roman" panose="02020603050405020304" pitchFamily="18" charset="0"/>
              </a:rPr>
              <a:t>Objectif de la solution : coût pour le particulier identique à une solution gaz, le carbone en moins et le froid en plus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8268DE3-DB7C-4796-BA3A-326DB16D459C}"/>
              </a:ext>
            </a:extLst>
          </p:cNvPr>
          <p:cNvGrpSpPr/>
          <p:nvPr/>
        </p:nvGrpSpPr>
        <p:grpSpPr>
          <a:xfrm>
            <a:off x="337226" y="1238655"/>
            <a:ext cx="3699214" cy="2399490"/>
            <a:chOff x="337226" y="1238655"/>
            <a:chExt cx="3699214" cy="239949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A9A6EE5-AD93-4F3C-896B-9C396DD6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7226" y="1238655"/>
              <a:ext cx="3699214" cy="239949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9E38AEF-DF2B-4E61-8E54-213025E7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15048" y="3321050"/>
              <a:ext cx="628203" cy="223012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5F2A0014-AA23-4B81-837C-A3502919CA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0007" y="164975"/>
            <a:ext cx="2160000" cy="1148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950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5B7D0A5-894F-47EF-82E6-89988F79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2471"/>
            <a:ext cx="8229600" cy="324344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Retour d’expériences sur quelques projets en cours  </a:t>
            </a:r>
            <a:r>
              <a:rPr lang="fr-FR" sz="18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fr-FR" sz="18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dirty="0">
                <a:solidFill>
                  <a:srgbClr val="0040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Olivier CAZEAUX, Président de </a:t>
            </a:r>
            <a:r>
              <a:rPr lang="fr-FR" sz="1800" b="1" dirty="0" err="1">
                <a:solidFill>
                  <a:srgbClr val="0040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FreeHeat</a:t>
            </a:r>
            <a:r>
              <a:rPr lang="fr-FR" sz="1800" b="1" dirty="0">
                <a:solidFill>
                  <a:srgbClr val="0040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800" b="1" dirty="0">
              <a:solidFill>
                <a:srgbClr val="00408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FF2759-9398-4C99-8C69-B0FB2179E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17</a:t>
            </a:fld>
            <a:endParaRPr lang="fr-FR" alt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F7722B-57DE-4BFA-9140-FFEBCC21E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276" y="2116528"/>
            <a:ext cx="1260000" cy="1423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F79CA6-D989-469D-A232-3EAD42FCA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464" y="4106185"/>
            <a:ext cx="5400000" cy="710946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DAA9490-CD80-42FF-813C-3C46D5AF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27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B05ABA09-6EDF-47CE-AD99-99F967CFF79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Diapositive think-cell" r:id="rId4" imgW="425" imgH="426" progId="TCLayout.ActiveDocument.1">
                  <p:embed/>
                </p:oleObj>
              </mc:Choice>
              <mc:Fallback>
                <p:oleObj name="Diapositive think-cell" r:id="rId4" imgW="425" imgH="426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B05ABA09-6EDF-47CE-AD99-99F967CFF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dirty="0"/>
              <a:t>Retour d’expériences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18</a:t>
            </a:fld>
            <a:endParaRPr lang="fr-FR" alt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7D2F8EEE-A115-4BC7-8B3A-EC608F58D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857249"/>
            <a:ext cx="8148917" cy="3209053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Depuis 4 ans, nos clients nous demandent du rafraîchissement plus que du chauffage.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Devant l’enjeu de réduction des émissions de CO</a:t>
            </a:r>
            <a:r>
              <a:rPr lang="fr-FR" sz="1800" b="1" baseline="-25000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 b="1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et la baisse des consommations d’énergie, nous avons décidé d’investir tous nos moyens de financement sur la création du </a:t>
            </a:r>
            <a:r>
              <a:rPr lang="fr-FR" sz="1800" b="1" dirty="0">
                <a:solidFill>
                  <a:srgbClr val="FF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 MUR GÉOTHERMIQUE »</a:t>
            </a:r>
            <a:r>
              <a:rPr lang="fr-FR" sz="1800" b="1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permettant de répondre à ces défis à faibles coûts avec facilité de mise en œuvre ET labelisé « Solar Impulse </a:t>
            </a:r>
            <a:r>
              <a:rPr lang="fr-FR" sz="1800" b="1" dirty="0" err="1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Foundation</a:t>
            </a:r>
            <a:r>
              <a:rPr lang="fr-FR" sz="1800" b="1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».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498BF7F-69B0-4477-90CD-D35E38687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464" y="4106185"/>
            <a:ext cx="5400000" cy="7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3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5B7D0A5-894F-47EF-82E6-89988F79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Accueil :                 </a:t>
            </a:r>
            <a:r>
              <a:rPr lang="fr-FR" sz="1800" b="1" dirty="0">
                <a:solidFill>
                  <a:srgbClr val="0040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François DEROCHE, Président de l’AFPAC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800" b="1" dirty="0">
              <a:solidFill>
                <a:srgbClr val="00408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FF2759-9398-4C99-8C69-B0FB2179E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1</a:t>
            </a:fld>
            <a:endParaRPr lang="fr-FR" altLang="fr-FR" dirty="0"/>
          </a:p>
        </p:txBody>
      </p:sp>
      <p:pic>
        <p:nvPicPr>
          <p:cNvPr id="6" name="Image 5" descr="Une image contenant homme, personne, complet, mur&#10;&#10;Description générée automatiquement">
            <a:extLst>
              <a:ext uri="{FF2B5EF4-FFF2-40B4-BE49-F238E27FC236}">
                <a16:creationId xmlns:a16="http://schemas.microsoft.com/office/drawing/2014/main" id="{EAC7FF46-CC55-4B4B-8649-CAE94B378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0" y="2105979"/>
            <a:ext cx="144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 descr="logo-AFPAC.png">
            <a:extLst>
              <a:ext uri="{FF2B5EF4-FFF2-40B4-BE49-F238E27FC236}">
                <a16:creationId xmlns:a16="http://schemas.microsoft.com/office/drawing/2014/main" id="{B484ECA2-3167-4F45-8DF9-B718FB385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56" y="4279115"/>
            <a:ext cx="1100234" cy="424801"/>
          </a:xfrm>
          <a:prstGeom prst="rect">
            <a:avLst/>
          </a:prstGeom>
          <a:ln>
            <a:noFill/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14BADB6-ED8F-4707-AFD9-D493F3BD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9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B05ABA09-6EDF-47CE-AD99-99F967CFF79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Diapositive think-cell" r:id="rId4" imgW="425" imgH="426" progId="TCLayout.ActiveDocument.1">
                  <p:embed/>
                </p:oleObj>
              </mc:Choice>
              <mc:Fallback>
                <p:oleObj name="Diapositive think-cell" r:id="rId4" imgW="425" imgH="426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B05ABA09-6EDF-47CE-AD99-99F967CFF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 vert="horz"/>
          <a:lstStyle/>
          <a:p>
            <a:r>
              <a:rPr lang="fr-FR" dirty="0"/>
              <a:t>Notre démarche vers les groupes de promotion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19</a:t>
            </a:fld>
            <a:endParaRPr lang="fr-FR" alt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7D2F8EEE-A115-4BC7-8B3A-EC608F58D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719417"/>
            <a:ext cx="8287361" cy="3292701"/>
          </a:xfrm>
        </p:spPr>
        <p:txBody>
          <a:bodyPr/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</a:pPr>
            <a:r>
              <a:rPr lang="fr-FR" sz="17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remplacement des énergies fossiles, la réduction du contenu CO</a:t>
            </a:r>
            <a:r>
              <a:rPr lang="fr-FR" sz="1700" b="1" baseline="-25000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7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le confort d’été sont 3 sujets « d’importance » pour l’aménagement de lotissements.</a:t>
            </a:r>
            <a:endParaRPr lang="fr-FR" sz="1700" b="1" dirty="0">
              <a:solidFill>
                <a:srgbClr val="00408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</a:pPr>
            <a:r>
              <a:rPr lang="fr-FR" sz="1700" b="1" dirty="0">
                <a:solidFill>
                  <a:srgbClr val="FF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L’approche mini-réseaux de chaleur/ « froid » </a:t>
            </a:r>
            <a:r>
              <a:rPr lang="fr-FR" sz="1700" b="1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permet d’ouvrir de nombreuses possibilités. Les grands groupes énergétiques ne sont pas intéressés par des projets à 500 k€.  </a:t>
            </a:r>
          </a:p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</a:pPr>
            <a:r>
              <a:rPr lang="fr-FR" sz="1700" b="1" dirty="0">
                <a:solidFill>
                  <a:srgbClr val="FF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Marché favorable à l’innovation </a:t>
            </a:r>
            <a:r>
              <a:rPr lang="fr-FR" sz="1700" b="1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Les groupes de promotion se sont dotés de </a:t>
            </a:r>
            <a:r>
              <a:rPr lang="fr-FR" sz="1700" b="1" dirty="0">
                <a:solidFill>
                  <a:srgbClr val="FF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services innovation </a:t>
            </a:r>
            <a:r>
              <a:rPr lang="fr-FR" sz="1700" b="1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permettant de faire bouger les lignes des énergies et aident à la structuration du devenir du lot « CVC » dans le logement.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fr-FR" sz="1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9B2EDA5-685E-418E-9BE4-F8297177D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464" y="4106185"/>
            <a:ext cx="5400000" cy="7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78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B05ABA09-6EDF-47CE-AD99-99F967CFF79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Diapositive think-cell" r:id="rId4" imgW="425" imgH="426" progId="TCLayout.ActiveDocument.1">
                  <p:embed/>
                </p:oleObj>
              </mc:Choice>
              <mc:Fallback>
                <p:oleObj name="Diapositive think-cell" r:id="rId4" imgW="425" imgH="426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B05ABA09-6EDF-47CE-AD99-99F967CFF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0"/>
            <a:ext cx="8537129" cy="524435"/>
          </a:xfrm>
        </p:spPr>
        <p:txBody>
          <a:bodyPr vert="horz">
            <a:normAutofit fontScale="90000"/>
          </a:bodyPr>
          <a:lstStyle/>
          <a:p>
            <a:r>
              <a:rPr lang="fr-FR" sz="2200" dirty="0"/>
              <a:t>Le remplacement d’énergie fossile dans un lotissement : de quoi parlons nous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20</a:t>
            </a:fld>
            <a:endParaRPr lang="fr-FR" alt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B89AF321-00E1-4304-8F3E-340AB85E0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6" y="4478813"/>
            <a:ext cx="8928847" cy="321787"/>
          </a:xfrm>
        </p:spPr>
        <p:txBody>
          <a:bodyPr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lotissement de 30 à 50 logements    -   </a:t>
            </a:r>
            <a:r>
              <a:rPr lang="fr-FR" sz="1000" b="1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2/3 maisons et 1/3 petit collectif   -  80 à 100 m² par logement   -   Petits terrains : &lt; 350 m²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D100D7-278D-4271-8B39-1996F5E737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524" r="2024" b="6062"/>
          <a:stretch/>
        </p:blipFill>
        <p:spPr>
          <a:xfrm>
            <a:off x="1037594" y="799498"/>
            <a:ext cx="6919423" cy="3234239"/>
          </a:xfrm>
          <a:prstGeom prst="rect">
            <a:avLst/>
          </a:prstGeom>
        </p:spPr>
      </p:pic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CF76B9BD-E24D-4FAF-9C55-42F4D0F39ED4}"/>
              </a:ext>
            </a:extLst>
          </p:cNvPr>
          <p:cNvSpPr/>
          <p:nvPr/>
        </p:nvSpPr>
        <p:spPr>
          <a:xfrm>
            <a:off x="3300918" y="3395975"/>
            <a:ext cx="2882648" cy="868830"/>
          </a:xfrm>
          <a:prstGeom prst="wedgeRoundRectCallout">
            <a:avLst>
              <a:gd name="adj1" fmla="val 14145"/>
              <a:gd name="adj2" fmla="val -20807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/>
              <a:t>Dans un lotissement tous les murs peuvent s’implanter en bordure de parcelle limitant les travaux de VRD pour augmenter la productivité </a:t>
            </a:r>
            <a:r>
              <a:rPr lang="fr-FR" sz="1200" dirty="0" err="1"/>
              <a:t>ds</a:t>
            </a:r>
            <a:r>
              <a:rPr lang="fr-FR" sz="1200" dirty="0"/>
              <a:t> travaux de VRD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29FDA7B-7EAF-494E-BE2C-36809638DA1C}"/>
              </a:ext>
            </a:extLst>
          </p:cNvPr>
          <p:cNvPicPr/>
          <p:nvPr/>
        </p:nvPicPr>
        <p:blipFill rotWithShape="1">
          <a:blip r:embed="rId7"/>
          <a:srcRect l="23760" t="38124" r="36228" b="25476"/>
          <a:stretch/>
        </p:blipFill>
        <p:spPr bwMode="auto">
          <a:xfrm>
            <a:off x="6474648" y="475242"/>
            <a:ext cx="2519680" cy="1293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3B6BFD-8F18-472B-9B08-ED5E81E04ECC}"/>
              </a:ext>
            </a:extLst>
          </p:cNvPr>
          <p:cNvSpPr/>
          <p:nvPr/>
        </p:nvSpPr>
        <p:spPr>
          <a:xfrm>
            <a:off x="6474648" y="475242"/>
            <a:ext cx="2561775" cy="12930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3502CFC5-6C58-4143-8E1E-95BBFEB4CB16}"/>
              </a:ext>
            </a:extLst>
          </p:cNvPr>
          <p:cNvSpPr/>
          <p:nvPr/>
        </p:nvSpPr>
        <p:spPr>
          <a:xfrm>
            <a:off x="3300918" y="3395123"/>
            <a:ext cx="2882647" cy="852622"/>
          </a:xfrm>
          <a:prstGeom prst="wedgeRoundRectCallout">
            <a:avLst>
              <a:gd name="adj1" fmla="val 66162"/>
              <a:gd name="adj2" fmla="val -24396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/>
              <a:t>Dans un lotissement tous les murs peuvent s’implanter en bordure de parcelle limitant les travaux de VRD</a:t>
            </a:r>
          </a:p>
        </p:txBody>
      </p:sp>
    </p:spTree>
    <p:extLst>
      <p:ext uri="{BB962C8B-B14F-4D97-AF65-F5344CB8AC3E}">
        <p14:creationId xmlns:p14="http://schemas.microsoft.com/office/powerpoint/2010/main" val="892395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B05ABA09-6EDF-47CE-AD99-99F967CFF79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Diapositive think-cell" r:id="rId4" imgW="425" imgH="426" progId="TCLayout.ActiveDocument.1">
                  <p:embed/>
                </p:oleObj>
              </mc:Choice>
              <mc:Fallback>
                <p:oleObj name="Diapositive think-cell" r:id="rId4" imgW="425" imgH="426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B05ABA09-6EDF-47CE-AD99-99F967CFF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0"/>
            <a:ext cx="8537129" cy="857250"/>
          </a:xfrm>
        </p:spPr>
        <p:txBody>
          <a:bodyPr vert="horz"/>
          <a:lstStyle/>
          <a:p>
            <a:r>
              <a:rPr lang="fr-FR" dirty="0"/>
              <a:t>Les attentes des lotisseurs-aménageurs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21</a:t>
            </a:fld>
            <a:endParaRPr lang="fr-FR" alt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B89AF321-00E1-4304-8F3E-340AB85E0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0281"/>
            <a:ext cx="8489714" cy="2708062"/>
          </a:xfrm>
        </p:spPr>
        <p:txBody>
          <a:bodyPr/>
          <a:lstStyle/>
          <a:p>
            <a:pPr marL="285750" indent="-28575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plus de la faisabilité d’implantation de murs géothermiques, les questions qui se posent sont :</a:t>
            </a:r>
          </a:p>
          <a:p>
            <a:pPr marL="623888" lvl="1" indent="-28575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5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 réduction de CO</a:t>
            </a:r>
            <a:r>
              <a:rPr lang="fr-FR" sz="1500" b="1" baseline="-25000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5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Comment cela se calcule? Quel impact avec la RE2020 ? </a:t>
            </a:r>
          </a:p>
          <a:p>
            <a:pPr marL="623888" lvl="1" indent="-28575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500" b="1" dirty="0">
                <a:solidFill>
                  <a:srgbClr val="0040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Combien cela coûte « end to end » y compris la pose de pompe à chaleur géo mais aussi le plancher ou plafond chauffant rafraîchissant en lieu et place du « grille pain » ou du radiateur à haute température chauffé au gaz ?</a:t>
            </a:r>
          </a:p>
          <a:p>
            <a:pPr marL="623888" lvl="1" indent="-28575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5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f</a:t>
            </a:r>
            <a:r>
              <a:rPr lang="fr-FR" sz="1500" b="1" dirty="0">
                <a:solidFill>
                  <a:srgbClr val="0040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inancer ? </a:t>
            </a:r>
          </a:p>
          <a:p>
            <a:pPr marL="623888" lvl="1" indent="-28575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5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Peut on avoir </a:t>
            </a:r>
            <a:r>
              <a:rPr lang="fr-FR" sz="1500" b="1" dirty="0">
                <a:solidFill>
                  <a:srgbClr val="0040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service en « out-</a:t>
            </a:r>
            <a:r>
              <a:rPr lang="fr-FR" sz="1500" b="1" dirty="0" err="1">
                <a:solidFill>
                  <a:srgbClr val="0040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sourçant</a:t>
            </a:r>
            <a:r>
              <a:rPr lang="fr-FR" sz="1500" b="1" dirty="0">
                <a:solidFill>
                  <a:srgbClr val="0040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le lot CVC de chaque logement vendu ?  </a:t>
            </a:r>
            <a:endParaRPr lang="fr-FR" sz="1500" b="1" dirty="0">
              <a:solidFill>
                <a:srgbClr val="00408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F3A28A-35E9-409A-A859-A764BF9D1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464" y="4106185"/>
            <a:ext cx="5400000" cy="7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27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B05ABA09-6EDF-47CE-AD99-99F967CFF79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07547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Diapositive think-cell" r:id="rId17" imgW="425" imgH="426" progId="TCLayout.ActiveDocument.1">
                  <p:embed/>
                </p:oleObj>
              </mc:Choice>
              <mc:Fallback>
                <p:oleObj name="Diapositive think-cell" r:id="rId17" imgW="425" imgH="426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B05ABA09-6EDF-47CE-AD99-99F967CFF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0"/>
            <a:ext cx="8537129" cy="857250"/>
          </a:xfrm>
        </p:spPr>
        <p:txBody>
          <a:bodyPr vert="horz"/>
          <a:lstStyle/>
          <a:p>
            <a:r>
              <a:rPr lang="fr-FR" dirty="0"/>
              <a:t>Graphique typique discuté avec les promoteurs sur le CO</a:t>
            </a:r>
            <a:r>
              <a:rPr lang="fr-FR" baseline="-25000" dirty="0"/>
              <a:t>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22</a:t>
            </a:fld>
            <a:endParaRPr lang="fr-FR" altLang="fr-FR" dirty="0"/>
          </a:p>
        </p:txBody>
      </p:sp>
      <p:graphicFrame>
        <p:nvGraphicFramePr>
          <p:cNvPr id="97" name="Chart 3">
            <a:extLst>
              <a:ext uri="{FF2B5EF4-FFF2-40B4-BE49-F238E27FC236}">
                <a16:creationId xmlns:a16="http://schemas.microsoft.com/office/drawing/2014/main" id="{83D5E0D9-2E88-4910-ABFC-BBFCE6C1F592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14739497"/>
              </p:ext>
            </p:extLst>
          </p:nvPr>
        </p:nvGraphicFramePr>
        <p:xfrm>
          <a:off x="1281113" y="1724025"/>
          <a:ext cx="4816475" cy="187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F3E85A9-929B-4262-AE0F-2E86ECAEC453}"/>
              </a:ext>
            </a:extLst>
          </p:cNvPr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71463" y="1879600"/>
            <a:ext cx="9747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algn="l" rtl="0" hangingPunct="0">
              <a:spcBef>
                <a:spcPts val="0"/>
              </a:spcBef>
              <a:spcAft>
                <a:spcPts val="1175"/>
              </a:spcAft>
              <a:tabLst/>
              <a:defRPr lang="en-US" sz="1326" b="0" i="0" u="none" strike="noStrike" kern="1200" spc="0">
                <a:ln>
                  <a:noFill/>
                </a:ln>
                <a:solidFill>
                  <a:srgbClr val="5F5F5F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FE733013-762B-42B0-8B4B-42FF57C81F9E}" type="datetime'''''''''''En''e''''''rg''i''e&#10; au ''b''''''âti''''men''t'">
              <a:rPr lang="fr-FR" altLang="en-US" sz="1400" smtClean="0">
                <a:solidFill>
                  <a:schemeClr val="tx1"/>
                </a:solidFill>
              </a:rPr>
              <a:pPr/>
              <a:t>Energie
 au bâtiment</a:t>
            </a:fld>
            <a:endParaRPr lang="fr-FR" sz="14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F519A17-F67A-40C9-A03C-E5C27FFC4D63}"/>
              </a:ext>
            </a:extLst>
          </p:cNvPr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3975" y="2451100"/>
            <a:ext cx="11922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algn="l" rtl="0" hangingPunct="0">
              <a:spcBef>
                <a:spcPts val="0"/>
              </a:spcBef>
              <a:spcAft>
                <a:spcPts val="1175"/>
              </a:spcAft>
              <a:tabLst/>
              <a:defRPr lang="en-US" sz="1326" b="0" i="0" u="none" strike="noStrike" kern="1200" spc="0">
                <a:ln>
                  <a:noFill/>
                </a:ln>
                <a:solidFill>
                  <a:srgbClr val="5F5F5F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5545D36-00F5-4D4D-B544-ECF29BFD40A9}" type="datetime'''Con''''s''''o''m''''ma''''t''ion&#10;élec''''''tri''''qu''e'''">
              <a:rPr lang="fr-FR" altLang="en-US" sz="1400" smtClean="0">
                <a:solidFill>
                  <a:schemeClr val="tx1"/>
                </a:solidFill>
              </a:rPr>
              <a:pPr/>
              <a:t>Consommation
électrique</a:t>
            </a:fld>
            <a:endParaRPr lang="fr-FR" sz="14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FB6569BE-15F0-4619-8F60-41AA02BDF272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040438" y="1985963"/>
            <a:ext cx="1114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077EA2D2-C50B-4DAA-913F-C30D82FDE055}" type="datetime'''5''''''''''''''''''''''''''''''''''''''''''''''''''''''9'">
              <a:rPr lang="fr-FR" altLang="en-US" sz="1400" smtClean="0"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pPr marL="0" indent="0">
                <a:spcBef>
                  <a:spcPct val="0"/>
                </a:spcBef>
                <a:buNone/>
              </a:pPr>
              <a:t>59</a:t>
            </a:fld>
            <a:r>
              <a:rPr lang="fr-FR" altLang="en-US" sz="1400" dirty="0"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lang="fr-FR" altLang="en-US" sz="1400" dirty="0" err="1"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kwh</a:t>
            </a:r>
            <a:r>
              <a:rPr lang="fr-FR" altLang="en-US" sz="1400" dirty="0"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/m²/an</a:t>
            </a:r>
            <a:endParaRPr lang="fr-FR" altLang="fr-FR" sz="1400" dirty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8" name="Espace réservé du texte 2">
            <a:extLst>
              <a:ext uri="{FF2B5EF4-FFF2-40B4-BE49-F238E27FC236}">
                <a16:creationId xmlns:a16="http://schemas.microsoft.com/office/drawing/2014/main" id="{3CC628F7-370E-4361-A1D8-74FC344B2A0C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2357438" y="2557463"/>
            <a:ext cx="25717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r-FR" altLang="en-US" sz="1400" dirty="0"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13 </a:t>
            </a:r>
            <a:r>
              <a:rPr lang="fr-FR" altLang="en-US" sz="1400" dirty="0" err="1"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kwh</a:t>
            </a:r>
            <a:r>
              <a:rPr lang="fr-FR" altLang="en-US" sz="1400" dirty="0"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/m²/an </a:t>
            </a:r>
            <a:r>
              <a:rPr lang="fr-FR" altLang="en-US" sz="1400" b="1" dirty="0">
                <a:solidFill>
                  <a:srgbClr val="FF66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(1 kg CO2/m²/an)</a:t>
            </a:r>
            <a:endParaRPr lang="fr-FR" altLang="fr-FR" sz="1400" b="1" dirty="0">
              <a:solidFill>
                <a:srgbClr val="FF66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FA75CFB-DEA8-45CB-AE50-D126F07498ED}"/>
              </a:ext>
            </a:extLst>
          </p:cNvPr>
          <p:cNvSpPr txBox="1"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49250" y="3128963"/>
            <a:ext cx="8969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algn="l" rtl="0" hangingPunct="0">
              <a:spcBef>
                <a:spcPts val="0"/>
              </a:spcBef>
              <a:spcAft>
                <a:spcPts val="1175"/>
              </a:spcAft>
              <a:tabLst/>
              <a:defRPr lang="en-US" sz="1326" b="0" i="0" u="none" strike="noStrike" kern="1200" spc="0">
                <a:ln>
                  <a:noFill/>
                </a:ln>
                <a:solidFill>
                  <a:srgbClr val="5F5F5F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E066DC5-2047-4A81-A3BC-AE4DC2C96F15}" type="datetime'''''''G''e''''oc''''o''''''''''''''''ol''''in''''g'''''''''">
              <a:rPr lang="fr-FR" altLang="en-US" sz="1400" smtClean="0">
                <a:solidFill>
                  <a:schemeClr val="tx1"/>
                </a:solidFill>
              </a:rPr>
              <a:pPr/>
              <a:t>Geocooling</a:t>
            </a:fld>
            <a:endParaRPr lang="fr-FR" sz="14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9F5268B1-624E-4EB8-B85F-D607326BAFAC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922462" y="3128964"/>
            <a:ext cx="1627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r-FR" altLang="en-US" sz="1400" dirty="0">
                <a:solidFill>
                  <a:schemeClr val="hlink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 7 </a:t>
            </a:r>
            <a:r>
              <a:rPr lang="fr-FR" altLang="en-US" sz="1400" dirty="0" err="1">
                <a:solidFill>
                  <a:schemeClr val="hlink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kwh</a:t>
            </a:r>
            <a:r>
              <a:rPr lang="fr-FR" altLang="en-US" sz="1400" dirty="0">
                <a:solidFill>
                  <a:schemeClr val="hlink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/m²/an 0 CO2</a:t>
            </a:r>
            <a:endParaRPr lang="fr-FR" altLang="fr-FR" sz="1400" dirty="0">
              <a:solidFill>
                <a:schemeClr val="hlink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ADC4006A-650D-44AD-A698-AF572C6E8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52" y="713212"/>
            <a:ext cx="7839911" cy="441853"/>
          </a:xfrm>
        </p:spPr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040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18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éduire de plus de 90% la quantité de CO</a:t>
            </a:r>
            <a:r>
              <a:rPr lang="fr-FR" sz="1800" b="1" baseline="-25000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040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Passer une coque RT2012 en RE2020</a:t>
            </a:r>
            <a:endParaRPr lang="fr-FR" sz="1800" b="1" dirty="0">
              <a:solidFill>
                <a:srgbClr val="00408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05E5723-AC17-469C-9E60-D1A9265D2874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7500938" y="1973263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D3688FC-824B-44C1-A11F-E771E30A1A96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500938" y="1709738"/>
            <a:ext cx="250825" cy="18732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26FAF56-D3F6-4233-A05E-EE51E32FAD6E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7500938" y="2236788"/>
            <a:ext cx="250825" cy="187325"/>
          </a:xfrm>
          <a:prstGeom prst="rect">
            <a:avLst/>
          </a:prstGeom>
          <a:solidFill>
            <a:schemeClr val="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space réservé du texte 2">
            <a:extLst>
              <a:ext uri="{FF2B5EF4-FFF2-40B4-BE49-F238E27FC236}">
                <a16:creationId xmlns:a16="http://schemas.microsoft.com/office/drawing/2014/main" id="{F4C87657-368B-464A-8F03-9C0DD2FA931C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7802563" y="1968500"/>
            <a:ext cx="366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2B242443-0D8B-4BEF-869C-04F2B5FBD743}" type="datetime'''''E''''''''''''''''''''''''C''''''''''''''''''''''''''''S'">
              <a:rPr lang="fr-FR" altLang="en-US" sz="1400" smtClean="0"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pPr marL="0" indent="0">
                <a:spcBef>
                  <a:spcPct val="0"/>
                </a:spcBef>
                <a:buNone/>
              </a:pPr>
              <a:t>ECS</a:t>
            </a:fld>
            <a:endParaRPr lang="fr-FR" altLang="fr-FR" sz="1400" dirty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91" name="Espace réservé du texte 2">
            <a:extLst>
              <a:ext uri="{FF2B5EF4-FFF2-40B4-BE49-F238E27FC236}">
                <a16:creationId xmlns:a16="http://schemas.microsoft.com/office/drawing/2014/main" id="{FDE2ED55-3EBA-4138-A137-14308EDB4FA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802563" y="1704975"/>
            <a:ext cx="8143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B8789FC3-2BBF-4D27-BBF2-22330A618FA2}" type="datetime'C''''h''''''a''u''''''''''f''''''f''''a''''''''''g''''''e'">
              <a:rPr lang="fr-FR" altLang="en-US" sz="1400" smtClean="0"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pPr/>
              <a:t>Chauffage</a:t>
            </a:fld>
            <a:endParaRPr lang="fr-FR" altLang="fr-FR" sz="1400" dirty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95" name="Espace réservé du texte 2">
            <a:extLst>
              <a:ext uri="{FF2B5EF4-FFF2-40B4-BE49-F238E27FC236}">
                <a16:creationId xmlns:a16="http://schemas.microsoft.com/office/drawing/2014/main" id="{107FB050-A5B2-4617-A1C4-BDD99747A464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802563" y="2232025"/>
            <a:ext cx="1014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r-FR" altLang="en-US" sz="1400" dirty="0"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Confort d’été</a:t>
            </a:r>
            <a:endParaRPr lang="fr-FR" altLang="fr-FR" sz="1400" dirty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86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B05ABA09-6EDF-47CE-AD99-99F967CFF79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Diapositive think-cell" r:id="rId4" imgW="425" imgH="426" progId="TCLayout.ActiveDocument.1">
                  <p:embed/>
                </p:oleObj>
              </mc:Choice>
              <mc:Fallback>
                <p:oleObj name="Diapositive think-cell" r:id="rId4" imgW="425" imgH="426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B05ABA09-6EDF-47CE-AD99-99F967CFF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0"/>
            <a:ext cx="8537129" cy="857250"/>
          </a:xfrm>
        </p:spPr>
        <p:txBody>
          <a:bodyPr vert="horz"/>
          <a:lstStyle/>
          <a:p>
            <a:r>
              <a:rPr lang="fr-FR" dirty="0"/>
              <a:t>Comment financer : c’est rentable pour un investisseur. Exemple de calcul réalisé par « Les Communs de l’Energie » 217 MWh / an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23</a:t>
            </a:fld>
            <a:endParaRPr lang="fr-FR" altLang="fr-FR" dirty="0"/>
          </a:p>
        </p:txBody>
      </p:sp>
      <p:graphicFrame>
        <p:nvGraphicFramePr>
          <p:cNvPr id="21" name="Tableau 7">
            <a:extLst>
              <a:ext uri="{FF2B5EF4-FFF2-40B4-BE49-F238E27FC236}">
                <a16:creationId xmlns:a16="http://schemas.microsoft.com/office/drawing/2014/main" id="{75D5F3AD-A9B3-4865-B26D-2348FE04C025}"/>
              </a:ext>
            </a:extLst>
          </p:cNvPr>
          <p:cNvGraphicFramePr>
            <a:graphicFrameLocks noGrp="1"/>
          </p:cNvGraphicFramePr>
          <p:nvPr/>
        </p:nvGraphicFramePr>
        <p:xfrm>
          <a:off x="4473855" y="824167"/>
          <a:ext cx="4643051" cy="22980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84355">
                  <a:extLst>
                    <a:ext uri="{9D8B030D-6E8A-4147-A177-3AD203B41FA5}">
                      <a16:colId xmlns:a16="http://schemas.microsoft.com/office/drawing/2014/main" val="2207044725"/>
                    </a:ext>
                  </a:extLst>
                </a:gridCol>
                <a:gridCol w="779348">
                  <a:extLst>
                    <a:ext uri="{9D8B030D-6E8A-4147-A177-3AD203B41FA5}">
                      <a16:colId xmlns:a16="http://schemas.microsoft.com/office/drawing/2014/main" val="2487644021"/>
                    </a:ext>
                  </a:extLst>
                </a:gridCol>
                <a:gridCol w="779348">
                  <a:extLst>
                    <a:ext uri="{9D8B030D-6E8A-4147-A177-3AD203B41FA5}">
                      <a16:colId xmlns:a16="http://schemas.microsoft.com/office/drawing/2014/main" val="3962876083"/>
                    </a:ext>
                  </a:extLst>
                </a:gridCol>
              </a:tblGrid>
              <a:tr h="66888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PAC géothermiques</a:t>
                      </a:r>
                      <a:endParaRPr lang="fr-B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847281"/>
                  </a:ext>
                </a:extLst>
              </a:tr>
              <a:tr h="325830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CAPEX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k€ HT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40800967"/>
                  </a:ext>
                </a:extLst>
              </a:tr>
              <a:tr h="325830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OPEX annuelles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K€ HT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92144119"/>
                  </a:ext>
                </a:extLst>
              </a:tr>
              <a:tr h="325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Prix de vente de la chaleur (5% inférieur au gaz)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B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€ HT/MWh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19084823"/>
                  </a:ext>
                </a:extLst>
              </a:tr>
              <a:tr h="325830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Temps de retour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34522916"/>
                  </a:ext>
                </a:extLst>
              </a:tr>
              <a:tr h="325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Coût global (CAPEX + OPEX sur 20 ans 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k€ HT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49923647"/>
                  </a:ext>
                </a:extLst>
              </a:tr>
            </a:tbl>
          </a:graphicData>
        </a:graphic>
      </p:graphicFrame>
      <p:graphicFrame>
        <p:nvGraphicFramePr>
          <p:cNvPr id="22" name="Tableau 7">
            <a:extLst>
              <a:ext uri="{FF2B5EF4-FFF2-40B4-BE49-F238E27FC236}">
                <a16:creationId xmlns:a16="http://schemas.microsoft.com/office/drawing/2014/main" id="{B81F0BCC-3F98-4AE2-98C7-5C608E59D09B}"/>
              </a:ext>
            </a:extLst>
          </p:cNvPr>
          <p:cNvGraphicFramePr>
            <a:graphicFrameLocks noGrp="1"/>
          </p:cNvGraphicFramePr>
          <p:nvPr/>
        </p:nvGraphicFramePr>
        <p:xfrm>
          <a:off x="47872" y="799254"/>
          <a:ext cx="3995131" cy="20052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53943">
                  <a:extLst>
                    <a:ext uri="{9D8B030D-6E8A-4147-A177-3AD203B41FA5}">
                      <a16:colId xmlns:a16="http://schemas.microsoft.com/office/drawing/2014/main" val="2207044725"/>
                    </a:ext>
                  </a:extLst>
                </a:gridCol>
                <a:gridCol w="670594">
                  <a:extLst>
                    <a:ext uri="{9D8B030D-6E8A-4147-A177-3AD203B41FA5}">
                      <a16:colId xmlns:a16="http://schemas.microsoft.com/office/drawing/2014/main" val="2487644021"/>
                    </a:ext>
                  </a:extLst>
                </a:gridCol>
                <a:gridCol w="670594">
                  <a:extLst>
                    <a:ext uri="{9D8B030D-6E8A-4147-A177-3AD203B41FA5}">
                      <a16:colId xmlns:a16="http://schemas.microsoft.com/office/drawing/2014/main" val="3962876083"/>
                    </a:ext>
                  </a:extLst>
                </a:gridCol>
              </a:tblGrid>
              <a:tr h="6624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Gaz collectif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847281"/>
                  </a:ext>
                </a:extLst>
              </a:tr>
              <a:tr h="294059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CAPEX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k€ HT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40800967"/>
                  </a:ext>
                </a:extLst>
              </a:tr>
              <a:tr h="294059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OPEX annuelles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k€ HT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7410328"/>
                  </a:ext>
                </a:extLst>
              </a:tr>
              <a:tr h="37733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Prix de vente du gaz en N-0 sur la base d’un emprunt bancaire de 3,5% sur 20 ans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€ HT/MWh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92144119"/>
                  </a:ext>
                </a:extLst>
              </a:tr>
              <a:tr h="37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Coût global (CAPEX + OPEX+ coût emprunt sur 20 ans 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K€ HT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16397334"/>
                  </a:ext>
                </a:extLst>
              </a:tr>
            </a:tbl>
          </a:graphicData>
        </a:graphic>
      </p:graphicFrame>
      <p:sp>
        <p:nvSpPr>
          <p:cNvPr id="23" name="ZoneTexte 22">
            <a:extLst>
              <a:ext uri="{FF2B5EF4-FFF2-40B4-BE49-F238E27FC236}">
                <a16:creationId xmlns:a16="http://schemas.microsoft.com/office/drawing/2014/main" id="{AD270DCF-6BA8-4ECC-8CF8-6A6F1CC82237}"/>
              </a:ext>
            </a:extLst>
          </p:cNvPr>
          <p:cNvSpPr txBox="1"/>
          <p:nvPr/>
        </p:nvSpPr>
        <p:spPr>
          <a:xfrm>
            <a:off x="0" y="3122205"/>
            <a:ext cx="9116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4084"/>
                </a:solidFill>
              </a:rPr>
              <a:t>Avec des revenus de l’ordre de 47k€/an et un OPEX de 14 k€/an, la géothermie permet un revenu net de 660 k€ sur 20 ans. Le CAPEX montré prend en compte tous les coûts y compris le plancher chauffant dans le cas de la géothermie. Ce CAPEX, en première mouture peut être amélioré/ optimisé.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0371589-02AA-412D-B1AB-D99F5DDFE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464" y="4106185"/>
            <a:ext cx="5400000" cy="7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30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B05ABA09-6EDF-47CE-AD99-99F967CFF79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Diapositive think-cell" r:id="rId4" imgW="425" imgH="426" progId="TCLayout.ActiveDocument.1">
                  <p:embed/>
                </p:oleObj>
              </mc:Choice>
              <mc:Fallback>
                <p:oleObj name="Diapositive think-cell" r:id="rId4" imgW="425" imgH="426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B05ABA09-6EDF-47CE-AD99-99F967CFF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0"/>
            <a:ext cx="8537129" cy="857250"/>
          </a:xfrm>
        </p:spPr>
        <p:txBody>
          <a:bodyPr vert="horz"/>
          <a:lstStyle/>
          <a:p>
            <a:r>
              <a:rPr lang="fr-FR" dirty="0"/>
              <a:t>Et il y a des investisseurs intéressés par ce type de projets : discussions en cours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24</a:t>
            </a:fld>
            <a:endParaRPr lang="fr-FR" altLang="fr-FR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B5392F6B-EE78-4805-B2BE-4C554F9BD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689" y="2227165"/>
            <a:ext cx="1083179" cy="1146221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430DBA30-E10D-49E7-A761-B56F4C67B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293" y="1365092"/>
            <a:ext cx="1381972" cy="633837"/>
          </a:xfrm>
          <a:prstGeom prst="rect">
            <a:avLst/>
          </a:prstGeom>
        </p:spPr>
      </p:pic>
      <p:sp>
        <p:nvSpPr>
          <p:cNvPr id="41" name="Espace réservé du contenu 2">
            <a:extLst>
              <a:ext uri="{FF2B5EF4-FFF2-40B4-BE49-F238E27FC236}">
                <a16:creationId xmlns:a16="http://schemas.microsoft.com/office/drawing/2014/main" id="{30749DFD-6459-4194-B5F9-899911900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9280" y="848020"/>
            <a:ext cx="5817633" cy="2708062"/>
          </a:xfrm>
        </p:spPr>
        <p:txBody>
          <a:bodyPr/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Loin des investisseurs traditionnels, de nouveaux acteurs se positionnent sur des mini réseaux de chaleur avec un ticket unitaire de 500 k€ chacun.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Cela permet aux projets d’avoir accès à un financement à taux très attractif tout en by-passant les intermédiaires traditionnels.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0408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 mini réseau de chaleur devient un produit financier (investissement en HT, défiscalisation, …).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FE1C439-C438-4660-B90D-A1F47421B7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0464" y="4106185"/>
            <a:ext cx="5400000" cy="7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98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5B7D0A5-894F-47EF-82E6-89988F79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38" y="839830"/>
            <a:ext cx="8229600" cy="3394472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fr-FR" sz="2400" b="1" dirty="0">
              <a:solidFill>
                <a:srgbClr val="FF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2400" b="1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:               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8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fr-FR" sz="1800" b="1" dirty="0">
              <a:solidFill>
                <a:srgbClr val="00408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fr-FR" sz="1800" b="1" dirty="0">
              <a:solidFill>
                <a:srgbClr val="00408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800" b="1" dirty="0">
                <a:solidFill>
                  <a:srgbClr val="0040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</a:t>
            </a:r>
            <a:r>
              <a:rPr lang="fr-FR" sz="1800" b="1" dirty="0">
                <a:solidFill>
                  <a:srgbClr val="0040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François DEROCHE, Président de l’AFPAC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800" b="1" dirty="0">
              <a:solidFill>
                <a:srgbClr val="00408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FF2759-9398-4C99-8C69-B0FB2179E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25</a:t>
            </a:fld>
            <a:endParaRPr lang="fr-FR" altLang="fr-FR" dirty="0"/>
          </a:p>
        </p:txBody>
      </p:sp>
      <p:pic>
        <p:nvPicPr>
          <p:cNvPr id="7" name="Image 6" descr="Une image contenant homme, personne, complet, mur&#10;&#10;Description générée automatiquement">
            <a:extLst>
              <a:ext uri="{FF2B5EF4-FFF2-40B4-BE49-F238E27FC236}">
                <a16:creationId xmlns:a16="http://schemas.microsoft.com/office/drawing/2014/main" id="{1CFEF40F-C6AE-4BB8-B35B-B5C67F440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241" y="1321242"/>
            <a:ext cx="144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E90337D-B1BD-44BD-B72C-F9A3F426A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464" y="4106185"/>
            <a:ext cx="5400000" cy="710946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864E4330-3B84-41B4-9A56-94052234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9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BAB3EBB-9AD8-4038-BCF2-5FBFE386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63" y="1610191"/>
            <a:ext cx="4747146" cy="961559"/>
          </a:xfrm>
        </p:spPr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Vos questions par tchat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EC0B063-B39C-488F-819D-316E8BD3C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26</a:t>
            </a:fld>
            <a:endParaRPr lang="fr-FR" alt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4D81CDF-6CE6-4496-A4C2-9760920E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A5157AB-72DE-4567-B643-01FCC5F87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912" y="1560881"/>
            <a:ext cx="2536089" cy="2536089"/>
          </a:xfrm>
          <a:prstGeom prst="rect">
            <a:avLst/>
          </a:prstGeom>
        </p:spPr>
      </p:pic>
      <p:pic>
        <p:nvPicPr>
          <p:cNvPr id="11" name="Image 10" descr="logo-AFPAC.png">
            <a:extLst>
              <a:ext uri="{FF2B5EF4-FFF2-40B4-BE49-F238E27FC236}">
                <a16:creationId xmlns:a16="http://schemas.microsoft.com/office/drawing/2014/main" id="{10506DCE-7891-44E2-BFC5-A47D59071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56" y="4279115"/>
            <a:ext cx="1100234" cy="4248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7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BAB3EBB-9AD8-4038-BCF2-5FBFE386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63" y="1610191"/>
            <a:ext cx="4747146" cy="961559"/>
          </a:xfrm>
        </p:spPr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Vos questions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EC0B063-B39C-488F-819D-316E8BD3C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27</a:t>
            </a:fld>
            <a:endParaRPr lang="fr-FR" alt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31319A9-D405-4373-ABEF-55570CB3D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97" y="1483866"/>
            <a:ext cx="3240000" cy="217576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4D81CDF-6CE6-4496-A4C2-9760920E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logo-AFPAC.png">
            <a:extLst>
              <a:ext uri="{FF2B5EF4-FFF2-40B4-BE49-F238E27FC236}">
                <a16:creationId xmlns:a16="http://schemas.microsoft.com/office/drawing/2014/main" id="{9F483BD6-D7C0-4206-AD50-4797921F8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56" y="4279115"/>
            <a:ext cx="1100234" cy="4248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47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erci pour votre participation - Feberef">
            <a:extLst>
              <a:ext uri="{FF2B5EF4-FFF2-40B4-BE49-F238E27FC236}">
                <a16:creationId xmlns:a16="http://schemas.microsoft.com/office/drawing/2014/main" id="{1143F688-1C93-4C49-B03E-086176E3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180512"/>
            <a:ext cx="3952875" cy="2976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74D56DBB-777F-4622-A131-992F8F563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FF6600"/>
                </a:solidFill>
              </a:defRPr>
            </a:lvl1pPr>
          </a:lstStyle>
          <a:p>
            <a:r>
              <a:rPr lang="fr-FR" dirty="0"/>
              <a:t>« Outils de relance de la géothermie »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C85639B-AA53-4FDD-BD47-BD7EF50DC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28</a:t>
            </a:fld>
            <a:endParaRPr lang="fr-FR" altLang="fr-FR" dirty="0"/>
          </a:p>
        </p:txBody>
      </p:sp>
      <p:pic>
        <p:nvPicPr>
          <p:cNvPr id="8" name="Image 7" descr="logo-AFPAC.png">
            <a:extLst>
              <a:ext uri="{FF2B5EF4-FFF2-40B4-BE49-F238E27FC236}">
                <a16:creationId xmlns:a16="http://schemas.microsoft.com/office/drawing/2014/main" id="{B89BA3C8-9B29-465A-9E33-50A47273C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56" y="4279115"/>
            <a:ext cx="1100234" cy="4248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3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FF2759-9398-4C99-8C69-B0FB2179E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1A6DB57-8045-4875-BB94-DED66CD2D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43120"/>
              </p:ext>
            </p:extLst>
          </p:nvPr>
        </p:nvGraphicFramePr>
        <p:xfrm>
          <a:off x="520390" y="892676"/>
          <a:ext cx="8323604" cy="3104890"/>
        </p:xfrm>
        <a:graphic>
          <a:graphicData uri="http://schemas.openxmlformats.org/drawingml/2006/table">
            <a:tbl>
              <a:tblPr/>
              <a:tblGrid>
                <a:gridCol w="4093647">
                  <a:extLst>
                    <a:ext uri="{9D8B030D-6E8A-4147-A177-3AD203B41FA5}">
                      <a16:colId xmlns:a16="http://schemas.microsoft.com/office/drawing/2014/main" val="3408597402"/>
                    </a:ext>
                  </a:extLst>
                </a:gridCol>
                <a:gridCol w="4229957">
                  <a:extLst>
                    <a:ext uri="{9D8B030D-6E8A-4147-A177-3AD203B41FA5}">
                      <a16:colId xmlns:a16="http://schemas.microsoft.com/office/drawing/2014/main" val="40069334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Accueil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31398" marR="31398" marT="20932" marB="20932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François DEROCHE - Président de l’AFPAC</a:t>
                      </a:r>
                      <a:endParaRPr lang="fr-FR" sz="1600">
                        <a:effectLst/>
                        <a:latin typeface="+mn-lt"/>
                      </a:endParaRPr>
                    </a:p>
                  </a:txBody>
                  <a:tcPr marL="31398" marR="31398" marT="20932" marB="20932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308203"/>
                  </a:ext>
                </a:extLst>
              </a:tr>
              <a:tr h="5475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Comment s'inscrit la géothermie dans la RE 2020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31398" marR="31398" marT="20932" marB="20932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Xavier MOCH - AFPG</a:t>
                      </a:r>
                      <a:endParaRPr lang="fr-FR" sz="1600">
                        <a:effectLst/>
                        <a:latin typeface="+mn-lt"/>
                      </a:endParaRPr>
                    </a:p>
                  </a:txBody>
                  <a:tcPr marL="31398" marR="31398" marT="20932" marB="20932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719983"/>
                  </a:ext>
                </a:extLst>
              </a:tr>
              <a:tr h="5475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Un concept pour répondre aux besoins </a:t>
                      </a:r>
                      <a:br>
                        <a:rPr lang="fr-FR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</a:br>
                      <a:r>
                        <a:rPr lang="fr-FR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de la RE 2020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31398" marR="31398" marT="20932" marB="20932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Jean-François CERISE, Vice-Président de l’AFPAC et pilote du GT Géothermie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31398" marR="31398" marT="20932" marB="20932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030311"/>
                  </a:ext>
                </a:extLst>
              </a:tr>
              <a:tr h="6389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Introduction aux différentes technologies de géothermie. Les différentes aides disponibles et leur mise en application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31398" marR="31398" marT="20932" marB="20932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Antoine VOIRAND - BRGM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31398" marR="31398" marT="20932" marB="20932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498449"/>
                  </a:ext>
                </a:extLst>
              </a:tr>
              <a:tr h="5475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Retour d’expériences sur quelques projets en cours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31398" marR="31398" marT="20932" marB="20932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Patrice LANDOLT – </a:t>
                      </a:r>
                      <a:r>
                        <a:rPr lang="fr-FR" sz="1600" b="1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Géoforage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Olivier CAZEAUX - </a:t>
                      </a:r>
                      <a:r>
                        <a:rPr lang="fr-FR" sz="1600" b="1" dirty="0" err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Freeheat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31398" marR="31398" marT="20932" marB="20932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756741"/>
                  </a:ext>
                </a:extLst>
              </a:tr>
              <a:tr h="34497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Conclusion </a:t>
                      </a:r>
                      <a:endParaRPr lang="fr-FR" sz="1600">
                        <a:effectLst/>
                        <a:latin typeface="+mn-lt"/>
                      </a:endParaRPr>
                    </a:p>
                  </a:txBody>
                  <a:tcPr marL="31398" marR="31398" marT="20932" marB="20932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François DEROCHE - Président de l’AFPAC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31398" marR="31398" marT="20932" marB="20932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626475"/>
                  </a:ext>
                </a:extLst>
              </a:tr>
            </a:tbl>
          </a:graphicData>
        </a:graphic>
      </p:graphicFrame>
      <p:pic>
        <p:nvPicPr>
          <p:cNvPr id="5" name="Image 4" descr="logo-AFPAC.png">
            <a:extLst>
              <a:ext uri="{FF2B5EF4-FFF2-40B4-BE49-F238E27FC236}">
                <a16:creationId xmlns:a16="http://schemas.microsoft.com/office/drawing/2014/main" id="{175A4B32-F3A1-4D97-B867-977DE5F4E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56" y="4279115"/>
            <a:ext cx="1100234" cy="424801"/>
          </a:xfrm>
          <a:prstGeom prst="rect">
            <a:avLst/>
          </a:prstGeom>
          <a:ln>
            <a:noFill/>
          </a:ln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A0118E0C-54D8-4D62-8E99-B558DEB8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40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5B7D0A5-894F-47EF-82E6-89988F79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2888"/>
            <a:ext cx="8229600" cy="379173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solidFill>
                  <a:srgbClr val="FF6600"/>
                </a:solidFill>
                <a:effectLst/>
                <a:latin typeface="+mn-lt"/>
              </a:rPr>
              <a:t>Comment s'inscrit la géothermie dans la RE 2020</a:t>
            </a:r>
            <a:endParaRPr lang="fr-FR" sz="2400" dirty="0">
              <a:solidFill>
                <a:srgbClr val="FF6600"/>
              </a:solidFill>
              <a:effectLst/>
              <a:latin typeface="+mn-lt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solidFill>
                  <a:srgbClr val="0040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Intervenant : Xavier MOCH, AFPG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800" b="1" dirty="0">
              <a:solidFill>
                <a:srgbClr val="00408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FF2759-9398-4C99-8C69-B0FB2179E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821619-221A-4485-AFB1-8865BC80D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0" y="1868603"/>
            <a:ext cx="1260000" cy="1436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50A24BB-8605-42B3-B941-079DBA8BC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464" y="4106185"/>
            <a:ext cx="5400000" cy="710946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1DD94CD-FCD6-4493-9154-F3028F22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79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2748072"/>
          </a:xfrm>
        </p:spPr>
        <p:txBody>
          <a:bodyPr/>
          <a:lstStyle/>
          <a:p>
            <a:pPr algn="just"/>
            <a:r>
              <a:rPr lang="fr-FR" sz="2200" dirty="0"/>
              <a:t>Avec un moteur bien configuré</a:t>
            </a:r>
            <a:r>
              <a:rPr lang="fr-FR" sz="2200" i="1" dirty="0"/>
              <a:t>*</a:t>
            </a:r>
            <a:r>
              <a:rPr lang="fr-FR" sz="2200" dirty="0"/>
              <a:t>, la géothermie permet de dépasser facilement les niveaux « réglementaires » tout en conservant un mode constructif « RT 2012 »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fr-FR" sz="2200" dirty="0">
                <a:sym typeface="Wingdings" panose="05000000000000000000" pitchFamily="2" charset="2"/>
              </a:rPr>
              <a:t>La géothermie permet d’aller </a:t>
            </a:r>
            <a:r>
              <a:rPr lang="fr-FR" sz="2200" b="1" dirty="0">
                <a:solidFill>
                  <a:srgbClr val="FF6600"/>
                </a:solidFill>
                <a:sym typeface="Wingdings" panose="05000000000000000000" pitchFamily="2" charset="2"/>
              </a:rPr>
              <a:t>plus loin que le simple respect de la réglementation</a:t>
            </a:r>
            <a:r>
              <a:rPr lang="fr-FR" sz="2200" dirty="0">
                <a:sym typeface="Wingdings" panose="05000000000000000000" pitchFamily="2" charset="2"/>
              </a:rPr>
              <a:t> (C</a:t>
            </a:r>
            <a:r>
              <a:rPr lang="fr-FR" sz="2200" baseline="-25000" dirty="0">
                <a:sym typeface="Wingdings" panose="05000000000000000000" pitchFamily="2" charset="2"/>
              </a:rPr>
              <a:t>EP</a:t>
            </a:r>
            <a:r>
              <a:rPr lang="fr-FR" sz="2200" dirty="0">
                <a:sym typeface="Wingdings" panose="05000000000000000000" pitchFamily="2" charset="2"/>
              </a:rPr>
              <a:t> -30%), sans devoir réinterroger le savoir-faire acquis sur l’enveloppe des bâtiments</a:t>
            </a:r>
          </a:p>
          <a:p>
            <a:pPr algn="just"/>
            <a:r>
              <a:rPr lang="fr-FR" sz="2200" i="1" dirty="0">
                <a:sym typeface="Wingdings" panose="05000000000000000000" pitchFamily="2" charset="2"/>
              </a:rPr>
              <a:t>*principalement :</a:t>
            </a:r>
            <a:r>
              <a:rPr lang="fr-FR" sz="2200" i="1" dirty="0"/>
              <a:t> PAC certifiée, auxiliaires asservis</a:t>
            </a:r>
            <a:endParaRPr lang="fr-FR" sz="2200" i="1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1236D5B-3214-4F14-A91F-A942C4871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464" y="4106185"/>
            <a:ext cx="5400000" cy="710946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F98D00A4-DA49-476A-883A-70309CEA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16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2748072"/>
          </a:xfrm>
        </p:spPr>
        <p:txBody>
          <a:bodyPr/>
          <a:lstStyle/>
          <a:p>
            <a:pPr algn="just"/>
            <a:r>
              <a:rPr lang="fr-FR" sz="2200" dirty="0"/>
              <a:t>Le froid devient un enjeu réglementaire au regard du confort d’été.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fr-FR" sz="2200" dirty="0">
                <a:sym typeface="Wingdings" panose="05000000000000000000" pitchFamily="2" charset="2"/>
              </a:rPr>
              <a:t>Grâce au froid passif qu’elle apporte (</a:t>
            </a:r>
            <a:r>
              <a:rPr lang="fr-FR" sz="2200" b="1" dirty="0">
                <a:sym typeface="Wingdings" panose="05000000000000000000" pitchFamily="2" charset="2"/>
              </a:rPr>
              <a:t>géocooling</a:t>
            </a:r>
            <a:r>
              <a:rPr lang="fr-FR" sz="2200" dirty="0">
                <a:sym typeface="Wingdings" panose="05000000000000000000" pitchFamily="2" charset="2"/>
              </a:rPr>
              <a:t>), la géothermie devrait* </a:t>
            </a:r>
            <a:r>
              <a:rPr lang="fr-FR" sz="2200" b="1" dirty="0">
                <a:solidFill>
                  <a:srgbClr val="FF6600"/>
                </a:solidFill>
                <a:sym typeface="Wingdings" panose="05000000000000000000" pitchFamily="2" charset="2"/>
              </a:rPr>
              <a:t>faire chuter significativement le nombre d’heures d’inconfort</a:t>
            </a:r>
            <a:r>
              <a:rPr lang="fr-FR" sz="2200" dirty="0">
                <a:sym typeface="Wingdings" panose="05000000000000000000" pitchFamily="2" charset="2"/>
              </a:rPr>
              <a:t>, sans hausse visible des consommations.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fr-FR" sz="2200" dirty="0">
                <a:sym typeface="Wingdings" panose="05000000000000000000" pitchFamily="2" charset="2"/>
              </a:rPr>
              <a:t>Il faudra bien entendu </a:t>
            </a:r>
            <a:r>
              <a:rPr lang="fr-FR" sz="2200" b="1" dirty="0">
                <a:sym typeface="Wingdings" panose="05000000000000000000" pitchFamily="2" charset="2"/>
              </a:rPr>
              <a:t>prévoir des émetteurs réversibles</a:t>
            </a:r>
            <a:r>
              <a:rPr lang="fr-FR" sz="2200" dirty="0">
                <a:sym typeface="Wingdings" panose="05000000000000000000" pitchFamily="2" charset="2"/>
              </a:rPr>
              <a:t> (« radiateurs »), à même de diffuser le chaud comme le froid.</a:t>
            </a:r>
          </a:p>
          <a:p>
            <a:pPr algn="just"/>
            <a:r>
              <a:rPr lang="fr-FR" sz="2200" i="1" dirty="0">
                <a:sym typeface="Wingdings" panose="05000000000000000000" pitchFamily="2" charset="2"/>
              </a:rPr>
              <a:t>*le moteur de calcul n’était pas encore effectif lors de nos derniers tests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86391C1-BC5C-4BD4-9E1D-A7C940DEF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464" y="4106185"/>
            <a:ext cx="5400000" cy="710946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F2F9B2A0-EB5E-4A52-8F64-32238936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72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5B7D0A5-894F-47EF-82E6-89988F79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2888"/>
            <a:ext cx="8229600" cy="379173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solidFill>
                  <a:srgbClr val="FF6600"/>
                </a:solidFill>
                <a:effectLst/>
                <a:latin typeface="+mn-lt"/>
              </a:rPr>
              <a:t>Un concept pour répondre aux besoins de la RE 2020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solidFill>
                  <a:srgbClr val="0040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Intervenant : </a:t>
            </a:r>
            <a:r>
              <a:rPr lang="fr-FR" sz="1800" b="1" dirty="0">
                <a:solidFill>
                  <a:srgbClr val="1F497D"/>
                </a:solidFill>
                <a:effectLst/>
                <a:latin typeface="+mn-lt"/>
              </a:rPr>
              <a:t>Jean-François CERISE, Vice-Président de l’AFPAC et pilote du GT Géothermie</a:t>
            </a:r>
            <a:endParaRPr lang="fr-FR" sz="1800" dirty="0">
              <a:effectLst/>
              <a:latin typeface="+mn-lt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800" b="1" dirty="0">
              <a:solidFill>
                <a:srgbClr val="00408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800" b="1" dirty="0">
              <a:solidFill>
                <a:srgbClr val="00408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FF2759-9398-4C99-8C69-B0FB2179E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  <p:pic>
        <p:nvPicPr>
          <p:cNvPr id="10" name="Image 9" descr="logo-AFPAC.png">
            <a:extLst>
              <a:ext uri="{FF2B5EF4-FFF2-40B4-BE49-F238E27FC236}">
                <a16:creationId xmlns:a16="http://schemas.microsoft.com/office/drawing/2014/main" id="{6A2F1C2F-602E-49CF-83EB-7B3724464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56" y="4279115"/>
            <a:ext cx="1100234" cy="424801"/>
          </a:xfrm>
          <a:prstGeom prst="rect">
            <a:avLst/>
          </a:prstGeom>
          <a:ln>
            <a:noFill/>
          </a:ln>
        </p:spPr>
      </p:pic>
      <p:pic>
        <p:nvPicPr>
          <p:cNvPr id="5" name="Image 4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5DDA6949-4F50-4723-B22D-10F13FBE5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027" y="1995487"/>
            <a:ext cx="1394460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0746A1CA-2F3E-4F4C-B2B1-9205C9C2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0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constat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2748072"/>
          </a:xfrm>
        </p:spPr>
        <p:txBody>
          <a:bodyPr/>
          <a:lstStyle/>
          <a:p>
            <a:r>
              <a:rPr lang="fr-FR" sz="2200" dirty="0"/>
              <a:t>La RT 2012 a conduit à une industrialisation de la construction de la maison individuelle qui a changé le processus de décision quant au mode chauffage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fr-FR" sz="2200" dirty="0">
                <a:sym typeface="Wingdings" panose="05000000000000000000" pitchFamily="2" charset="2"/>
              </a:rPr>
              <a:t>La géothermie en maison individuelle neuve est devenue minoritaire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fr-FR" sz="2200" dirty="0">
              <a:sym typeface="Wingdings" panose="05000000000000000000" pitchFamily="2" charset="2"/>
            </a:endParaRPr>
          </a:p>
          <a:p>
            <a:pPr algn="ctr"/>
            <a:r>
              <a:rPr lang="fr-FR" sz="2200" b="1" dirty="0">
                <a:sym typeface="Wingdings" panose="05000000000000000000" pitchFamily="2" charset="2"/>
              </a:rPr>
              <a:t>Une nécessité de communiquer et d’innover pour rebondir</a:t>
            </a:r>
            <a:endParaRPr lang="fr-FR" sz="22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7</a:t>
            </a:fld>
            <a:endParaRPr lang="fr-FR" altLang="fr-FR" dirty="0"/>
          </a:p>
        </p:txBody>
      </p:sp>
      <p:pic>
        <p:nvPicPr>
          <p:cNvPr id="7" name="Image 6" descr="logo-AFPAC.png">
            <a:extLst>
              <a:ext uri="{FF2B5EF4-FFF2-40B4-BE49-F238E27FC236}">
                <a16:creationId xmlns:a16="http://schemas.microsoft.com/office/drawing/2014/main" id="{0E2E8312-37F6-4220-8764-1F9B69113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56" y="4279115"/>
            <a:ext cx="1100234" cy="4248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444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Innover par la technologie et par le service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405" y="845290"/>
            <a:ext cx="8229600" cy="990598"/>
          </a:xfrm>
        </p:spPr>
        <p:txBody>
          <a:bodyPr/>
          <a:lstStyle/>
          <a:p>
            <a:r>
              <a:rPr lang="fr-FR" sz="1600" dirty="0"/>
              <a:t>Avec la viabilité du terrain, rendre disponible une prise d’eau pour raccorder la PAC (source froide) au même titre que l’électricité, l’eau potable et les télécommunications.</a:t>
            </a:r>
          </a:p>
          <a:p>
            <a:r>
              <a:rPr lang="fr-FR" sz="1600" dirty="0"/>
              <a:t>Un travail en amont avec le lotisseur.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6A7967-D078-472B-B058-1133A14FDA29}" type="slidenum">
              <a:rPr lang="fr-FR" altLang="fr-FR" smtClean="0"/>
              <a:pPr>
                <a:defRPr/>
              </a:pPr>
              <a:t>8</a:t>
            </a:fld>
            <a:endParaRPr lang="fr-FR" alt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57" y="1987513"/>
            <a:ext cx="3705225" cy="19907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205" y="1987513"/>
            <a:ext cx="3743325" cy="19907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01257" y="4037254"/>
            <a:ext cx="3533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Pré équipement d’un captage individuel via un mur géothermique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5544" y="4037254"/>
            <a:ext cx="3533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Mutualisation du captage par sondes géothermiques via une boucle tempérée</a:t>
            </a:r>
          </a:p>
        </p:txBody>
      </p:sp>
      <p:pic>
        <p:nvPicPr>
          <p:cNvPr id="9" name="Image 8" descr="logo-AFPAC.png">
            <a:extLst>
              <a:ext uri="{FF2B5EF4-FFF2-40B4-BE49-F238E27FC236}">
                <a16:creationId xmlns:a16="http://schemas.microsoft.com/office/drawing/2014/main" id="{CB19E443-FD3B-48A4-A01A-CFC54474F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56" y="4279115"/>
            <a:ext cx="1100234" cy="4248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4950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9qWxjFojRm3_y5l9FD7q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B20MJU9E9mia6wtkMaT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8PT6SNdcQIjZMrWYksd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eswFQI.alERIRQXnFa8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rS_KLDTwGLafjXZEaDP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Owvlfog_B8v_mT2CGhq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rmYbzmoBgMeMOOBxR7K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0gpIOb9WaeVTidLImdr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V.XJ0cb4XiVkWDBoNY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jZxtXwxdE4DX2tyZ.QR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VAhtffmFmCFCwb1bikk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TubOQ5TgIiCv3mPoecF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1HhdJz3Oq6eQSJdRyGE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2050542</TotalTime>
  <Words>1641</Words>
  <Application>Microsoft Office PowerPoint</Application>
  <PresentationFormat>Affichage à l'écran (16:9)</PresentationFormat>
  <Paragraphs>215</Paragraphs>
  <Slides>29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Calibri</vt:lpstr>
      <vt:lpstr>Helvetica Neue Thin</vt:lpstr>
      <vt:lpstr>Symbol</vt:lpstr>
      <vt:lpstr>Wingdings</vt:lpstr>
      <vt:lpstr>Thème Office</vt:lpstr>
      <vt:lpstr>Diapositive think-cell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constat</vt:lpstr>
      <vt:lpstr>Innover par la technologie et par le service</vt:lpstr>
      <vt:lpstr>Des outils pour communiquer et pour convaincre</vt:lpstr>
      <vt:lpstr>« Outils de relance de la géothermie »</vt:lpstr>
      <vt:lpstr>La géothermie, valoriser un potentiel durable et performant</vt:lpstr>
      <vt:lpstr>La géothermie, une énergie renouvelable soutenue par les Pouvoirs Publics et notamment par l’ADEME</vt:lpstr>
      <vt:lpstr>Présentation PowerPoint</vt:lpstr>
      <vt:lpstr>Sonde géothermique verticale</vt:lpstr>
      <vt:lpstr>Solution individuelle</vt:lpstr>
      <vt:lpstr>Solution mutualisée</vt:lpstr>
      <vt:lpstr>Présentation PowerPoint</vt:lpstr>
      <vt:lpstr>Retour d’expériences </vt:lpstr>
      <vt:lpstr>Notre démarche vers les groupes de promotion</vt:lpstr>
      <vt:lpstr>Le remplacement d’énergie fossile dans un lotissement : de quoi parlons nous ?</vt:lpstr>
      <vt:lpstr>Les attentes des lotisseurs-aménageurs :</vt:lpstr>
      <vt:lpstr>Graphique typique discuté avec les promoteurs sur le CO2</vt:lpstr>
      <vt:lpstr>Comment financer : c’est rentable pour un investisseur. Exemple de calcul réalisé par « Les Communs de l’Energie » 217 MWh / an</vt:lpstr>
      <vt:lpstr>Et il y a des investisseurs intéressés par ce type de projets : discussions en cours </vt:lpstr>
      <vt:lpstr>Présentation PowerPoint</vt:lpstr>
      <vt:lpstr>Présentation PowerPoint</vt:lpstr>
      <vt:lpstr>Présentation PowerPoint</vt:lpstr>
      <vt:lpstr>« Outils de relance de la géothermie 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Emmanuelle DEMAEGT</dc:creator>
  <cp:lastModifiedBy>Jean-François CERISE</cp:lastModifiedBy>
  <cp:revision>816</cp:revision>
  <cp:lastPrinted>2021-11-03T15:20:36Z</cp:lastPrinted>
  <dcterms:created xsi:type="dcterms:W3CDTF">2016-03-03T18:29:55Z</dcterms:created>
  <dcterms:modified xsi:type="dcterms:W3CDTF">2021-11-03T15:33:09Z</dcterms:modified>
</cp:coreProperties>
</file>