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2" r:id="rId2"/>
  </p:sldMasterIdLst>
  <p:notesMasterIdLst>
    <p:notesMasterId r:id="rId37"/>
  </p:notesMasterIdLst>
  <p:sldIdLst>
    <p:sldId id="316" r:id="rId3"/>
    <p:sldId id="265" r:id="rId4"/>
    <p:sldId id="312" r:id="rId5"/>
    <p:sldId id="317" r:id="rId6"/>
    <p:sldId id="342" r:id="rId7"/>
    <p:sldId id="343" r:id="rId8"/>
    <p:sldId id="319" r:id="rId9"/>
    <p:sldId id="320" r:id="rId10"/>
    <p:sldId id="344" r:id="rId11"/>
    <p:sldId id="345" r:id="rId12"/>
    <p:sldId id="346" r:id="rId13"/>
    <p:sldId id="347" r:id="rId14"/>
    <p:sldId id="326" r:id="rId15"/>
    <p:sldId id="318" r:id="rId16"/>
    <p:sldId id="337" r:id="rId17"/>
    <p:sldId id="321" r:id="rId18"/>
    <p:sldId id="322" r:id="rId19"/>
    <p:sldId id="323" r:id="rId20"/>
    <p:sldId id="324" r:id="rId21"/>
    <p:sldId id="325" r:id="rId22"/>
    <p:sldId id="338" r:id="rId23"/>
    <p:sldId id="260" r:id="rId24"/>
    <p:sldId id="261" r:id="rId25"/>
    <p:sldId id="332" r:id="rId26"/>
    <p:sldId id="333" r:id="rId27"/>
    <p:sldId id="334" r:id="rId28"/>
    <p:sldId id="335" r:id="rId29"/>
    <p:sldId id="336" r:id="rId30"/>
    <p:sldId id="327" r:id="rId31"/>
    <p:sldId id="328" r:id="rId32"/>
    <p:sldId id="339" r:id="rId33"/>
    <p:sldId id="340" r:id="rId34"/>
    <p:sldId id="329" r:id="rId35"/>
    <p:sldId id="330" r:id="rId36"/>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2pPr>
    <a:lvl3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3pPr>
    <a:lvl4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4pPr>
    <a:lvl5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5pPr>
    <a:lvl6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6pPr>
    <a:lvl7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7pPr>
    <a:lvl8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8pPr>
    <a:lvl9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042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32" d="100"/>
          <a:sy n="32" d="100"/>
        </p:scale>
        <p:origin x="924" y="9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90488" y="744538"/>
            <a:ext cx="6616700" cy="3722687"/>
          </a:xfrm>
          <a:prstGeom prst="rect">
            <a:avLst/>
          </a:prstGeom>
        </p:spPr>
        <p:txBody>
          <a:bodyPr/>
          <a:lstStyle/>
          <a:p>
            <a:endParaRPr/>
          </a:p>
        </p:txBody>
      </p:sp>
      <p:sp>
        <p:nvSpPr>
          <p:cNvPr id="119" name="Shape 119"/>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3785477462"/>
      </p:ext>
    </p:extLst>
  </p:cSld>
  <p:clrMap bg1="lt1" tx1="dk1" bg2="lt2" tx2="dk2" accent1="accent1" accent2="accent2" accent3="accent3" accent4="accent4" accent5="accent5" accent6="accent6" hlink="hlink" folHlink="folHlink"/>
  <p:notesStyle>
    <a:lvl1pPr defTabSz="642937" latinLnBrk="0">
      <a:lnSpc>
        <a:spcPct val="117999"/>
      </a:lnSpc>
      <a:defRPr sz="3000">
        <a:latin typeface="+mn-lt"/>
        <a:ea typeface="+mn-ea"/>
        <a:cs typeface="+mn-cs"/>
        <a:sym typeface="Helvetica Neue"/>
      </a:defRPr>
    </a:lvl1pPr>
    <a:lvl2pPr indent="228600" defTabSz="642937" latinLnBrk="0">
      <a:lnSpc>
        <a:spcPct val="117999"/>
      </a:lnSpc>
      <a:defRPr sz="3000">
        <a:latin typeface="+mn-lt"/>
        <a:ea typeface="+mn-ea"/>
        <a:cs typeface="+mn-cs"/>
        <a:sym typeface="Helvetica Neue"/>
      </a:defRPr>
    </a:lvl2pPr>
    <a:lvl3pPr indent="457200" defTabSz="642937" latinLnBrk="0">
      <a:lnSpc>
        <a:spcPct val="117999"/>
      </a:lnSpc>
      <a:defRPr sz="3000">
        <a:latin typeface="+mn-lt"/>
        <a:ea typeface="+mn-ea"/>
        <a:cs typeface="+mn-cs"/>
        <a:sym typeface="Helvetica Neue"/>
      </a:defRPr>
    </a:lvl3pPr>
    <a:lvl4pPr indent="685800" defTabSz="642937" latinLnBrk="0">
      <a:lnSpc>
        <a:spcPct val="117999"/>
      </a:lnSpc>
      <a:defRPr sz="3000">
        <a:latin typeface="+mn-lt"/>
        <a:ea typeface="+mn-ea"/>
        <a:cs typeface="+mn-cs"/>
        <a:sym typeface="Helvetica Neue"/>
      </a:defRPr>
    </a:lvl4pPr>
    <a:lvl5pPr indent="914400" defTabSz="642937" latinLnBrk="0">
      <a:lnSpc>
        <a:spcPct val="117999"/>
      </a:lnSpc>
      <a:defRPr sz="3000">
        <a:latin typeface="+mn-lt"/>
        <a:ea typeface="+mn-ea"/>
        <a:cs typeface="+mn-cs"/>
        <a:sym typeface="Helvetica Neue"/>
      </a:defRPr>
    </a:lvl5pPr>
    <a:lvl6pPr indent="1143000" defTabSz="642937" latinLnBrk="0">
      <a:lnSpc>
        <a:spcPct val="117999"/>
      </a:lnSpc>
      <a:defRPr sz="3000">
        <a:latin typeface="+mn-lt"/>
        <a:ea typeface="+mn-ea"/>
        <a:cs typeface="+mn-cs"/>
        <a:sym typeface="Helvetica Neue"/>
      </a:defRPr>
    </a:lvl6pPr>
    <a:lvl7pPr indent="1371600" defTabSz="642937" latinLnBrk="0">
      <a:lnSpc>
        <a:spcPct val="117999"/>
      </a:lnSpc>
      <a:defRPr sz="3000">
        <a:latin typeface="+mn-lt"/>
        <a:ea typeface="+mn-ea"/>
        <a:cs typeface="+mn-cs"/>
        <a:sym typeface="Helvetica Neue"/>
      </a:defRPr>
    </a:lvl7pPr>
    <a:lvl8pPr indent="1600200" defTabSz="642937" latinLnBrk="0">
      <a:lnSpc>
        <a:spcPct val="117999"/>
      </a:lnSpc>
      <a:defRPr sz="3000">
        <a:latin typeface="+mn-lt"/>
        <a:ea typeface="+mn-ea"/>
        <a:cs typeface="+mn-cs"/>
        <a:sym typeface="Helvetica Neue"/>
      </a:defRPr>
    </a:lvl8pPr>
    <a:lvl9pPr indent="1828800" defTabSz="642937" latinLnBrk="0">
      <a:lnSpc>
        <a:spcPct val="117999"/>
      </a:lnSpc>
      <a:defRPr sz="30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95872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29384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4833937" y="2303858"/>
            <a:ext cx="14716127" cy="4643439"/>
          </a:xfrm>
          <a:prstGeom prst="rect">
            <a:avLst/>
          </a:prstGeom>
        </p:spPr>
        <p:txBody>
          <a:bodyPr anchor="b"/>
          <a:lstStyle/>
          <a:p>
            <a:r>
              <a:t>Texte du titre</a:t>
            </a:r>
          </a:p>
        </p:txBody>
      </p:sp>
      <p:sp>
        <p:nvSpPr>
          <p:cNvPr id="12" name="Texte niveau 1…"/>
          <p:cNvSpPr txBox="1">
            <a:spLocks noGrp="1"/>
          </p:cNvSpPr>
          <p:nvPr>
            <p:ph type="body" sz="quarter" idx="1"/>
          </p:nvPr>
        </p:nvSpPr>
        <p:spPr>
          <a:xfrm>
            <a:off x="4833937" y="7090171"/>
            <a:ext cx="14716127" cy="158948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4" name="Image"/>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10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14" name="Image 13" descr="coeur-seul.ai"/>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4538659" y="-1092305"/>
            <a:ext cx="14399989" cy="13393640"/>
          </a:xfrm>
          <a:prstGeom prst="rect">
            <a:avLst/>
          </a:prstGeom>
        </p:spPr>
      </p:pic>
      <p:sp>
        <p:nvSpPr>
          <p:cNvPr id="10" name="Rectangle 9"/>
          <p:cNvSpPr/>
          <p:nvPr userDrawn="1"/>
        </p:nvSpPr>
        <p:spPr>
          <a:xfrm>
            <a:off x="1" y="12978323"/>
            <a:ext cx="24384003" cy="765173"/>
          </a:xfrm>
          <a:prstGeom prst="rect">
            <a:avLst/>
          </a:prstGeom>
          <a:solidFill>
            <a:srgbClr val="092E6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p>
        </p:txBody>
      </p:sp>
      <p:pic>
        <p:nvPicPr>
          <p:cNvPr id="11" name="Image 10" descr="logo-AFPA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936150" y="11410975"/>
            <a:ext cx="2933957" cy="1132803"/>
          </a:xfrm>
          <a:prstGeom prst="rect">
            <a:avLst/>
          </a:prstGeom>
          <a:ln>
            <a:noFill/>
          </a:ln>
        </p:spPr>
      </p:pic>
      <p:sp>
        <p:nvSpPr>
          <p:cNvPr id="2" name="Titre 1"/>
          <p:cNvSpPr>
            <a:spLocks noGrp="1"/>
          </p:cNvSpPr>
          <p:nvPr>
            <p:ph type="title"/>
          </p:nvPr>
        </p:nvSpPr>
        <p:spPr>
          <a:xfrm>
            <a:off x="1219200" y="0"/>
            <a:ext cx="21945600" cy="2286000"/>
          </a:xfrm>
        </p:spPr>
        <p:txBody>
          <a:bodyPr>
            <a:normAutofit/>
          </a:bodyPr>
          <a:lstStyle>
            <a:lvl1pPr algn="l">
              <a:defRPr sz="7467" b="1">
                <a:solidFill>
                  <a:srgbClr val="042C71"/>
                </a:solidFill>
              </a:defRPr>
            </a:lvl1pPr>
          </a:lstStyle>
          <a:p>
            <a:r>
              <a:rPr lang="fr-FR" dirty="0"/>
              <a:t>Cliquez et modifiez le titre</a:t>
            </a:r>
          </a:p>
        </p:txBody>
      </p:sp>
      <p:sp>
        <p:nvSpPr>
          <p:cNvPr id="5" name="Espace réservé du numéro de diapositive 5"/>
          <p:cNvSpPr>
            <a:spLocks noGrp="1"/>
          </p:cNvSpPr>
          <p:nvPr>
            <p:ph type="sldNum" sz="quarter" idx="10"/>
          </p:nvPr>
        </p:nvSpPr>
        <p:spPr>
          <a:xfrm>
            <a:off x="23816336" y="12950827"/>
            <a:ext cx="144332" cy="554701"/>
          </a:xfrm>
        </p:spPr>
        <p:txBody>
          <a:bodyPr/>
          <a:lstStyle>
            <a:lvl1pPr algn="r">
              <a:defRPr sz="2667">
                <a:solidFill>
                  <a:srgbClr val="FFFFFF"/>
                </a:solidFill>
              </a:defRPr>
            </a:lvl1pPr>
          </a:lstStyle>
          <a:p>
            <a:pPr>
              <a:defRPr/>
            </a:pPr>
            <a:endParaRPr lang="fr-FR" altLang="fr-FR" dirty="0"/>
          </a:p>
        </p:txBody>
      </p:sp>
      <p:sp>
        <p:nvSpPr>
          <p:cNvPr id="8" name="Espace réservé du numéro de diapositive 5">
            <a:extLst>
              <a:ext uri="{FF2B5EF4-FFF2-40B4-BE49-F238E27FC236}">
                <a16:creationId xmlns:a16="http://schemas.microsoft.com/office/drawing/2014/main" id="{B7D1E0D9-2C03-4692-8782-66DA972761D1}"/>
              </a:ext>
            </a:extLst>
          </p:cNvPr>
          <p:cNvSpPr txBox="1">
            <a:spLocks/>
          </p:cNvSpPr>
          <p:nvPr userDrawn="1"/>
        </p:nvSpPr>
        <p:spPr>
          <a:xfrm>
            <a:off x="82551" y="12950827"/>
            <a:ext cx="14761632" cy="730251"/>
          </a:xfrm>
          <a:prstGeom prst="rect">
            <a:avLst/>
          </a:prstGeom>
        </p:spPr>
        <p:txBody>
          <a:bodyPr anchor="ctr"/>
          <a:lstStyle>
            <a:defPPr>
              <a:defRPr lang="fr-FR"/>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sz="2000" dirty="0" err="1"/>
              <a:t>Qualité</a:t>
            </a:r>
            <a:r>
              <a:rPr lang="en-GB" sz="2000" dirty="0"/>
              <a:t> PAC "Coup de </a:t>
            </a:r>
            <a:r>
              <a:rPr lang="en-GB" sz="2000" dirty="0" err="1"/>
              <a:t>pouce</a:t>
            </a:r>
            <a:r>
              <a:rPr lang="en-GB" sz="2000" dirty="0"/>
              <a:t>“ </a:t>
            </a:r>
            <a:r>
              <a:rPr lang="fr-FR" sz="2000" dirty="0">
                <a:solidFill>
                  <a:srgbClr val="EA7621"/>
                </a:solidFill>
              </a:rPr>
              <a:t>MARDI 9 JUILLET 2019</a:t>
            </a:r>
          </a:p>
        </p:txBody>
      </p:sp>
    </p:spTree>
    <p:extLst>
      <p:ext uri="{BB962C8B-B14F-4D97-AF65-F5344CB8AC3E}">
        <p14:creationId xmlns:p14="http://schemas.microsoft.com/office/powerpoint/2010/main" val="3068748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828800" y="4260852"/>
            <a:ext cx="20726400" cy="2940051"/>
          </a:xfrm>
        </p:spPr>
        <p:txBody>
          <a:bodyPr/>
          <a:lstStyle/>
          <a:p>
            <a:r>
              <a:rPr lang="fr-FR"/>
              <a:t>Cliquez et modifiez le titre</a:t>
            </a:r>
          </a:p>
        </p:txBody>
      </p:sp>
      <p:pic>
        <p:nvPicPr>
          <p:cNvPr id="7" name="Image 6" descr="logo-AFPA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75177" y="11916328"/>
            <a:ext cx="3833651" cy="1480176"/>
          </a:xfrm>
          <a:prstGeom prst="rect">
            <a:avLst/>
          </a:prstGeom>
        </p:spPr>
      </p:pic>
    </p:spTree>
    <p:extLst>
      <p:ext uri="{BB962C8B-B14F-4D97-AF65-F5344CB8AC3E}">
        <p14:creationId xmlns:p14="http://schemas.microsoft.com/office/powerpoint/2010/main" val="4014398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4" name="Image 13" descr="coeur-seul.ai"/>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4538659" y="-1092305"/>
            <a:ext cx="14399989" cy="13393640"/>
          </a:xfrm>
          <a:prstGeom prst="rect">
            <a:avLst/>
          </a:prstGeom>
        </p:spPr>
      </p:pic>
      <p:sp>
        <p:nvSpPr>
          <p:cNvPr id="10" name="Rectangle 9"/>
          <p:cNvSpPr/>
          <p:nvPr userDrawn="1"/>
        </p:nvSpPr>
        <p:spPr>
          <a:xfrm>
            <a:off x="1" y="12978323"/>
            <a:ext cx="24384003" cy="765173"/>
          </a:xfrm>
          <a:prstGeom prst="rect">
            <a:avLst/>
          </a:prstGeom>
          <a:solidFill>
            <a:srgbClr val="092E6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p>
        </p:txBody>
      </p:sp>
      <p:pic>
        <p:nvPicPr>
          <p:cNvPr id="11" name="Image 10" descr="logo-AFPA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936150" y="11410975"/>
            <a:ext cx="2933957" cy="1132803"/>
          </a:xfrm>
          <a:prstGeom prst="rect">
            <a:avLst/>
          </a:prstGeom>
          <a:ln>
            <a:noFill/>
          </a:ln>
        </p:spPr>
      </p:pic>
      <p:sp>
        <p:nvSpPr>
          <p:cNvPr id="2" name="Titre 1"/>
          <p:cNvSpPr>
            <a:spLocks noGrp="1"/>
          </p:cNvSpPr>
          <p:nvPr>
            <p:ph type="title"/>
          </p:nvPr>
        </p:nvSpPr>
        <p:spPr>
          <a:xfrm>
            <a:off x="1219200" y="0"/>
            <a:ext cx="21945600" cy="2286000"/>
          </a:xfrm>
        </p:spPr>
        <p:txBody>
          <a:bodyPr>
            <a:normAutofit/>
          </a:bodyPr>
          <a:lstStyle>
            <a:lvl1pPr algn="l">
              <a:defRPr sz="7467" b="1">
                <a:solidFill>
                  <a:srgbClr val="042C71"/>
                </a:solidFill>
              </a:defRPr>
            </a:lvl1pPr>
          </a:lstStyle>
          <a:p>
            <a:r>
              <a:rPr lang="fr-FR" dirty="0"/>
              <a:t>Cliquez et modifiez le titre</a:t>
            </a:r>
          </a:p>
        </p:txBody>
      </p:sp>
      <p:sp>
        <p:nvSpPr>
          <p:cNvPr id="3" name="Espace réservé du contenu 2"/>
          <p:cNvSpPr>
            <a:spLocks noGrp="1"/>
          </p:cNvSpPr>
          <p:nvPr>
            <p:ph idx="1"/>
          </p:nvPr>
        </p:nvSpPr>
        <p:spPr/>
        <p:txBody>
          <a:bodyPr/>
          <a:lstStyle>
            <a:lvl1pPr marL="0" indent="0">
              <a:buNone/>
              <a:defRPr sz="7467"/>
            </a:lvl1pPr>
            <a:lvl2pPr marL="2438430" indent="-1219215">
              <a:buFont typeface="Arial"/>
              <a:buChar char="•"/>
              <a:defRPr sz="6400"/>
            </a:lvl2pPr>
            <a:lvl3pPr>
              <a:defRPr sz="5333"/>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numéro de diapositive 5"/>
          <p:cNvSpPr>
            <a:spLocks noGrp="1"/>
          </p:cNvSpPr>
          <p:nvPr>
            <p:ph type="sldNum" sz="quarter" idx="10"/>
          </p:nvPr>
        </p:nvSpPr>
        <p:spPr>
          <a:xfrm>
            <a:off x="17476975" y="12950827"/>
            <a:ext cx="6483693" cy="730251"/>
          </a:xfrm>
        </p:spPr>
        <p:txBody>
          <a:bodyPr/>
          <a:lstStyle>
            <a:lvl1pPr algn="r">
              <a:defRPr sz="2667">
                <a:solidFill>
                  <a:srgbClr val="FFFFFF"/>
                </a:solidFill>
              </a:defRPr>
            </a:lvl1pPr>
          </a:lstStyle>
          <a:p>
            <a:pPr>
              <a:defRPr/>
            </a:pPr>
            <a:endParaRPr lang="fr-FR" altLang="fr-FR" dirty="0"/>
          </a:p>
        </p:txBody>
      </p:sp>
    </p:spTree>
    <p:extLst>
      <p:ext uri="{BB962C8B-B14F-4D97-AF65-F5344CB8AC3E}">
        <p14:creationId xmlns:p14="http://schemas.microsoft.com/office/powerpoint/2010/main" val="3955471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828800" y="4260855"/>
            <a:ext cx="20726400" cy="2940051"/>
          </a:xfrm>
        </p:spPr>
        <p:txBody>
          <a:bodyPr/>
          <a:lstStyle/>
          <a:p>
            <a:r>
              <a:rPr lang="fr-FR"/>
              <a:t>Cliquez et modifiez le titre</a:t>
            </a:r>
          </a:p>
        </p:txBody>
      </p:sp>
      <p:pic>
        <p:nvPicPr>
          <p:cNvPr id="5" name="Image 4" descr="logo-AFPA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75177" y="11916328"/>
            <a:ext cx="3833651" cy="1480176"/>
          </a:xfrm>
          <a:prstGeom prst="rect">
            <a:avLst/>
          </a:prstGeom>
        </p:spPr>
      </p:pic>
    </p:spTree>
    <p:extLst>
      <p:ext uri="{BB962C8B-B14F-4D97-AF65-F5344CB8AC3E}">
        <p14:creationId xmlns:p14="http://schemas.microsoft.com/office/powerpoint/2010/main" val="378331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2" name="Texte du titre"/>
          <p:cNvSpPr txBox="1">
            <a:spLocks noGrp="1"/>
          </p:cNvSpPr>
          <p:nvPr>
            <p:ph type="title"/>
          </p:nvPr>
        </p:nvSpPr>
        <p:spPr>
          <a:xfrm>
            <a:off x="4833937" y="4536280"/>
            <a:ext cx="14716127" cy="4643439"/>
          </a:xfrm>
          <a:prstGeom prst="rect">
            <a:avLst/>
          </a:prstGeom>
        </p:spPr>
        <p:txBody>
          <a:bodyPr/>
          <a:lstStyle/>
          <a:p>
            <a:r>
              <a:t>Texte du titre</a:t>
            </a:r>
          </a:p>
        </p:txBody>
      </p:sp>
      <p:sp>
        <p:nvSpPr>
          <p:cNvPr id="3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40" name="Image"/>
          <p:cNvSpPr>
            <a:spLocks noGrp="1"/>
          </p:cNvSpPr>
          <p:nvPr>
            <p:ph type="pic" sz="half" idx="13"/>
          </p:nvPr>
        </p:nvSpPr>
        <p:spPr>
          <a:xfrm>
            <a:off x="12495609" y="892967"/>
            <a:ext cx="7500939" cy="11555019"/>
          </a:xfrm>
          <a:prstGeom prst="rect">
            <a:avLst/>
          </a:prstGeom>
        </p:spPr>
        <p:txBody>
          <a:bodyPr lIns="91439" tIns="45719" rIns="91439" bIns="45719" anchor="t">
            <a:noAutofit/>
          </a:bodyPr>
          <a:lstStyle/>
          <a:p>
            <a:endParaRPr/>
          </a:p>
        </p:txBody>
      </p:sp>
      <p:sp>
        <p:nvSpPr>
          <p:cNvPr id="41" name="Texte du titre"/>
          <p:cNvSpPr txBox="1">
            <a:spLocks noGrp="1"/>
          </p:cNvSpPr>
          <p:nvPr>
            <p:ph type="title"/>
          </p:nvPr>
        </p:nvSpPr>
        <p:spPr>
          <a:xfrm>
            <a:off x="4387453" y="892967"/>
            <a:ext cx="7500939" cy="5607846"/>
          </a:xfrm>
          <a:prstGeom prst="rect">
            <a:avLst/>
          </a:prstGeom>
        </p:spPr>
        <p:txBody>
          <a:bodyPr anchor="b"/>
          <a:lstStyle>
            <a:lvl1pPr algn="ctr">
              <a:defRPr sz="8400">
                <a:solidFill>
                  <a:srgbClr val="000000"/>
                </a:solidFill>
              </a:defRPr>
            </a:lvl1pPr>
          </a:lstStyle>
          <a:p>
            <a:r>
              <a:t>Texte du titre</a:t>
            </a:r>
          </a:p>
        </p:txBody>
      </p:sp>
      <p:sp>
        <p:nvSpPr>
          <p:cNvPr id="42" name="Texte niveau 1…"/>
          <p:cNvSpPr txBox="1">
            <a:spLocks noGrp="1"/>
          </p:cNvSpPr>
          <p:nvPr>
            <p:ph type="body" sz="quarter" idx="1"/>
          </p:nvPr>
        </p:nvSpPr>
        <p:spPr>
          <a:xfrm>
            <a:off x="4387453" y="6643686"/>
            <a:ext cx="7500939" cy="5786439"/>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Texte niveau 1</a:t>
            </a:r>
          </a:p>
          <a:p>
            <a:pPr lvl="1"/>
            <a:r>
              <a:t>Texte niveau 2</a:t>
            </a:r>
          </a:p>
          <a:p>
            <a:pPr lvl="2"/>
            <a:r>
              <a:t>Texte niveau 3</a:t>
            </a:r>
          </a:p>
          <a:p>
            <a:pPr lvl="3"/>
            <a:r>
              <a:t>Texte niveau 4</a:t>
            </a:r>
          </a:p>
          <a:p>
            <a:pPr lvl="4"/>
            <a:r>
              <a:t>Texte niveau 5</a:t>
            </a:r>
          </a:p>
        </p:txBody>
      </p:sp>
      <p:sp>
        <p:nvSpPr>
          <p:cNvPr id="4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50" name="Texte du titre"/>
          <p:cNvSpPr txBox="1">
            <a:spLocks noGrp="1"/>
          </p:cNvSpPr>
          <p:nvPr>
            <p:ph type="title"/>
          </p:nvPr>
        </p:nvSpPr>
        <p:spPr>
          <a:prstGeom prst="rect">
            <a:avLst/>
          </a:prstGeom>
        </p:spPr>
        <p:txBody>
          <a:bodyPr/>
          <a:lstStyle/>
          <a:p>
            <a:r>
              <a:t>Texte du titre</a:t>
            </a:r>
          </a:p>
        </p:txBody>
      </p:sp>
      <p:sp>
        <p:nvSpPr>
          <p:cNvPr id="5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8" name="Texte du titre"/>
          <p:cNvSpPr txBox="1">
            <a:spLocks noGrp="1"/>
          </p:cNvSpPr>
          <p:nvPr>
            <p:ph type="title"/>
          </p:nvPr>
        </p:nvSpPr>
        <p:spPr>
          <a:prstGeom prst="rect">
            <a:avLst/>
          </a:prstGeom>
        </p:spPr>
        <p:txBody>
          <a:bodyPr/>
          <a:lstStyle/>
          <a:p>
            <a:r>
              <a:t>Texte du titre</a:t>
            </a:r>
          </a:p>
        </p:txBody>
      </p:sp>
      <p:sp>
        <p:nvSpPr>
          <p:cNvPr id="59" name="Texte niveau 1…"/>
          <p:cNvSpPr txBox="1">
            <a:spLocks noGrp="1"/>
          </p:cNvSpPr>
          <p:nvPr>
            <p:ph type="body" idx="1"/>
          </p:nvPr>
        </p:nvSpPr>
        <p:spPr>
          <a:xfrm>
            <a:off x="4387453" y="3643312"/>
            <a:ext cx="15609094" cy="8840393"/>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6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7" name="Image"/>
          <p:cNvSpPr>
            <a:spLocks noGrp="1"/>
          </p:cNvSpPr>
          <p:nvPr>
            <p:ph type="pic" sz="quarter" idx="13"/>
          </p:nvPr>
        </p:nvSpPr>
        <p:spPr>
          <a:xfrm>
            <a:off x="12495609" y="3643312"/>
            <a:ext cx="7500939" cy="8840393"/>
          </a:xfrm>
          <a:prstGeom prst="rect">
            <a:avLst/>
          </a:prstGeom>
        </p:spPr>
        <p:txBody>
          <a:bodyPr lIns="91439" tIns="45719" rIns="91439" bIns="45719" anchor="t">
            <a:noAutofit/>
          </a:bodyPr>
          <a:lstStyle/>
          <a:p>
            <a:endParaRPr/>
          </a:p>
        </p:txBody>
      </p:sp>
      <p:sp>
        <p:nvSpPr>
          <p:cNvPr id="68" name="Texte du titre"/>
          <p:cNvSpPr txBox="1">
            <a:spLocks noGrp="1"/>
          </p:cNvSpPr>
          <p:nvPr>
            <p:ph type="title"/>
          </p:nvPr>
        </p:nvSpPr>
        <p:spPr>
          <a:prstGeom prst="rect">
            <a:avLst/>
          </a:prstGeom>
        </p:spPr>
        <p:txBody>
          <a:bodyPr/>
          <a:lstStyle/>
          <a:p>
            <a:r>
              <a:t>Texte du titre</a:t>
            </a:r>
          </a:p>
        </p:txBody>
      </p:sp>
      <p:sp>
        <p:nvSpPr>
          <p:cNvPr id="69" name="Texte niveau 1…"/>
          <p:cNvSpPr txBox="1">
            <a:spLocks noGrp="1"/>
          </p:cNvSpPr>
          <p:nvPr>
            <p:ph type="body" sz="quarter" idx="1"/>
          </p:nvPr>
        </p:nvSpPr>
        <p:spPr>
          <a:xfrm>
            <a:off x="4387453" y="3643312"/>
            <a:ext cx="7500939" cy="8840393"/>
          </a:xfrm>
          <a:prstGeom prst="rect">
            <a:avLst/>
          </a:prstGeom>
        </p:spPr>
        <p:txBody>
          <a:bodyPr/>
          <a:lstStyle>
            <a:lvl1pPr marL="465363" indent="-465363">
              <a:spcBef>
                <a:spcPts val="4500"/>
              </a:spcBef>
              <a:defRPr sz="3800"/>
            </a:lvl1pPr>
            <a:lvl2pPr marL="808263" indent="-465363">
              <a:spcBef>
                <a:spcPts val="4500"/>
              </a:spcBef>
              <a:defRPr sz="3800"/>
            </a:lvl2pPr>
            <a:lvl3pPr marL="1151164" indent="-465363">
              <a:spcBef>
                <a:spcPts val="4500"/>
              </a:spcBef>
              <a:defRPr sz="3800"/>
            </a:lvl3pPr>
            <a:lvl4pPr marL="1494064" indent="-465364">
              <a:spcBef>
                <a:spcPts val="4500"/>
              </a:spcBef>
              <a:defRPr sz="3800"/>
            </a:lvl4pPr>
            <a:lvl5pPr marL="1836964" indent="-465364">
              <a:spcBef>
                <a:spcPts val="4500"/>
              </a:spcBef>
              <a:defRPr sz="3800"/>
            </a:lvl5pPr>
          </a:lstStyle>
          <a:p>
            <a:r>
              <a:t>Texte niveau 1</a:t>
            </a:r>
          </a:p>
          <a:p>
            <a:pPr lvl="1"/>
            <a:r>
              <a:t>Texte niveau 2</a:t>
            </a:r>
          </a:p>
          <a:p>
            <a:pPr lvl="2"/>
            <a:r>
              <a:t>Texte niveau 3</a:t>
            </a:r>
          </a:p>
          <a:p>
            <a:pPr lvl="3"/>
            <a:r>
              <a:t>Texte niveau 4</a:t>
            </a:r>
          </a:p>
          <a:p>
            <a:pPr lvl="4"/>
            <a:r>
              <a:t>Texte niveau 5</a:t>
            </a:r>
          </a:p>
        </p:txBody>
      </p:sp>
      <p:sp>
        <p:nvSpPr>
          <p:cNvPr id="70" name="Numéro de diapositive"/>
          <p:cNvSpPr txBox="1">
            <a:spLocks noGrp="1"/>
          </p:cNvSpPr>
          <p:nvPr>
            <p:ph type="sldNum" sz="quarter" idx="2"/>
          </p:nvPr>
        </p:nvSpPr>
        <p:spPr>
          <a:xfrm>
            <a:off x="11954104" y="13073062"/>
            <a:ext cx="466267" cy="473075"/>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7" name="Texte niveau 1…"/>
          <p:cNvSpPr txBox="1">
            <a:spLocks noGrp="1"/>
          </p:cNvSpPr>
          <p:nvPr>
            <p:ph type="body" idx="1"/>
          </p:nvPr>
        </p:nvSpPr>
        <p:spPr>
          <a:xfrm>
            <a:off x="4387453" y="1785936"/>
            <a:ext cx="15609094" cy="10144127"/>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5" name="Image"/>
          <p:cNvSpPr>
            <a:spLocks noGrp="1"/>
          </p:cNvSpPr>
          <p:nvPr>
            <p:ph type="pic" sz="quarter" idx="13"/>
          </p:nvPr>
        </p:nvSpPr>
        <p:spPr>
          <a:xfrm>
            <a:off x="12495609" y="7161609"/>
            <a:ext cx="7500939" cy="5304236"/>
          </a:xfrm>
          <a:prstGeom prst="rect">
            <a:avLst/>
          </a:prstGeom>
        </p:spPr>
        <p:txBody>
          <a:bodyPr lIns="91439" tIns="45719" rIns="91439" bIns="45719" anchor="t">
            <a:noAutofit/>
          </a:bodyPr>
          <a:lstStyle/>
          <a:p>
            <a:endParaRPr/>
          </a:p>
        </p:txBody>
      </p:sp>
      <p:sp>
        <p:nvSpPr>
          <p:cNvPr id="86" name="Image"/>
          <p:cNvSpPr>
            <a:spLocks noGrp="1"/>
          </p:cNvSpPr>
          <p:nvPr>
            <p:ph type="pic" sz="quarter" idx="14"/>
          </p:nvPr>
        </p:nvSpPr>
        <p:spPr>
          <a:xfrm>
            <a:off x="12495609" y="1250155"/>
            <a:ext cx="7500939" cy="5304237"/>
          </a:xfrm>
          <a:prstGeom prst="rect">
            <a:avLst/>
          </a:prstGeom>
        </p:spPr>
        <p:txBody>
          <a:bodyPr lIns="91439" tIns="45719" rIns="91439" bIns="45719" anchor="t">
            <a:noAutofit/>
          </a:bodyPr>
          <a:lstStyle/>
          <a:p>
            <a:endParaRPr/>
          </a:p>
        </p:txBody>
      </p:sp>
      <p:sp>
        <p:nvSpPr>
          <p:cNvPr id="87" name="Image"/>
          <p:cNvSpPr>
            <a:spLocks noGrp="1"/>
          </p:cNvSpPr>
          <p:nvPr>
            <p:ph type="pic" sz="half" idx="15"/>
          </p:nvPr>
        </p:nvSpPr>
        <p:spPr>
          <a:xfrm>
            <a:off x="4387453" y="1250155"/>
            <a:ext cx="7500939" cy="11215690"/>
          </a:xfrm>
          <a:prstGeom prst="rect">
            <a:avLst/>
          </a:prstGeom>
        </p:spPr>
        <p:txBody>
          <a:bodyPr lIns="91439" tIns="45719" rIns="91439" bIns="45719" anchor="t">
            <a:noAutofit/>
          </a:bodyPr>
          <a:lstStyle/>
          <a:p>
            <a:endParaRPr/>
          </a:p>
        </p:txBody>
      </p:sp>
      <p:sp>
        <p:nvSpPr>
          <p:cNvPr id="8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5" name="Texte niveau 1…"/>
          <p:cNvSpPr txBox="1">
            <a:spLocks noGrp="1"/>
          </p:cNvSpPr>
          <p:nvPr>
            <p:ph type="body" sz="quarter" idx="1"/>
          </p:nvPr>
        </p:nvSpPr>
        <p:spPr>
          <a:xfrm>
            <a:off x="4833937" y="8947546"/>
            <a:ext cx="14716127" cy="648798"/>
          </a:xfrm>
          <a:prstGeom prst="rect">
            <a:avLst/>
          </a:prstGeom>
        </p:spPr>
        <p:txBody>
          <a:bodyPr anchor="t"/>
          <a:lstStyle>
            <a:lvl1pPr marL="0" indent="0" algn="ctr">
              <a:spcBef>
                <a:spcPts val="0"/>
              </a:spcBef>
              <a:buSzTx/>
              <a:buNone/>
              <a:defRPr sz="3200" i="1"/>
            </a:lvl1pPr>
            <a:lvl2pPr marL="889000" indent="-444500" algn="ctr">
              <a:spcBef>
                <a:spcPts val="0"/>
              </a:spcBef>
              <a:defRPr sz="3200" i="1"/>
            </a:lvl2pPr>
            <a:lvl3pPr marL="1333500" indent="-444500" algn="ctr">
              <a:spcBef>
                <a:spcPts val="0"/>
              </a:spcBef>
              <a:defRPr sz="3200" i="1"/>
            </a:lvl3pPr>
            <a:lvl4pPr marL="1778000" indent="-444500" algn="ctr">
              <a:spcBef>
                <a:spcPts val="0"/>
              </a:spcBef>
              <a:defRPr sz="3200" i="1"/>
            </a:lvl4pPr>
            <a:lvl5pPr marL="2222500" indent="-444500" algn="ctr">
              <a:spcBef>
                <a:spcPts val="0"/>
              </a:spcBef>
              <a:defRPr sz="3200" i="1"/>
            </a:lvl5pPr>
          </a:lstStyle>
          <a:p>
            <a:r>
              <a:t>Texte niveau 1</a:t>
            </a:r>
          </a:p>
          <a:p>
            <a:pPr lvl="1"/>
            <a:r>
              <a:t>Texte niveau 2</a:t>
            </a:r>
          </a:p>
          <a:p>
            <a:pPr lvl="2"/>
            <a:r>
              <a:t>Texte niveau 3</a:t>
            </a:r>
          </a:p>
          <a:p>
            <a:pPr lvl="3"/>
            <a:r>
              <a:t>Texte niveau 4</a:t>
            </a:r>
          </a:p>
          <a:p>
            <a:pPr lvl="4"/>
            <a:r>
              <a:t>Texte niveau 5</a:t>
            </a:r>
          </a:p>
        </p:txBody>
      </p:sp>
      <p:sp>
        <p:nvSpPr>
          <p:cNvPr id="96" name="« Saisissez une citation ici. »"/>
          <p:cNvSpPr txBox="1">
            <a:spLocks noGrp="1"/>
          </p:cNvSpPr>
          <p:nvPr>
            <p:ph type="body" sz="quarter" idx="13"/>
          </p:nvPr>
        </p:nvSpPr>
        <p:spPr>
          <a:xfrm>
            <a:off x="4833937" y="6000625"/>
            <a:ext cx="14716128" cy="857501"/>
          </a:xfrm>
          <a:prstGeom prst="rect">
            <a:avLst/>
          </a:prstGeom>
        </p:spPr>
        <p:txBody>
          <a:bodyPr/>
          <a:lstStyle/>
          <a:p>
            <a:endParaRPr/>
          </a:p>
        </p:txBody>
      </p:sp>
      <p:sp>
        <p:nvSpPr>
          <p:cNvPr id="9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4387453" y="357186"/>
            <a:ext cx="15609094" cy="3036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normAutofit/>
          </a:bodyPr>
          <a:lstStyle/>
          <a:p>
            <a:r>
              <a:t>Texte du titre</a:t>
            </a:r>
          </a:p>
        </p:txBody>
      </p:sp>
      <p:sp>
        <p:nvSpPr>
          <p:cNvPr id="3" name="Texte niveau 1…"/>
          <p:cNvSpPr txBox="1">
            <a:spLocks noGrp="1"/>
          </p:cNvSpPr>
          <p:nvPr>
            <p:ph type="body" idx="1"/>
          </p:nvPr>
        </p:nvSpPr>
        <p:spPr>
          <a:xfrm>
            <a:off x="13610166" y="3962400"/>
            <a:ext cx="9550401" cy="975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11954104" y="13073062"/>
            <a:ext cx="466267" cy="477670"/>
          </a:xfrm>
          <a:prstGeom prst="rect">
            <a:avLst/>
          </a:prstGeom>
          <a:ln w="12700">
            <a:miter lim="400000"/>
          </a:ln>
        </p:spPr>
        <p:txBody>
          <a:bodyPr wrap="none" lIns="71436" tIns="71436" rIns="71436" bIns="71436">
            <a:spAutoFit/>
          </a:bodyPr>
          <a:lstStyle>
            <a:lvl1pPr>
              <a:defRPr sz="2200">
                <a:latin typeface="Helvetica Neue Light"/>
                <a:ea typeface="Helvetica Neue Light"/>
                <a:cs typeface="Helvetica Neue Light"/>
                <a:sym typeface="Helvetica Neue Light"/>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hf sldNum="0" hdr="0" ftr="0" dt="0"/>
  <p:txStyles>
    <p:titleStyle>
      <a:lvl1pPr marL="0" marR="0" indent="0" algn="l" defTabSz="821530" rtl="0" latinLnBrk="0">
        <a:lnSpc>
          <a:spcPct val="100000"/>
        </a:lnSpc>
        <a:spcBef>
          <a:spcPts val="0"/>
        </a:spcBef>
        <a:spcAft>
          <a:spcPts val="0"/>
        </a:spcAft>
        <a:buClrTx/>
        <a:buSzTx/>
        <a:buFontTx/>
        <a:buNone/>
        <a:tabLst/>
        <a:defRPr sz="6600" b="0" i="0" u="none" strike="noStrike" cap="none" spc="0" baseline="0">
          <a:ln>
            <a:noFill/>
          </a:ln>
          <a:solidFill>
            <a:srgbClr val="FF7C00"/>
          </a:solidFill>
          <a:uFillTx/>
          <a:latin typeface="Helvetica Neue Medium"/>
          <a:ea typeface="Helvetica Neue Medium"/>
          <a:cs typeface="Helvetica Neue Medium"/>
          <a:sym typeface="Helvetica Neue Medium"/>
        </a:defRPr>
      </a:lvl1pPr>
      <a:lvl2pPr marL="0" marR="0" indent="0" algn="l" defTabSz="821530" rtl="0" latinLnBrk="0">
        <a:lnSpc>
          <a:spcPct val="100000"/>
        </a:lnSpc>
        <a:spcBef>
          <a:spcPts val="0"/>
        </a:spcBef>
        <a:spcAft>
          <a:spcPts val="0"/>
        </a:spcAft>
        <a:buClrTx/>
        <a:buSzTx/>
        <a:buFontTx/>
        <a:buNone/>
        <a:tabLst/>
        <a:defRPr sz="6600" b="0" i="0" u="none" strike="noStrike" cap="none" spc="0" baseline="0">
          <a:ln>
            <a:noFill/>
          </a:ln>
          <a:solidFill>
            <a:srgbClr val="FF7C00"/>
          </a:solidFill>
          <a:uFillTx/>
          <a:latin typeface="Helvetica Neue Medium"/>
          <a:ea typeface="Helvetica Neue Medium"/>
          <a:cs typeface="Helvetica Neue Medium"/>
          <a:sym typeface="Helvetica Neue Medium"/>
        </a:defRPr>
      </a:lvl2pPr>
      <a:lvl3pPr marL="0" marR="0" indent="0" algn="l" defTabSz="821530" rtl="0" latinLnBrk="0">
        <a:lnSpc>
          <a:spcPct val="100000"/>
        </a:lnSpc>
        <a:spcBef>
          <a:spcPts val="0"/>
        </a:spcBef>
        <a:spcAft>
          <a:spcPts val="0"/>
        </a:spcAft>
        <a:buClrTx/>
        <a:buSzTx/>
        <a:buFontTx/>
        <a:buNone/>
        <a:tabLst/>
        <a:defRPr sz="6600" b="0" i="0" u="none" strike="noStrike" cap="none" spc="0" baseline="0">
          <a:ln>
            <a:noFill/>
          </a:ln>
          <a:solidFill>
            <a:srgbClr val="FF7C00"/>
          </a:solidFill>
          <a:uFillTx/>
          <a:latin typeface="Helvetica Neue Medium"/>
          <a:ea typeface="Helvetica Neue Medium"/>
          <a:cs typeface="Helvetica Neue Medium"/>
          <a:sym typeface="Helvetica Neue Medium"/>
        </a:defRPr>
      </a:lvl3pPr>
      <a:lvl4pPr marL="0" marR="0" indent="0" algn="l" defTabSz="821530" rtl="0" latinLnBrk="0">
        <a:lnSpc>
          <a:spcPct val="100000"/>
        </a:lnSpc>
        <a:spcBef>
          <a:spcPts val="0"/>
        </a:spcBef>
        <a:spcAft>
          <a:spcPts val="0"/>
        </a:spcAft>
        <a:buClrTx/>
        <a:buSzTx/>
        <a:buFontTx/>
        <a:buNone/>
        <a:tabLst/>
        <a:defRPr sz="6600" b="0" i="0" u="none" strike="noStrike" cap="none" spc="0" baseline="0">
          <a:ln>
            <a:noFill/>
          </a:ln>
          <a:solidFill>
            <a:srgbClr val="FF7C00"/>
          </a:solidFill>
          <a:uFillTx/>
          <a:latin typeface="Helvetica Neue Medium"/>
          <a:ea typeface="Helvetica Neue Medium"/>
          <a:cs typeface="Helvetica Neue Medium"/>
          <a:sym typeface="Helvetica Neue Medium"/>
        </a:defRPr>
      </a:lvl4pPr>
      <a:lvl5pPr marL="0" marR="0" indent="0" algn="l" defTabSz="821530" rtl="0" latinLnBrk="0">
        <a:lnSpc>
          <a:spcPct val="100000"/>
        </a:lnSpc>
        <a:spcBef>
          <a:spcPts val="0"/>
        </a:spcBef>
        <a:spcAft>
          <a:spcPts val="0"/>
        </a:spcAft>
        <a:buClrTx/>
        <a:buSzTx/>
        <a:buFontTx/>
        <a:buNone/>
        <a:tabLst/>
        <a:defRPr sz="6600" b="0" i="0" u="none" strike="noStrike" cap="none" spc="0" baseline="0">
          <a:ln>
            <a:noFill/>
          </a:ln>
          <a:solidFill>
            <a:srgbClr val="FF7C00"/>
          </a:solidFill>
          <a:uFillTx/>
          <a:latin typeface="Helvetica Neue Medium"/>
          <a:ea typeface="Helvetica Neue Medium"/>
          <a:cs typeface="Helvetica Neue Medium"/>
          <a:sym typeface="Helvetica Neue Medium"/>
        </a:defRPr>
      </a:lvl5pPr>
      <a:lvl6pPr marL="0" marR="0" indent="0" algn="l" defTabSz="821530" rtl="0" latinLnBrk="0">
        <a:lnSpc>
          <a:spcPct val="100000"/>
        </a:lnSpc>
        <a:spcBef>
          <a:spcPts val="0"/>
        </a:spcBef>
        <a:spcAft>
          <a:spcPts val="0"/>
        </a:spcAft>
        <a:buClrTx/>
        <a:buSzTx/>
        <a:buFontTx/>
        <a:buNone/>
        <a:tabLst/>
        <a:defRPr sz="6600" b="0" i="0" u="none" strike="noStrike" cap="none" spc="0" baseline="0">
          <a:ln>
            <a:noFill/>
          </a:ln>
          <a:solidFill>
            <a:srgbClr val="FF7C00"/>
          </a:solidFill>
          <a:uFillTx/>
          <a:latin typeface="Helvetica Neue Medium"/>
          <a:ea typeface="Helvetica Neue Medium"/>
          <a:cs typeface="Helvetica Neue Medium"/>
          <a:sym typeface="Helvetica Neue Medium"/>
        </a:defRPr>
      </a:lvl6pPr>
      <a:lvl7pPr marL="0" marR="0" indent="0" algn="l" defTabSz="821530" rtl="0" latinLnBrk="0">
        <a:lnSpc>
          <a:spcPct val="100000"/>
        </a:lnSpc>
        <a:spcBef>
          <a:spcPts val="0"/>
        </a:spcBef>
        <a:spcAft>
          <a:spcPts val="0"/>
        </a:spcAft>
        <a:buClrTx/>
        <a:buSzTx/>
        <a:buFontTx/>
        <a:buNone/>
        <a:tabLst/>
        <a:defRPr sz="6600" b="0" i="0" u="none" strike="noStrike" cap="none" spc="0" baseline="0">
          <a:ln>
            <a:noFill/>
          </a:ln>
          <a:solidFill>
            <a:srgbClr val="FF7C00"/>
          </a:solidFill>
          <a:uFillTx/>
          <a:latin typeface="Helvetica Neue Medium"/>
          <a:ea typeface="Helvetica Neue Medium"/>
          <a:cs typeface="Helvetica Neue Medium"/>
          <a:sym typeface="Helvetica Neue Medium"/>
        </a:defRPr>
      </a:lvl7pPr>
      <a:lvl8pPr marL="0" marR="0" indent="0" algn="l" defTabSz="821530" rtl="0" latinLnBrk="0">
        <a:lnSpc>
          <a:spcPct val="100000"/>
        </a:lnSpc>
        <a:spcBef>
          <a:spcPts val="0"/>
        </a:spcBef>
        <a:spcAft>
          <a:spcPts val="0"/>
        </a:spcAft>
        <a:buClrTx/>
        <a:buSzTx/>
        <a:buFontTx/>
        <a:buNone/>
        <a:tabLst/>
        <a:defRPr sz="6600" b="0" i="0" u="none" strike="noStrike" cap="none" spc="0" baseline="0">
          <a:ln>
            <a:noFill/>
          </a:ln>
          <a:solidFill>
            <a:srgbClr val="FF7C00"/>
          </a:solidFill>
          <a:uFillTx/>
          <a:latin typeface="Helvetica Neue Medium"/>
          <a:ea typeface="Helvetica Neue Medium"/>
          <a:cs typeface="Helvetica Neue Medium"/>
          <a:sym typeface="Helvetica Neue Medium"/>
        </a:defRPr>
      </a:lvl8pPr>
      <a:lvl9pPr marL="0" marR="0" indent="0" algn="l" defTabSz="821530" rtl="0" latinLnBrk="0">
        <a:lnSpc>
          <a:spcPct val="100000"/>
        </a:lnSpc>
        <a:spcBef>
          <a:spcPts val="0"/>
        </a:spcBef>
        <a:spcAft>
          <a:spcPts val="0"/>
        </a:spcAft>
        <a:buClrTx/>
        <a:buSzTx/>
        <a:buFontTx/>
        <a:buNone/>
        <a:tabLst/>
        <a:defRPr sz="6600" b="0" i="0" u="none" strike="noStrike" cap="none" spc="0" baseline="0">
          <a:ln>
            <a:noFill/>
          </a:ln>
          <a:solidFill>
            <a:srgbClr val="FF7C00"/>
          </a:solidFill>
          <a:uFillTx/>
          <a:latin typeface="Helvetica Neue Medium"/>
          <a:ea typeface="Helvetica Neue Medium"/>
          <a:cs typeface="Helvetica Neue Medium"/>
          <a:sym typeface="Helvetica Neue Medium"/>
        </a:defRPr>
      </a:lvl9pPr>
    </p:titleStyle>
    <p:bodyStyle>
      <a:lvl1pPr marL="6111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1pPr>
      <a:lvl2pPr marL="10556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2pPr>
      <a:lvl3pPr marL="15001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3pPr>
      <a:lvl4pPr marL="1944686"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4pPr>
      <a:lvl5pPr marL="2389186" marR="0" indent="-611186"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5pPr>
      <a:lvl6pPr marL="2833686" marR="0" indent="-611186"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6pPr>
      <a:lvl7pPr marL="32781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7pPr>
      <a:lvl8pPr marL="37226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8pPr>
      <a:lvl9pPr marL="41671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9pPr>
    </p:bodyStyle>
    <p:otherStyle>
      <a:lvl1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219200" y="549277"/>
            <a:ext cx="21945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Espace réservé du texte 2"/>
          <p:cNvSpPr>
            <a:spLocks noGrp="1"/>
          </p:cNvSpPr>
          <p:nvPr>
            <p:ph type="body" idx="1"/>
          </p:nvPr>
        </p:nvSpPr>
        <p:spPr bwMode="auto">
          <a:xfrm>
            <a:off x="1219200" y="3200403"/>
            <a:ext cx="21945600" cy="905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1219200" y="12712701"/>
            <a:ext cx="5689600" cy="730251"/>
          </a:xfrm>
          <a:prstGeom prst="rect">
            <a:avLst/>
          </a:prstGeom>
        </p:spPr>
        <p:txBody>
          <a:bodyPr vert="horz" lIns="91440" tIns="45720" rIns="91440" bIns="45720" rtlCol="0" anchor="ctr"/>
          <a:lstStyle>
            <a:lvl1pPr algn="l" eaLnBrk="1" fontAlgn="auto" hangingPunct="1">
              <a:spcBef>
                <a:spcPts val="0"/>
              </a:spcBef>
              <a:spcAft>
                <a:spcPts val="0"/>
              </a:spcAft>
              <a:defRPr sz="3200">
                <a:solidFill>
                  <a:schemeClr val="tx1">
                    <a:tint val="75000"/>
                  </a:schemeClr>
                </a:solidFill>
                <a:latin typeface="+mn-lt"/>
              </a:defRPr>
            </a:lvl1pPr>
          </a:lstStyle>
          <a:p>
            <a:pPr>
              <a:defRPr/>
            </a:pPr>
            <a:endParaRPr lang="fr-FR"/>
          </a:p>
        </p:txBody>
      </p:sp>
      <p:sp>
        <p:nvSpPr>
          <p:cNvPr id="5" name="Espace réservé du pied de page 4"/>
          <p:cNvSpPr>
            <a:spLocks noGrp="1"/>
          </p:cNvSpPr>
          <p:nvPr>
            <p:ph type="ftr" sz="quarter" idx="3"/>
          </p:nvPr>
        </p:nvSpPr>
        <p:spPr>
          <a:xfrm>
            <a:off x="8331200" y="12712701"/>
            <a:ext cx="7721600" cy="730251"/>
          </a:xfrm>
          <a:prstGeom prst="rect">
            <a:avLst/>
          </a:prstGeom>
        </p:spPr>
        <p:txBody>
          <a:bodyPr vert="horz" lIns="91440" tIns="45720" rIns="91440" bIns="45720" rtlCol="0" anchor="ctr"/>
          <a:lstStyle>
            <a:lvl1pPr algn="ctr" eaLnBrk="1" fontAlgn="auto" hangingPunct="1">
              <a:spcBef>
                <a:spcPts val="0"/>
              </a:spcBef>
              <a:spcAft>
                <a:spcPts val="0"/>
              </a:spcAft>
              <a:defRPr sz="3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17475200" y="12712701"/>
            <a:ext cx="5689600" cy="73025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3200">
                <a:solidFill>
                  <a:srgbClr val="898989"/>
                </a:solidFill>
              </a:defRPr>
            </a:lvl1pPr>
          </a:lstStyle>
          <a:p>
            <a:pPr>
              <a:defRPr/>
            </a:pPr>
            <a:fld id="{AE6A7967-D078-472B-B058-1133A14FDA29}" type="slidenum">
              <a:rPr lang="fr-FR" altLang="fr-FR"/>
              <a:pPr>
                <a:defRPr/>
              </a:pPr>
              <a:t>‹N°›</a:t>
            </a:fld>
            <a:endParaRPr lang="fr-FR" altLang="fr-FR"/>
          </a:p>
        </p:txBody>
      </p:sp>
    </p:spTree>
    <p:extLst>
      <p:ext uri="{BB962C8B-B14F-4D97-AF65-F5344CB8AC3E}">
        <p14:creationId xmlns:p14="http://schemas.microsoft.com/office/powerpoint/2010/main" val="32178974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hdr="0" ftr="0" dt="0"/>
  <p:txStyles>
    <p:titleStyle>
      <a:lvl1pPr algn="ctr" defTabSz="1219215" rtl="0" eaLnBrk="0" fontAlgn="base" hangingPunct="0">
        <a:spcBef>
          <a:spcPct val="0"/>
        </a:spcBef>
        <a:spcAft>
          <a:spcPct val="0"/>
        </a:spcAft>
        <a:defRPr sz="11733" kern="1200">
          <a:solidFill>
            <a:schemeClr val="tx1"/>
          </a:solidFill>
          <a:latin typeface="+mj-lt"/>
          <a:ea typeface="+mj-ea"/>
          <a:cs typeface="+mj-cs"/>
        </a:defRPr>
      </a:lvl1pPr>
      <a:lvl2pPr algn="ctr" defTabSz="1219215" rtl="0" eaLnBrk="0" fontAlgn="base" hangingPunct="0">
        <a:spcBef>
          <a:spcPct val="0"/>
        </a:spcBef>
        <a:spcAft>
          <a:spcPct val="0"/>
        </a:spcAft>
        <a:defRPr sz="11733">
          <a:solidFill>
            <a:schemeClr val="tx1"/>
          </a:solidFill>
          <a:latin typeface="Calibri" panose="020F0502020204030204" pitchFamily="34" charset="0"/>
        </a:defRPr>
      </a:lvl2pPr>
      <a:lvl3pPr algn="ctr" defTabSz="1219215" rtl="0" eaLnBrk="0" fontAlgn="base" hangingPunct="0">
        <a:spcBef>
          <a:spcPct val="0"/>
        </a:spcBef>
        <a:spcAft>
          <a:spcPct val="0"/>
        </a:spcAft>
        <a:defRPr sz="11733">
          <a:solidFill>
            <a:schemeClr val="tx1"/>
          </a:solidFill>
          <a:latin typeface="Calibri" panose="020F0502020204030204" pitchFamily="34" charset="0"/>
        </a:defRPr>
      </a:lvl3pPr>
      <a:lvl4pPr algn="ctr" defTabSz="1219215" rtl="0" eaLnBrk="0" fontAlgn="base" hangingPunct="0">
        <a:spcBef>
          <a:spcPct val="0"/>
        </a:spcBef>
        <a:spcAft>
          <a:spcPct val="0"/>
        </a:spcAft>
        <a:defRPr sz="11733">
          <a:solidFill>
            <a:schemeClr val="tx1"/>
          </a:solidFill>
          <a:latin typeface="Calibri" panose="020F0502020204030204" pitchFamily="34" charset="0"/>
        </a:defRPr>
      </a:lvl4pPr>
      <a:lvl5pPr algn="ctr" defTabSz="1219215" rtl="0" eaLnBrk="0" fontAlgn="base" hangingPunct="0">
        <a:spcBef>
          <a:spcPct val="0"/>
        </a:spcBef>
        <a:spcAft>
          <a:spcPct val="0"/>
        </a:spcAft>
        <a:defRPr sz="11733">
          <a:solidFill>
            <a:schemeClr val="tx1"/>
          </a:solidFill>
          <a:latin typeface="Calibri" panose="020F0502020204030204" pitchFamily="34" charset="0"/>
        </a:defRPr>
      </a:lvl5pPr>
      <a:lvl6pPr marL="1219215" algn="ctr" defTabSz="1219215" rtl="0" fontAlgn="base">
        <a:spcBef>
          <a:spcPct val="0"/>
        </a:spcBef>
        <a:spcAft>
          <a:spcPct val="0"/>
        </a:spcAft>
        <a:defRPr sz="11733">
          <a:solidFill>
            <a:schemeClr val="tx1"/>
          </a:solidFill>
          <a:latin typeface="Calibri" panose="020F0502020204030204" pitchFamily="34" charset="0"/>
        </a:defRPr>
      </a:lvl6pPr>
      <a:lvl7pPr marL="2438430" algn="ctr" defTabSz="1219215" rtl="0" fontAlgn="base">
        <a:spcBef>
          <a:spcPct val="0"/>
        </a:spcBef>
        <a:spcAft>
          <a:spcPct val="0"/>
        </a:spcAft>
        <a:defRPr sz="11733">
          <a:solidFill>
            <a:schemeClr val="tx1"/>
          </a:solidFill>
          <a:latin typeface="Calibri" panose="020F0502020204030204" pitchFamily="34" charset="0"/>
        </a:defRPr>
      </a:lvl7pPr>
      <a:lvl8pPr marL="3657646" algn="ctr" defTabSz="1219215" rtl="0" fontAlgn="base">
        <a:spcBef>
          <a:spcPct val="0"/>
        </a:spcBef>
        <a:spcAft>
          <a:spcPct val="0"/>
        </a:spcAft>
        <a:defRPr sz="11733">
          <a:solidFill>
            <a:schemeClr val="tx1"/>
          </a:solidFill>
          <a:latin typeface="Calibri" panose="020F0502020204030204" pitchFamily="34" charset="0"/>
        </a:defRPr>
      </a:lvl8pPr>
      <a:lvl9pPr marL="4876861" algn="ctr" defTabSz="1219215" rtl="0" fontAlgn="base">
        <a:spcBef>
          <a:spcPct val="0"/>
        </a:spcBef>
        <a:spcAft>
          <a:spcPct val="0"/>
        </a:spcAft>
        <a:defRPr sz="11733">
          <a:solidFill>
            <a:schemeClr val="tx1"/>
          </a:solidFill>
          <a:latin typeface="Calibri" panose="020F0502020204030204" pitchFamily="34" charset="0"/>
        </a:defRPr>
      </a:lvl9pPr>
    </p:titleStyle>
    <p:bodyStyle>
      <a:lvl1pPr marL="914411" indent="-914411" algn="l" defTabSz="1219215" rtl="0" eaLnBrk="0" fontAlgn="base" hangingPunct="0">
        <a:spcBef>
          <a:spcPct val="20000"/>
        </a:spcBef>
        <a:spcAft>
          <a:spcPct val="0"/>
        </a:spcAft>
        <a:buFont typeface="Arial" panose="020B0604020202020204" pitchFamily="34" charset="0"/>
        <a:buChar char="•"/>
        <a:defRPr sz="8533" kern="1200">
          <a:solidFill>
            <a:schemeClr val="tx1"/>
          </a:solidFill>
          <a:latin typeface="+mn-lt"/>
          <a:ea typeface="+mn-ea"/>
          <a:cs typeface="+mn-cs"/>
        </a:defRPr>
      </a:lvl1pPr>
      <a:lvl2pPr marL="1981225" indent="-762010" algn="l" defTabSz="1219215" rtl="0" eaLnBrk="0" fontAlgn="base" hangingPunct="0">
        <a:spcBef>
          <a:spcPct val="20000"/>
        </a:spcBef>
        <a:spcAft>
          <a:spcPct val="0"/>
        </a:spcAft>
        <a:buFont typeface="Arial" panose="020B0604020202020204" pitchFamily="34" charset="0"/>
        <a:buChar char="–"/>
        <a:defRPr sz="7467" kern="1200">
          <a:solidFill>
            <a:schemeClr val="tx1"/>
          </a:solidFill>
          <a:latin typeface="+mn-lt"/>
          <a:ea typeface="+mn-ea"/>
          <a:cs typeface="+mn-cs"/>
        </a:defRPr>
      </a:lvl2pPr>
      <a:lvl3pPr marL="3048038" indent="-609608" algn="l" defTabSz="1219215" rtl="0" eaLnBrk="0" fontAlgn="base" hangingPunct="0">
        <a:spcBef>
          <a:spcPct val="20000"/>
        </a:spcBef>
        <a:spcAft>
          <a:spcPct val="0"/>
        </a:spcAft>
        <a:buFont typeface="Arial" panose="020B0604020202020204" pitchFamily="34" charset="0"/>
        <a:buChar char="•"/>
        <a:defRPr sz="6400" kern="1200">
          <a:solidFill>
            <a:schemeClr val="tx1"/>
          </a:solidFill>
          <a:latin typeface="+mn-lt"/>
          <a:ea typeface="+mn-ea"/>
          <a:cs typeface="+mn-cs"/>
        </a:defRPr>
      </a:lvl3pPr>
      <a:lvl4pPr marL="4267253" indent="-609608" algn="l" defTabSz="1219215" rtl="0" eaLnBrk="0" fontAlgn="base" hangingPunct="0">
        <a:spcBef>
          <a:spcPct val="20000"/>
        </a:spcBef>
        <a:spcAft>
          <a:spcPct val="0"/>
        </a:spcAft>
        <a:buFont typeface="Arial" panose="020B0604020202020204" pitchFamily="34" charset="0"/>
        <a:buChar char="–"/>
        <a:defRPr sz="5333" kern="1200">
          <a:solidFill>
            <a:schemeClr val="tx1"/>
          </a:solidFill>
          <a:latin typeface="+mn-lt"/>
          <a:ea typeface="+mn-ea"/>
          <a:cs typeface="+mn-cs"/>
        </a:defRPr>
      </a:lvl4pPr>
      <a:lvl5pPr marL="5486469" indent="-609608" algn="l" defTabSz="1219215" rtl="0" eaLnBrk="0" fontAlgn="base" hangingPunct="0">
        <a:spcBef>
          <a:spcPct val="20000"/>
        </a:spcBef>
        <a:spcAft>
          <a:spcPct val="0"/>
        </a:spcAft>
        <a:buFont typeface="Arial" panose="020B0604020202020204" pitchFamily="34" charset="0"/>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fr-FR"/>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gabaritFondV2.png" descr="gabaritFondV2.png"/>
          <p:cNvPicPr>
            <a:picLocks noChangeAspect="1"/>
          </p:cNvPicPr>
          <p:nvPr/>
        </p:nvPicPr>
        <p:blipFill>
          <a:blip r:embed="rId2"/>
          <a:srcRect b="90"/>
          <a:stretch>
            <a:fillRect/>
          </a:stretch>
        </p:blipFill>
        <p:spPr>
          <a:xfrm>
            <a:off x="-78913" y="-69268"/>
            <a:ext cx="24541826" cy="10999714"/>
          </a:xfrm>
          <a:prstGeom prst="rect">
            <a:avLst/>
          </a:prstGeom>
          <a:ln w="12700">
            <a:miter lim="400000"/>
          </a:ln>
        </p:spPr>
      </p:pic>
      <p:sp>
        <p:nvSpPr>
          <p:cNvPr id="122" name="ZoneTexte 3"/>
          <p:cNvSpPr txBox="1"/>
          <p:nvPr/>
        </p:nvSpPr>
        <p:spPr>
          <a:xfrm>
            <a:off x="9083564" y="4613374"/>
            <a:ext cx="15300436" cy="2800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hangingPunct="1">
              <a:spcBef>
                <a:spcPct val="0"/>
              </a:spcBef>
            </a:pPr>
            <a:r>
              <a:rPr lang="fr-FR" altLang="fr-FR" sz="4800" b="1" dirty="0">
                <a:solidFill>
                  <a:schemeClr val="bg1"/>
                </a:solidFill>
                <a:latin typeface="Calibri" panose="020F0502020204030204" pitchFamily="34" charset="0"/>
                <a:cs typeface="Calibri" panose="020F0502020204030204" pitchFamily="34" charset="0"/>
              </a:rPr>
              <a:t>Réunion plénière des acteurs « Coup de pouce » </a:t>
            </a:r>
          </a:p>
          <a:p>
            <a:pPr algn="l" hangingPunct="1">
              <a:spcBef>
                <a:spcPct val="0"/>
              </a:spcBef>
            </a:pPr>
            <a:r>
              <a:rPr lang="fr-FR" altLang="fr-FR" sz="4800" b="1" dirty="0">
                <a:solidFill>
                  <a:schemeClr val="bg1"/>
                </a:solidFill>
                <a:latin typeface="Calibri" panose="020F0502020204030204" pitchFamily="34" charset="0"/>
                <a:cs typeface="Calibri" panose="020F0502020204030204" pitchFamily="34" charset="0"/>
              </a:rPr>
              <a:t>changement de chaudière par une PAC </a:t>
            </a:r>
          </a:p>
          <a:p>
            <a:pPr algn="l" hangingPunct="1">
              <a:spcBef>
                <a:spcPct val="0"/>
              </a:spcBef>
            </a:pPr>
            <a:endParaRPr lang="fr-FR" altLang="fr-FR" sz="4800" b="1" dirty="0">
              <a:solidFill>
                <a:schemeClr val="bg1"/>
              </a:solidFill>
              <a:latin typeface="Calibri" panose="020F0502020204030204" pitchFamily="34" charset="0"/>
              <a:cs typeface="Calibri" panose="020F0502020204030204" pitchFamily="34" charset="0"/>
            </a:endParaRPr>
          </a:p>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Mardi 9 juillet 2019</a:t>
            </a:r>
            <a:endParaRPr lang="fr-FR" sz="3800" dirty="0">
              <a:latin typeface="Calibri" panose="020F0502020204030204" pitchFamily="34" charset="0"/>
              <a:cs typeface="Calibri" panose="020F0502020204030204" pitchFamily="34" charset="0"/>
            </a:endParaRPr>
          </a:p>
        </p:txBody>
      </p:sp>
      <p:pic>
        <p:nvPicPr>
          <p:cNvPr id="123" name="logo-AFPAC.ai" descr="logo-AFPAC.ai"/>
          <p:cNvPicPr>
            <a:picLocks noChangeAspect="1"/>
          </p:cNvPicPr>
          <p:nvPr/>
        </p:nvPicPr>
        <p:blipFill>
          <a:blip r:embed="rId3"/>
          <a:stretch>
            <a:fillRect/>
          </a:stretch>
        </p:blipFill>
        <p:spPr>
          <a:xfrm>
            <a:off x="10198162" y="11646517"/>
            <a:ext cx="3765494" cy="1462457"/>
          </a:xfrm>
          <a:prstGeom prst="rect">
            <a:avLst/>
          </a:prstGeom>
          <a:ln w="12700">
            <a:miter lim="400000"/>
          </a:ln>
        </p:spPr>
      </p:pic>
      <p:sp>
        <p:nvSpPr>
          <p:cNvPr id="5" name="ZoneTexte 3">
            <a:extLst>
              <a:ext uri="{FF2B5EF4-FFF2-40B4-BE49-F238E27FC236}">
                <a16:creationId xmlns:a16="http://schemas.microsoft.com/office/drawing/2014/main" id="{AF7FA94E-0130-41F6-8C39-F60B09B3360D}"/>
              </a:ext>
            </a:extLst>
          </p:cNvPr>
          <p:cNvSpPr txBox="1">
            <a:spLocks noChangeArrowheads="1"/>
          </p:cNvSpPr>
          <p:nvPr/>
        </p:nvSpPr>
        <p:spPr bwMode="auto">
          <a:xfrm>
            <a:off x="9083564" y="8627109"/>
            <a:ext cx="382144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spcAft>
                <a:spcPts val="0"/>
              </a:spcAft>
              <a:buFontTx/>
              <a:buNone/>
            </a:pPr>
            <a:r>
              <a:rPr lang="fr-FR" altLang="fr-FR" sz="4000" dirty="0">
                <a:solidFill>
                  <a:srgbClr val="EA7621"/>
                </a:solidFill>
                <a:latin typeface="Calibri"/>
                <a:cs typeface="Calibri"/>
              </a:rPr>
              <a:t>L’AFPAC</a:t>
            </a:r>
            <a:endParaRPr lang="fr-FR" altLang="fr-FR" sz="4000" dirty="0">
              <a:solidFill>
                <a:schemeClr val="bg1"/>
              </a:solidFill>
              <a:latin typeface="Calibri"/>
              <a:cs typeface="Calibri"/>
            </a:endParaRPr>
          </a:p>
          <a:p>
            <a:pPr algn="l" eaLnBrk="1" hangingPunct="1">
              <a:spcBef>
                <a:spcPct val="0"/>
              </a:spcBef>
              <a:buFontTx/>
              <a:buNone/>
            </a:pPr>
            <a:r>
              <a:rPr lang="fr-FR" sz="2000" dirty="0">
                <a:solidFill>
                  <a:schemeClr val="bg1"/>
                </a:solidFill>
              </a:rPr>
              <a:t>Une réponse au défi CO</a:t>
            </a:r>
            <a:r>
              <a:rPr lang="fr-FR" sz="2000" baseline="-25000" dirty="0">
                <a:solidFill>
                  <a:schemeClr val="bg1"/>
                </a:solidFill>
              </a:rPr>
              <a:t>2</a:t>
            </a:r>
            <a:r>
              <a:rPr lang="fr-FR" sz="2000" dirty="0">
                <a:solidFill>
                  <a:schemeClr val="bg1"/>
                </a:solidFill>
              </a:rPr>
              <a:t> </a:t>
            </a:r>
          </a:p>
          <a:p>
            <a:pPr algn="l" eaLnBrk="1" hangingPunct="1">
              <a:spcBef>
                <a:spcPct val="0"/>
              </a:spcBef>
              <a:buFontTx/>
              <a:buNone/>
            </a:pPr>
            <a:r>
              <a:rPr lang="fr-FR" sz="2000" dirty="0">
                <a:solidFill>
                  <a:schemeClr val="bg1"/>
                </a:solidFill>
              </a:rPr>
              <a:t>et à la transition énergétique </a:t>
            </a:r>
            <a:endParaRPr lang="fr-FR" altLang="fr-FR" sz="2000" dirty="0">
              <a:solidFill>
                <a:schemeClr val="bg1"/>
              </a:solidFill>
            </a:endParaRPr>
          </a:p>
        </p:txBody>
      </p:sp>
    </p:spTree>
    <p:extLst>
      <p:ext uri="{BB962C8B-B14F-4D97-AF65-F5344CB8AC3E}">
        <p14:creationId xmlns:p14="http://schemas.microsoft.com/office/powerpoint/2010/main" val="421029425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7219" y="477956"/>
            <a:ext cx="20818932" cy="1609636"/>
          </a:xfrm>
        </p:spPr>
        <p:txBody>
          <a:bodyPr/>
          <a:lstStyle/>
          <a:p>
            <a:r>
              <a:rPr lang="fr-FR" dirty="0">
                <a:solidFill>
                  <a:srgbClr val="042C71"/>
                </a:solidFill>
              </a:rPr>
              <a:t>Rappel sur les qualifications RGE pour les PAC</a:t>
            </a:r>
          </a:p>
        </p:txBody>
      </p:sp>
      <p:sp>
        <p:nvSpPr>
          <p:cNvPr id="3" name="Espace réservé du texte 2"/>
          <p:cNvSpPr>
            <a:spLocks noGrp="1"/>
          </p:cNvSpPr>
          <p:nvPr>
            <p:ph type="body" idx="1"/>
          </p:nvPr>
        </p:nvSpPr>
        <p:spPr>
          <a:xfrm>
            <a:off x="1437219" y="2208362"/>
            <a:ext cx="21647068" cy="10575985"/>
          </a:xfrm>
        </p:spPr>
        <p:txBody>
          <a:bodyPr>
            <a:normAutofit/>
          </a:bodyPr>
          <a:lstStyle/>
          <a:p>
            <a:pPr marL="0" indent="0">
              <a:spcBef>
                <a:spcPts val="0"/>
              </a:spcBef>
              <a:spcAft>
                <a:spcPts val="1200"/>
              </a:spcAft>
              <a:buNone/>
            </a:pPr>
            <a:r>
              <a:rPr lang="fr-FR" sz="3600" b="1" dirty="0">
                <a:solidFill>
                  <a:srgbClr val="042C71"/>
                </a:solidFill>
              </a:rPr>
              <a:t>Etablissements secondaires</a:t>
            </a:r>
          </a:p>
          <a:p>
            <a:pPr marL="0" indent="0">
              <a:spcBef>
                <a:spcPts val="0"/>
              </a:spcBef>
              <a:spcAft>
                <a:spcPts val="3600"/>
              </a:spcAft>
              <a:buNone/>
            </a:pPr>
            <a:r>
              <a:rPr lang="fr-FR" sz="3600" i="1" dirty="0"/>
              <a:t>« Dans l'hypothèse où l'entreprise dispose de </a:t>
            </a:r>
            <a:r>
              <a:rPr lang="fr-FR" sz="3600" b="1" i="1" dirty="0">
                <a:solidFill>
                  <a:srgbClr val="E46C0A"/>
                </a:solidFill>
              </a:rPr>
              <a:t>plusieurs établissements distincts</a:t>
            </a:r>
            <a:r>
              <a:rPr lang="fr-FR" sz="3600" i="1" dirty="0"/>
              <a:t>, l'organisme de qualification doit demander que </a:t>
            </a:r>
            <a:r>
              <a:rPr lang="fr-FR" sz="3600" b="1" i="1" dirty="0">
                <a:solidFill>
                  <a:srgbClr val="E46C0A"/>
                </a:solidFill>
              </a:rPr>
              <a:t>l'ensemble des exigences soit respecté au niveau de chaque établissement</a:t>
            </a:r>
            <a:r>
              <a:rPr lang="fr-FR" sz="3600" i="1" dirty="0"/>
              <a:t> (…). »</a:t>
            </a:r>
            <a:endParaRPr lang="fr-FR" i="1" dirty="0"/>
          </a:p>
          <a:p>
            <a:pPr marL="0" indent="0">
              <a:spcBef>
                <a:spcPts val="0"/>
              </a:spcBef>
              <a:spcAft>
                <a:spcPts val="1200"/>
              </a:spcAft>
              <a:buNone/>
            </a:pPr>
            <a:r>
              <a:rPr lang="fr-FR" sz="3600" b="1" dirty="0">
                <a:solidFill>
                  <a:srgbClr val="042C71"/>
                </a:solidFill>
              </a:rPr>
              <a:t>Formation</a:t>
            </a:r>
          </a:p>
          <a:p>
            <a:pPr marL="0" indent="0">
              <a:spcBef>
                <a:spcPts val="0"/>
              </a:spcBef>
              <a:spcAft>
                <a:spcPts val="1200"/>
              </a:spcAft>
              <a:buNone/>
            </a:pPr>
            <a:r>
              <a:rPr lang="fr-FR" sz="3600" i="1" dirty="0"/>
              <a:t>« </a:t>
            </a:r>
            <a:r>
              <a:rPr lang="fr-FR" sz="3600" b="1" i="1" dirty="0">
                <a:solidFill>
                  <a:srgbClr val="E46C0A"/>
                </a:solidFill>
              </a:rPr>
              <a:t>Formation initiale qualifiante et/ou diplômante ou formation continue spécifique </a:t>
            </a:r>
            <a:r>
              <a:rPr lang="fr-FR" sz="3600" i="1" dirty="0">
                <a:solidFill>
                  <a:srgbClr val="E46C0A"/>
                </a:solidFill>
              </a:rPr>
              <a:t>avec un </a:t>
            </a:r>
            <a:r>
              <a:rPr lang="fr-FR" sz="3600" b="1" i="1" dirty="0">
                <a:solidFill>
                  <a:srgbClr val="E46C0A"/>
                </a:solidFill>
              </a:rPr>
              <a:t>contrôle de connaissances sur le volet théorique et le volet pratique</a:t>
            </a:r>
            <a:r>
              <a:rPr lang="fr-FR" sz="3600" i="1" dirty="0"/>
              <a:t>, agréée par les pouvoirs publics et portant a minima sur les compétences associées aux contenus suivants :</a:t>
            </a:r>
          </a:p>
          <a:p>
            <a:pPr marL="889000" lvl="2" indent="0">
              <a:spcBef>
                <a:spcPts val="0"/>
              </a:spcBef>
              <a:buNone/>
            </a:pPr>
            <a:r>
              <a:rPr lang="fr-FR" sz="3200" i="1" dirty="0"/>
              <a:t>Etat du marché et des ressources</a:t>
            </a:r>
          </a:p>
          <a:p>
            <a:pPr marL="889000" lvl="2" indent="0">
              <a:spcBef>
                <a:spcPts val="0"/>
              </a:spcBef>
              <a:buNone/>
            </a:pPr>
            <a:r>
              <a:rPr lang="fr-FR" sz="3200" i="1" dirty="0"/>
              <a:t>Aspects écologiques et logistiques</a:t>
            </a:r>
          </a:p>
          <a:p>
            <a:pPr marL="889000" lvl="2" indent="0">
              <a:spcBef>
                <a:spcPts val="0"/>
              </a:spcBef>
              <a:buNone/>
            </a:pPr>
            <a:r>
              <a:rPr lang="fr-FR" sz="3200" i="1" dirty="0"/>
              <a:t>Sécurité des installations</a:t>
            </a:r>
          </a:p>
          <a:p>
            <a:pPr marL="889000" lvl="2" indent="0">
              <a:spcBef>
                <a:spcPts val="0"/>
              </a:spcBef>
              <a:buNone/>
            </a:pPr>
            <a:r>
              <a:rPr lang="fr-FR" sz="3200" i="1" dirty="0"/>
              <a:t>Subventions et aides publiques</a:t>
            </a:r>
          </a:p>
          <a:p>
            <a:pPr marL="889000" lvl="2" indent="0">
              <a:spcBef>
                <a:spcPts val="0"/>
              </a:spcBef>
              <a:buNone/>
            </a:pPr>
            <a:r>
              <a:rPr lang="fr-FR" sz="3200" i="1" dirty="0"/>
              <a:t>Solutions technologiques</a:t>
            </a:r>
          </a:p>
          <a:p>
            <a:pPr marL="889000" lvl="2" indent="0">
              <a:spcBef>
                <a:spcPts val="0"/>
              </a:spcBef>
              <a:buNone/>
            </a:pPr>
            <a:r>
              <a:rPr lang="fr-FR" sz="3200" i="1" dirty="0"/>
              <a:t>Aspects économiques et de rentabilité</a:t>
            </a:r>
          </a:p>
          <a:p>
            <a:pPr marL="889000" lvl="2" indent="0">
              <a:spcBef>
                <a:spcPts val="0"/>
              </a:spcBef>
              <a:buNone/>
            </a:pPr>
            <a:r>
              <a:rPr lang="fr-FR" sz="3200" i="1" dirty="0"/>
              <a:t>Conception, installation et entretien</a:t>
            </a:r>
          </a:p>
          <a:p>
            <a:pPr marL="889000" lvl="2" indent="0">
              <a:spcBef>
                <a:spcPts val="0"/>
              </a:spcBef>
              <a:buNone/>
            </a:pPr>
            <a:r>
              <a:rPr lang="fr-FR" sz="3200" i="1" dirty="0"/>
              <a:t>Législation nationale et normes européennes</a:t>
            </a:r>
            <a:r>
              <a:rPr lang="fr-FR" sz="2800" i="1" dirty="0"/>
              <a:t> »</a:t>
            </a:r>
          </a:p>
        </p:txBody>
      </p:sp>
    </p:spTree>
    <p:extLst>
      <p:ext uri="{BB962C8B-B14F-4D97-AF65-F5344CB8AC3E}">
        <p14:creationId xmlns:p14="http://schemas.microsoft.com/office/powerpoint/2010/main" val="180695301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a:spLocks noGrp="1"/>
          </p:cNvSpPr>
          <p:nvPr>
            <p:ph type="body" idx="1"/>
          </p:nvPr>
        </p:nvSpPr>
        <p:spPr>
          <a:xfrm>
            <a:off x="1414463" y="708025"/>
            <a:ext cx="21790594" cy="12162586"/>
          </a:xfrm>
        </p:spPr>
        <p:txBody>
          <a:bodyPr>
            <a:normAutofit/>
          </a:bodyPr>
          <a:lstStyle/>
          <a:p>
            <a:pPr marL="0" indent="0">
              <a:spcBef>
                <a:spcPts val="0"/>
              </a:spcBef>
              <a:spcAft>
                <a:spcPts val="1200"/>
              </a:spcAft>
              <a:buNone/>
            </a:pPr>
            <a:r>
              <a:rPr lang="fr-FR" sz="3600" b="1" dirty="0">
                <a:solidFill>
                  <a:srgbClr val="042C71"/>
                </a:solidFill>
              </a:rPr>
              <a:t>Sous-traitance</a:t>
            </a:r>
          </a:p>
          <a:p>
            <a:pPr marL="0" indent="0">
              <a:spcBef>
                <a:spcPts val="0"/>
              </a:spcBef>
              <a:spcAft>
                <a:spcPts val="1200"/>
              </a:spcAft>
              <a:buNone/>
            </a:pPr>
            <a:r>
              <a:rPr lang="fr-FR" sz="3600" i="1" dirty="0"/>
              <a:t>« L'organisme définit un </a:t>
            </a:r>
            <a:r>
              <a:rPr lang="fr-FR" sz="3600" b="1" i="1" dirty="0">
                <a:solidFill>
                  <a:srgbClr val="E46C0A"/>
                </a:solidFill>
              </a:rPr>
              <a:t>seuil maximal de sous-traitance de l'installation </a:t>
            </a:r>
            <a:r>
              <a:rPr lang="fr-FR" sz="3600" i="1" dirty="0"/>
              <a:t>afin de s'assurer du maintien du savoir-faire de l'entreprise. (…) Ce seuil sera ainsi apprécié par qualification, dans une plage de </a:t>
            </a:r>
            <a:r>
              <a:rPr lang="fr-FR" sz="3600" b="1" i="1" dirty="0">
                <a:solidFill>
                  <a:srgbClr val="E46C0A"/>
                </a:solidFill>
              </a:rPr>
              <a:t>30 à 50 % du chiffre d'affaires relevant de la pose</a:t>
            </a:r>
            <a:r>
              <a:rPr lang="fr-FR" sz="3600" i="1" dirty="0"/>
              <a:t>. »</a:t>
            </a:r>
          </a:p>
          <a:p>
            <a:pPr marL="0" indent="0">
              <a:spcBef>
                <a:spcPts val="0"/>
              </a:spcBef>
              <a:spcAft>
                <a:spcPts val="3600"/>
              </a:spcAft>
              <a:buNone/>
            </a:pPr>
            <a:r>
              <a:rPr lang="fr-FR" sz="3600" i="1" dirty="0"/>
              <a:t>« L'entreprise ne peut </a:t>
            </a:r>
            <a:r>
              <a:rPr lang="fr-FR" sz="3600" b="1" i="1" dirty="0">
                <a:solidFill>
                  <a:srgbClr val="E46C0A"/>
                </a:solidFill>
              </a:rPr>
              <a:t>sous-traiter les travaux relevant de sa qualification qu'à des entreprises elles-mêmes titulaires d'un signe de qualité</a:t>
            </a:r>
            <a:r>
              <a:rPr lang="fr-FR" sz="3600" i="1" dirty="0"/>
              <a:t> délivré dans les mêmes conditions qu'à l'article 1er du présent arrêté. »</a:t>
            </a:r>
          </a:p>
          <a:p>
            <a:pPr marL="0" indent="0">
              <a:spcBef>
                <a:spcPts val="0"/>
              </a:spcBef>
              <a:spcAft>
                <a:spcPts val="1200"/>
              </a:spcAft>
              <a:buNone/>
            </a:pPr>
            <a:r>
              <a:rPr lang="fr-FR" sz="3600" b="1" dirty="0">
                <a:solidFill>
                  <a:srgbClr val="042C71"/>
                </a:solidFill>
              </a:rPr>
              <a:t>Qualification probatoire</a:t>
            </a:r>
          </a:p>
          <a:p>
            <a:pPr marL="0" indent="0">
              <a:spcBef>
                <a:spcPts val="0"/>
              </a:spcBef>
              <a:spcAft>
                <a:spcPts val="3600"/>
              </a:spcAft>
              <a:buNone/>
            </a:pPr>
            <a:r>
              <a:rPr lang="fr-FR" sz="3600" i="1" dirty="0"/>
              <a:t>« </a:t>
            </a:r>
            <a:r>
              <a:rPr lang="fr-FR" sz="3600" dirty="0"/>
              <a:t> </a:t>
            </a:r>
            <a:r>
              <a:rPr lang="fr-FR" sz="3600" b="1" i="1" dirty="0">
                <a:solidFill>
                  <a:srgbClr val="E46C0A"/>
                </a:solidFill>
              </a:rPr>
              <a:t>En l'absence de références</a:t>
            </a:r>
            <a:r>
              <a:rPr lang="fr-FR" sz="3600" i="1" dirty="0"/>
              <a:t>, une délivrance de qualification probatoire est acceptée si elle ne dépasse pas deux ans. »</a:t>
            </a:r>
          </a:p>
          <a:p>
            <a:pPr marL="0" indent="0">
              <a:spcBef>
                <a:spcPts val="0"/>
              </a:spcBef>
              <a:spcAft>
                <a:spcPts val="1200"/>
              </a:spcAft>
              <a:buNone/>
            </a:pPr>
            <a:r>
              <a:rPr lang="fr-FR" sz="3600" b="1" dirty="0">
                <a:solidFill>
                  <a:srgbClr val="042C71"/>
                </a:solidFill>
              </a:rPr>
              <a:t>Communication entre les organismes de qualification</a:t>
            </a:r>
          </a:p>
          <a:p>
            <a:pPr marL="0" indent="0">
              <a:spcBef>
                <a:spcPts val="0"/>
              </a:spcBef>
              <a:spcAft>
                <a:spcPts val="1200"/>
              </a:spcAft>
              <a:buNone/>
            </a:pPr>
            <a:r>
              <a:rPr lang="fr-FR" sz="3600" i="1" dirty="0"/>
              <a:t>« </a:t>
            </a:r>
            <a:r>
              <a:rPr lang="fr-FR" sz="3600" b="1" i="1" dirty="0">
                <a:solidFill>
                  <a:srgbClr val="E46C0A"/>
                </a:solidFill>
              </a:rPr>
              <a:t>Un organisme sanctionnant (suspension ou retrait de qualification) l'entreprise suite à l'audit </a:t>
            </a:r>
            <a:r>
              <a:rPr lang="fr-FR" sz="3600" i="1" dirty="0"/>
              <a:t>conduit pour une qualification d'une catégorie de travaux 1° et 5° à 7° </a:t>
            </a:r>
            <a:r>
              <a:rPr lang="fr-FR" sz="3600" b="1" i="1" dirty="0">
                <a:solidFill>
                  <a:srgbClr val="E46C0A"/>
                </a:solidFill>
              </a:rPr>
              <a:t>en informe les autres organismes </a:t>
            </a:r>
            <a:r>
              <a:rPr lang="fr-FR" sz="3600" i="1" dirty="0"/>
              <a:t>auprès desquels l'entreprise sanctionnée détient une ou plusieurs autres qualifications relevant de ces catégories de travaux. Ces organismes appliquent alors la même sanction à l'entreprise pour ces qualifications (…).</a:t>
            </a:r>
            <a:r>
              <a:rPr lang="fr-FR" sz="3600" dirty="0"/>
              <a:t> »</a:t>
            </a:r>
            <a:endParaRPr lang="fr-FR" sz="3600" b="1" dirty="0">
              <a:solidFill>
                <a:srgbClr val="042C71"/>
              </a:solidFill>
            </a:endParaRPr>
          </a:p>
          <a:p>
            <a:pPr marL="0" indent="0">
              <a:spcBef>
                <a:spcPts val="0"/>
              </a:spcBef>
              <a:spcAft>
                <a:spcPts val="1200"/>
              </a:spcAft>
              <a:buNone/>
            </a:pPr>
            <a:r>
              <a:rPr lang="fr-FR" sz="3600" b="1" dirty="0">
                <a:solidFill>
                  <a:srgbClr val="042C71"/>
                </a:solidFill>
              </a:rPr>
              <a:t>Note de dimensionnement</a:t>
            </a:r>
          </a:p>
          <a:p>
            <a:pPr marL="0" indent="0">
              <a:spcBef>
                <a:spcPts val="0"/>
              </a:spcBef>
              <a:spcAft>
                <a:spcPts val="3600"/>
              </a:spcAft>
              <a:buNone/>
            </a:pPr>
            <a:r>
              <a:rPr lang="fr-FR" sz="3600" dirty="0"/>
              <a:t>Généralement requise par les organismes de qualification</a:t>
            </a:r>
          </a:p>
        </p:txBody>
      </p:sp>
    </p:spTree>
    <p:extLst>
      <p:ext uri="{BB962C8B-B14F-4D97-AF65-F5344CB8AC3E}">
        <p14:creationId xmlns:p14="http://schemas.microsoft.com/office/powerpoint/2010/main" val="376191008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8045" y="477956"/>
            <a:ext cx="22307909" cy="1747659"/>
          </a:xfrm>
        </p:spPr>
        <p:txBody>
          <a:bodyPr/>
          <a:lstStyle/>
          <a:p>
            <a:r>
              <a:rPr lang="fr-FR" dirty="0">
                <a:solidFill>
                  <a:srgbClr val="042C71"/>
                </a:solidFill>
              </a:rPr>
              <a:t>A diffuser : recommandations à destination des particuliers</a:t>
            </a:r>
          </a:p>
        </p:txBody>
      </p:sp>
      <p:sp>
        <p:nvSpPr>
          <p:cNvPr id="4" name="Espace réservé du texte 2"/>
          <p:cNvSpPr>
            <a:spLocks noGrp="1"/>
          </p:cNvSpPr>
          <p:nvPr>
            <p:ph type="body" idx="1"/>
          </p:nvPr>
        </p:nvSpPr>
        <p:spPr>
          <a:xfrm>
            <a:off x="1038404" y="2225615"/>
            <a:ext cx="22307550" cy="10762980"/>
          </a:xfrm>
        </p:spPr>
        <p:txBody>
          <a:bodyPr>
            <a:normAutofit/>
          </a:bodyPr>
          <a:lstStyle/>
          <a:p>
            <a:pPr marL="0" indent="0">
              <a:spcBef>
                <a:spcPts val="0"/>
              </a:spcBef>
              <a:spcAft>
                <a:spcPts val="3600"/>
              </a:spcAft>
              <a:buNone/>
            </a:pPr>
            <a:r>
              <a:rPr lang="fr-FR" sz="3600" b="1" dirty="0">
                <a:solidFill>
                  <a:srgbClr val="E46C0A"/>
                </a:solidFill>
              </a:rPr>
              <a:t>Demandez plusieurs devis, même lorsque les travaux sont à un euro</a:t>
            </a:r>
            <a:r>
              <a:rPr lang="fr-FR" sz="3600" dirty="0">
                <a:solidFill>
                  <a:schemeClr val="tx1"/>
                </a:solidFill>
              </a:rPr>
              <a:t>. Si vous êtes démarché par téléphone, renseignez-vous et comparez plusieurs offres. </a:t>
            </a:r>
          </a:p>
          <a:p>
            <a:pPr marL="0" indent="0">
              <a:spcBef>
                <a:spcPts val="0"/>
              </a:spcBef>
              <a:spcAft>
                <a:spcPts val="3600"/>
              </a:spcAft>
              <a:buNone/>
            </a:pPr>
            <a:r>
              <a:rPr lang="fr-FR" sz="3600" b="1" dirty="0">
                <a:solidFill>
                  <a:srgbClr val="E46C0A"/>
                </a:solidFill>
              </a:rPr>
              <a:t>Avant de signer un devis, n'hésitez pas à recueillir l'avis d'un conseiller Faire</a:t>
            </a:r>
            <a:r>
              <a:rPr lang="fr-FR" sz="3600" dirty="0">
                <a:solidFill>
                  <a:schemeClr val="tx1"/>
                </a:solidFill>
              </a:rPr>
              <a:t>. Liste accessible sur faire.fr/trouver-un-conseiller</a:t>
            </a:r>
          </a:p>
          <a:p>
            <a:pPr marL="0" indent="0">
              <a:spcBef>
                <a:spcPts val="0"/>
              </a:spcBef>
              <a:spcAft>
                <a:spcPts val="3600"/>
              </a:spcAft>
              <a:buNone/>
            </a:pPr>
            <a:r>
              <a:rPr lang="fr-FR" sz="3600" b="1" dirty="0">
                <a:solidFill>
                  <a:srgbClr val="E46C0A"/>
                </a:solidFill>
              </a:rPr>
              <a:t>Vérifiez les labels et leur validité, ainsi que les assurances</a:t>
            </a:r>
            <a:r>
              <a:rPr lang="fr-FR" sz="3600" dirty="0">
                <a:solidFill>
                  <a:schemeClr val="tx1"/>
                </a:solidFill>
              </a:rPr>
              <a:t>. L’annuaire des professionnels labélisés RGE est disponible sur : https://www.faire.fr/trouvez-un-professionnel. Si vous avez fait appel à une entreprise RGE, une réclamation sera possible via le formulaire faire.fr/</a:t>
            </a:r>
            <a:r>
              <a:rPr lang="fr-FR" sz="3600" dirty="0" err="1">
                <a:solidFill>
                  <a:schemeClr val="tx1"/>
                </a:solidFill>
              </a:rPr>
              <a:t>iframe</a:t>
            </a:r>
            <a:r>
              <a:rPr lang="fr-FR" sz="3600" dirty="0">
                <a:solidFill>
                  <a:schemeClr val="tx1"/>
                </a:solidFill>
              </a:rPr>
              <a:t>/</a:t>
            </a:r>
            <a:r>
              <a:rPr lang="fr-FR" sz="3600" dirty="0" err="1">
                <a:solidFill>
                  <a:schemeClr val="tx1"/>
                </a:solidFill>
              </a:rPr>
              <a:t>reclamation</a:t>
            </a:r>
            <a:r>
              <a:rPr lang="fr-FR" sz="3600" dirty="0">
                <a:solidFill>
                  <a:schemeClr val="tx1"/>
                </a:solidFill>
              </a:rPr>
              <a:t> </a:t>
            </a:r>
          </a:p>
          <a:p>
            <a:pPr marL="0" indent="0">
              <a:spcBef>
                <a:spcPts val="0"/>
              </a:spcBef>
              <a:spcAft>
                <a:spcPts val="3600"/>
              </a:spcAft>
              <a:buNone/>
            </a:pPr>
            <a:r>
              <a:rPr lang="fr-FR" sz="3600" b="1" dirty="0">
                <a:solidFill>
                  <a:srgbClr val="E46C0A"/>
                </a:solidFill>
              </a:rPr>
              <a:t>Vérifiez que la société avec laquelle le contrat est passé est clairement identifiée, et jaugez le sérieux de l’entreprise qui propose l’incitation</a:t>
            </a:r>
            <a:r>
              <a:rPr lang="fr-FR" sz="3600" dirty="0">
                <a:solidFill>
                  <a:schemeClr val="tx1"/>
                </a:solidFill>
              </a:rPr>
              <a:t>. L’ancienneté, la notoriété, la surface financière ou les avis des consommateurs sont des éléments utiles pour cela.</a:t>
            </a:r>
          </a:p>
          <a:p>
            <a:pPr marL="0" indent="0">
              <a:spcBef>
                <a:spcPts val="0"/>
              </a:spcBef>
              <a:spcAft>
                <a:spcPts val="3600"/>
              </a:spcAft>
              <a:buNone/>
            </a:pPr>
            <a:r>
              <a:rPr lang="fr-FR" sz="3600" b="1" dirty="0">
                <a:solidFill>
                  <a:srgbClr val="E46C0A"/>
                </a:solidFill>
              </a:rPr>
              <a:t>Examinez la qualité des sites internet ou de la documentation fournie</a:t>
            </a:r>
            <a:r>
              <a:rPr lang="fr-FR" sz="3600" dirty="0">
                <a:solidFill>
                  <a:schemeClr val="tx1"/>
                </a:solidFill>
              </a:rPr>
              <a:t>. Les sites internet doivent faire apparaître clairement la société éditrice du site, les mentions légales, ainsi que des conditions générales d’utilisation intelligibles.</a:t>
            </a:r>
          </a:p>
        </p:txBody>
      </p:sp>
    </p:spTree>
    <p:extLst>
      <p:ext uri="{BB962C8B-B14F-4D97-AF65-F5344CB8AC3E}">
        <p14:creationId xmlns:p14="http://schemas.microsoft.com/office/powerpoint/2010/main" val="180150978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431985" y="1173192"/>
            <a:ext cx="21859336" cy="11310514"/>
          </a:xfrm>
        </p:spPr>
        <p:txBody>
          <a:bodyPr>
            <a:normAutofit/>
          </a:bodyPr>
          <a:lstStyle/>
          <a:p>
            <a:pPr marL="0" indent="0">
              <a:buNone/>
            </a:pPr>
            <a:r>
              <a:rPr lang="fr-FR" sz="3600" b="1" dirty="0">
                <a:solidFill>
                  <a:srgbClr val="E46C0A"/>
                </a:solidFill>
              </a:rPr>
              <a:t>Soyez certains d’avoir reçu par écrit les éléments importants, et soyez vigilants sur la clarté des explications</a:t>
            </a:r>
            <a:r>
              <a:rPr lang="fr-FR" sz="3600" dirty="0">
                <a:solidFill>
                  <a:schemeClr val="tx1"/>
                </a:solidFill>
              </a:rPr>
              <a:t>. Les offres qui ne font pas apparaître clairement qui fournit l’incitation et dans quel cadre sont à éviter. Si l’incitation n’est pas déduite directement de la facture, il faut un écrit qui explique clairement dans quelles conditions elle sera versée, par qui, dans quel délai. Si un tiers intervient dans le processus il est conseillé de vérifier avec lui que les conditions décrites sont correctes.</a:t>
            </a:r>
          </a:p>
          <a:p>
            <a:pPr marL="0" indent="0">
              <a:buNone/>
            </a:pPr>
            <a:r>
              <a:rPr lang="fr-FR" sz="3600" b="1" dirty="0">
                <a:solidFill>
                  <a:srgbClr val="E46C0A"/>
                </a:solidFill>
              </a:rPr>
              <a:t>Si une proposition de financement vous est faite, prenez soin de bien la lire avant de la signer</a:t>
            </a:r>
            <a:r>
              <a:rPr lang="fr-FR" sz="3600" dirty="0">
                <a:solidFill>
                  <a:schemeClr val="tx1"/>
                </a:solidFill>
              </a:rPr>
              <a:t>. Un exemplaire de l’offre de crédit affecté doit vous être remis. </a:t>
            </a:r>
          </a:p>
          <a:p>
            <a:pPr marL="0" indent="0">
              <a:buNone/>
            </a:pPr>
            <a:r>
              <a:rPr lang="fr-FR" sz="3600" b="1" dirty="0">
                <a:solidFill>
                  <a:srgbClr val="E46C0A"/>
                </a:solidFill>
              </a:rPr>
              <a:t>Soyez vigilant quant à l’attestation de fin de travaux</a:t>
            </a:r>
            <a:r>
              <a:rPr lang="fr-FR" sz="3600" dirty="0">
                <a:solidFill>
                  <a:schemeClr val="tx1"/>
                </a:solidFill>
              </a:rPr>
              <a:t>. Assurez-vous que le bien ou la prestation correspond bien au bon de commande que vous avez signé. Dans le cas contraire, ne signez pas cette attestation. </a:t>
            </a:r>
          </a:p>
          <a:p>
            <a:pPr marL="0" indent="0">
              <a:buNone/>
            </a:pPr>
            <a:r>
              <a:rPr lang="fr-FR" sz="3600" b="1" dirty="0">
                <a:solidFill>
                  <a:srgbClr val="E46C0A"/>
                </a:solidFill>
              </a:rPr>
              <a:t>Vous bénéficiez d’un délai de rétractation de 14 jours, </a:t>
            </a:r>
            <a:r>
              <a:rPr lang="fr-FR" sz="3600" dirty="0">
                <a:solidFill>
                  <a:schemeClr val="tx1"/>
                </a:solidFill>
              </a:rPr>
              <a:t>après la signature du contrat en cas de prestation de service, et à partir de la livraison en cas de vente de biens. </a:t>
            </a:r>
          </a:p>
          <a:p>
            <a:pPr marL="0" indent="0">
              <a:buNone/>
            </a:pPr>
            <a:endParaRPr lang="fr-FR" sz="3600" dirty="0"/>
          </a:p>
        </p:txBody>
      </p:sp>
    </p:spTree>
    <p:extLst>
      <p:ext uri="{BB962C8B-B14F-4D97-AF65-F5344CB8AC3E}">
        <p14:creationId xmlns:p14="http://schemas.microsoft.com/office/powerpoint/2010/main" val="13504129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gabaritFondV2.png" descr="gabaritFondV2.png"/>
          <p:cNvPicPr>
            <a:picLocks noChangeAspect="1"/>
          </p:cNvPicPr>
          <p:nvPr/>
        </p:nvPicPr>
        <p:blipFill>
          <a:blip r:embed="rId2"/>
          <a:srcRect b="90"/>
          <a:stretch>
            <a:fillRect/>
          </a:stretch>
        </p:blipFill>
        <p:spPr>
          <a:xfrm>
            <a:off x="-78913" y="-69268"/>
            <a:ext cx="24541826" cy="10999714"/>
          </a:xfrm>
          <a:prstGeom prst="rect">
            <a:avLst/>
          </a:prstGeom>
          <a:ln w="12700">
            <a:miter lim="400000"/>
          </a:ln>
        </p:spPr>
      </p:pic>
      <p:sp>
        <p:nvSpPr>
          <p:cNvPr id="122" name="ZoneTexte 3"/>
          <p:cNvSpPr txBox="1"/>
          <p:nvPr/>
        </p:nvSpPr>
        <p:spPr>
          <a:xfrm>
            <a:off x="9083564" y="4613374"/>
            <a:ext cx="15300436"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Réunion plénière des acteurs « Coup de pouce » </a:t>
            </a:r>
          </a:p>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changement de chaudière par une PAC </a:t>
            </a:r>
          </a:p>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Mardi 9 juillet 2019</a:t>
            </a:r>
            <a:endParaRPr lang="fr-FR" sz="3800" dirty="0">
              <a:latin typeface="Calibri" panose="020F0502020204030204" pitchFamily="34" charset="0"/>
              <a:cs typeface="Calibri" panose="020F0502020204030204" pitchFamily="34" charset="0"/>
            </a:endParaRPr>
          </a:p>
        </p:txBody>
      </p:sp>
      <p:pic>
        <p:nvPicPr>
          <p:cNvPr id="123" name="logo-AFPAC.ai" descr="logo-AFPAC.ai"/>
          <p:cNvPicPr>
            <a:picLocks noChangeAspect="1"/>
          </p:cNvPicPr>
          <p:nvPr/>
        </p:nvPicPr>
        <p:blipFill>
          <a:blip r:embed="rId3"/>
          <a:stretch>
            <a:fillRect/>
          </a:stretch>
        </p:blipFill>
        <p:spPr>
          <a:xfrm>
            <a:off x="10198162" y="11646517"/>
            <a:ext cx="3765494" cy="1462457"/>
          </a:xfrm>
          <a:prstGeom prst="rect">
            <a:avLst/>
          </a:prstGeom>
          <a:ln w="12700">
            <a:miter lim="400000"/>
          </a:ln>
        </p:spPr>
      </p:pic>
      <p:sp>
        <p:nvSpPr>
          <p:cNvPr id="5" name="ZoneTexte 3">
            <a:extLst>
              <a:ext uri="{FF2B5EF4-FFF2-40B4-BE49-F238E27FC236}">
                <a16:creationId xmlns:a16="http://schemas.microsoft.com/office/drawing/2014/main" id="{AF7FA94E-0130-41F6-8C39-F60B09B3360D}"/>
              </a:ext>
            </a:extLst>
          </p:cNvPr>
          <p:cNvSpPr txBox="1">
            <a:spLocks noChangeArrowheads="1"/>
          </p:cNvSpPr>
          <p:nvPr/>
        </p:nvSpPr>
        <p:spPr bwMode="auto">
          <a:xfrm>
            <a:off x="9083564" y="8627109"/>
            <a:ext cx="382144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spcAft>
                <a:spcPts val="0"/>
              </a:spcAft>
              <a:buFontTx/>
              <a:buNone/>
            </a:pPr>
            <a:r>
              <a:rPr lang="fr-FR" altLang="fr-FR" sz="4000" dirty="0">
                <a:solidFill>
                  <a:srgbClr val="EA7621"/>
                </a:solidFill>
                <a:latin typeface="Calibri"/>
                <a:cs typeface="Calibri"/>
              </a:rPr>
              <a:t>L’AFPAC</a:t>
            </a:r>
            <a:endParaRPr lang="fr-FR" altLang="fr-FR" sz="4000" dirty="0">
              <a:solidFill>
                <a:schemeClr val="bg1"/>
              </a:solidFill>
              <a:latin typeface="Calibri"/>
              <a:cs typeface="Calibri"/>
            </a:endParaRPr>
          </a:p>
          <a:p>
            <a:pPr algn="l" eaLnBrk="1" hangingPunct="1">
              <a:spcBef>
                <a:spcPct val="0"/>
              </a:spcBef>
              <a:buFontTx/>
              <a:buNone/>
            </a:pPr>
            <a:r>
              <a:rPr lang="fr-FR" sz="2000" dirty="0">
                <a:solidFill>
                  <a:schemeClr val="bg1"/>
                </a:solidFill>
              </a:rPr>
              <a:t>Une réponse au défi CO</a:t>
            </a:r>
            <a:r>
              <a:rPr lang="fr-FR" sz="2000" baseline="-25000" dirty="0">
                <a:solidFill>
                  <a:schemeClr val="bg1"/>
                </a:solidFill>
              </a:rPr>
              <a:t>2</a:t>
            </a:r>
            <a:r>
              <a:rPr lang="fr-FR" sz="2000" dirty="0">
                <a:solidFill>
                  <a:schemeClr val="bg1"/>
                </a:solidFill>
              </a:rPr>
              <a:t> </a:t>
            </a:r>
          </a:p>
          <a:p>
            <a:pPr algn="l" eaLnBrk="1" hangingPunct="1">
              <a:spcBef>
                <a:spcPct val="0"/>
              </a:spcBef>
              <a:buFontTx/>
              <a:buNone/>
            </a:pPr>
            <a:r>
              <a:rPr lang="fr-FR" sz="2000" dirty="0">
                <a:solidFill>
                  <a:schemeClr val="bg1"/>
                </a:solidFill>
              </a:rPr>
              <a:t>et à la transition énergétique </a:t>
            </a:r>
            <a:endParaRPr lang="fr-FR" altLang="fr-FR" sz="2000" dirty="0">
              <a:solidFill>
                <a:schemeClr val="bg1"/>
              </a:solidFill>
            </a:endParaRPr>
          </a:p>
        </p:txBody>
      </p:sp>
      <p:sp>
        <p:nvSpPr>
          <p:cNvPr id="6" name="ZoneTexte 3">
            <a:extLst>
              <a:ext uri="{FF2B5EF4-FFF2-40B4-BE49-F238E27FC236}">
                <a16:creationId xmlns:a16="http://schemas.microsoft.com/office/drawing/2014/main" id="{D704DA56-EE2D-4E13-A95B-9755C84A2E4E}"/>
              </a:ext>
            </a:extLst>
          </p:cNvPr>
          <p:cNvSpPr txBox="1"/>
          <p:nvPr/>
        </p:nvSpPr>
        <p:spPr>
          <a:xfrm>
            <a:off x="9083564" y="6573411"/>
            <a:ext cx="15300436" cy="1846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hangingPunct="1">
              <a:spcBef>
                <a:spcPct val="0"/>
              </a:spcBef>
            </a:pPr>
            <a:r>
              <a:rPr lang="fr-FR" sz="4000" dirty="0">
                <a:solidFill>
                  <a:schemeClr val="bg1"/>
                </a:solidFill>
                <a:latin typeface="Calibri" panose="020F0502020204030204" pitchFamily="34" charset="0"/>
                <a:cs typeface="Calibri" panose="020F0502020204030204" pitchFamily="34" charset="0"/>
              </a:rPr>
              <a:t>Les prérequis pour une installation de qualité </a:t>
            </a:r>
            <a:br>
              <a:rPr lang="fr-FR" sz="4000" dirty="0">
                <a:solidFill>
                  <a:schemeClr val="bg1"/>
                </a:solidFill>
                <a:latin typeface="Calibri" panose="020F0502020204030204" pitchFamily="34" charset="0"/>
                <a:cs typeface="Calibri" panose="020F0502020204030204" pitchFamily="34" charset="0"/>
              </a:rPr>
            </a:br>
            <a:r>
              <a:rPr lang="fr-FR" sz="4000" dirty="0">
                <a:solidFill>
                  <a:schemeClr val="bg1"/>
                </a:solidFill>
                <a:latin typeface="Calibri" panose="020F0502020204030204" pitchFamily="34" charset="0"/>
                <a:cs typeface="Calibri" panose="020F0502020204030204" pitchFamily="34" charset="0"/>
              </a:rPr>
              <a:t>quel que soit le modèle économique</a:t>
            </a:r>
          </a:p>
          <a:p>
            <a:pPr algn="l" hangingPunct="1">
              <a:spcBef>
                <a:spcPct val="0"/>
              </a:spcBef>
            </a:pPr>
            <a:r>
              <a:rPr lang="fr-FR" sz="4000" dirty="0">
                <a:solidFill>
                  <a:schemeClr val="bg1"/>
                </a:solidFill>
                <a:latin typeface="Calibri" panose="020F0502020204030204" pitchFamily="34" charset="0"/>
                <a:cs typeface="Calibri" panose="020F0502020204030204" pitchFamily="34" charset="0"/>
              </a:rPr>
              <a:t>François DEROCHE, Vice-Président de l’AFPAC</a:t>
            </a:r>
          </a:p>
        </p:txBody>
      </p:sp>
    </p:spTree>
    <p:extLst>
      <p:ext uri="{BB962C8B-B14F-4D97-AF65-F5344CB8AC3E}">
        <p14:creationId xmlns:p14="http://schemas.microsoft.com/office/powerpoint/2010/main" val="5856382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0587" y="10701867"/>
            <a:ext cx="3603413" cy="22489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p>
        </p:txBody>
      </p:sp>
      <p:sp>
        <p:nvSpPr>
          <p:cNvPr id="3" name="Rectangle 2"/>
          <p:cNvSpPr/>
          <p:nvPr/>
        </p:nvSpPr>
        <p:spPr>
          <a:xfrm>
            <a:off x="541867" y="2286001"/>
            <a:ext cx="23327360" cy="4711354"/>
          </a:xfrm>
          <a:prstGeom prst="rect">
            <a:avLst/>
          </a:prstGeom>
        </p:spPr>
        <p:txBody>
          <a:bodyPr wrap="square">
            <a:spAutoFit/>
          </a:bodyPr>
          <a:lstStyle/>
          <a:p>
            <a:pPr>
              <a:spcAft>
                <a:spcPts val="533"/>
              </a:spcAft>
            </a:pPr>
            <a:r>
              <a:rPr lang="fr-FR" sz="5333" b="1" dirty="0">
                <a:solidFill>
                  <a:srgbClr val="042C71"/>
                </a:solidFill>
                <a:latin typeface="+mn-lt"/>
              </a:rPr>
              <a:t>Les prérequis pour une installation de qualité </a:t>
            </a:r>
            <a:br>
              <a:rPr lang="fr-FR" sz="5333" b="1" dirty="0">
                <a:solidFill>
                  <a:srgbClr val="042C71"/>
                </a:solidFill>
                <a:latin typeface="+mn-lt"/>
              </a:rPr>
            </a:br>
            <a:r>
              <a:rPr lang="fr-FR" sz="5333" b="1" dirty="0">
                <a:solidFill>
                  <a:srgbClr val="042C71"/>
                </a:solidFill>
                <a:latin typeface="+mn-lt"/>
              </a:rPr>
              <a:t>quel que soit le modèle économique</a:t>
            </a:r>
          </a:p>
          <a:p>
            <a:endParaRPr lang="fr-FR" sz="5333" b="1" dirty="0">
              <a:solidFill>
                <a:srgbClr val="042C71"/>
              </a:solidFill>
              <a:latin typeface="+mn-lt"/>
            </a:endParaRPr>
          </a:p>
          <a:p>
            <a:pPr>
              <a:spcAft>
                <a:spcPts val="4800"/>
              </a:spcAft>
            </a:pPr>
            <a:r>
              <a:rPr lang="fr-FR" sz="5333" b="1" dirty="0">
                <a:solidFill>
                  <a:srgbClr val="E45D1A"/>
                </a:solidFill>
                <a:latin typeface="+mn-lt"/>
              </a:rPr>
              <a:t>      François DEROCHE, Vice-Président de AFPAC</a:t>
            </a:r>
          </a:p>
          <a:p>
            <a:endParaRPr lang="fr-FR" sz="4267" b="1" dirty="0">
              <a:solidFill>
                <a:srgbClr val="E45D1A"/>
              </a:solidFill>
            </a:endParaRPr>
          </a:p>
        </p:txBody>
      </p:sp>
      <p:sp>
        <p:nvSpPr>
          <p:cNvPr id="12" name="Titre 1">
            <a:extLst>
              <a:ext uri="{FF2B5EF4-FFF2-40B4-BE49-F238E27FC236}">
                <a16:creationId xmlns:a16="http://schemas.microsoft.com/office/drawing/2014/main" id="{725CABEB-27BC-4441-BE3A-8705F02EAC33}"/>
              </a:ext>
            </a:extLst>
          </p:cNvPr>
          <p:cNvSpPr>
            <a:spLocks noGrp="1"/>
          </p:cNvSpPr>
          <p:nvPr>
            <p:ph type="title"/>
          </p:nvPr>
        </p:nvSpPr>
        <p:spPr>
          <a:xfrm>
            <a:off x="0" y="0"/>
            <a:ext cx="24117300" cy="2286000"/>
          </a:xfrm>
        </p:spPr>
        <p:txBody>
          <a:bodyPr>
            <a:normAutofit/>
          </a:bodyPr>
          <a:lstStyle/>
          <a:p>
            <a:pPr algn="ctr"/>
            <a:r>
              <a:rPr lang="fr-FR" sz="6400" dirty="0">
                <a:solidFill>
                  <a:srgbClr val="E45D1A"/>
                </a:solidFill>
              </a:rPr>
              <a:t>« Coup de pouce » changement de chaudière par une PAC</a:t>
            </a:r>
          </a:p>
        </p:txBody>
      </p:sp>
      <p:sp>
        <p:nvSpPr>
          <p:cNvPr id="9" name="Espace réservé du numéro de diapositive 6">
            <a:extLst>
              <a:ext uri="{FF2B5EF4-FFF2-40B4-BE49-F238E27FC236}">
                <a16:creationId xmlns:a16="http://schemas.microsoft.com/office/drawing/2014/main" id="{1C678370-8531-4624-B5AE-A0F810AF1853}"/>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15</a:t>
            </a:fld>
            <a:endParaRPr lang="fr-FR" altLang="fr-FR" dirty="0"/>
          </a:p>
        </p:txBody>
      </p:sp>
      <p:pic>
        <p:nvPicPr>
          <p:cNvPr id="8" name="Image 7" descr="Une image contenant personne, homme, mur, intérieur&#10;&#10;Description générée automatiquement">
            <a:extLst>
              <a:ext uri="{FF2B5EF4-FFF2-40B4-BE49-F238E27FC236}">
                <a16:creationId xmlns:a16="http://schemas.microsoft.com/office/drawing/2014/main" id="{C184552E-C7A7-464B-996F-09B2737FC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526" y="6489087"/>
            <a:ext cx="4320000" cy="4320000"/>
          </a:xfrm>
          <a:prstGeom prst="rect">
            <a:avLst/>
          </a:prstGeom>
        </p:spPr>
      </p:pic>
    </p:spTree>
    <p:extLst>
      <p:ext uri="{BB962C8B-B14F-4D97-AF65-F5344CB8AC3E}">
        <p14:creationId xmlns:p14="http://schemas.microsoft.com/office/powerpoint/2010/main" val="132524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0587" y="10701867"/>
            <a:ext cx="3603413" cy="22489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p>
        </p:txBody>
      </p:sp>
      <p:sp>
        <p:nvSpPr>
          <p:cNvPr id="7" name="Titre 1">
            <a:extLst>
              <a:ext uri="{FF2B5EF4-FFF2-40B4-BE49-F238E27FC236}">
                <a16:creationId xmlns:a16="http://schemas.microsoft.com/office/drawing/2014/main" id="{D4362DA9-60AB-4869-9E8D-A985C24E8829}"/>
              </a:ext>
            </a:extLst>
          </p:cNvPr>
          <p:cNvSpPr>
            <a:spLocks noGrp="1"/>
          </p:cNvSpPr>
          <p:nvPr>
            <p:ph type="title"/>
          </p:nvPr>
        </p:nvSpPr>
        <p:spPr>
          <a:xfrm>
            <a:off x="1219200" y="0"/>
            <a:ext cx="21945600" cy="2286000"/>
          </a:xfrm>
        </p:spPr>
        <p:txBody>
          <a:bodyPr>
            <a:normAutofit/>
          </a:bodyPr>
          <a:lstStyle/>
          <a:p>
            <a:r>
              <a:rPr lang="fr-FR" dirty="0"/>
              <a:t>Les prérequis pour une installation de qualité</a:t>
            </a:r>
            <a:endParaRPr lang="en-GB" dirty="0"/>
          </a:p>
        </p:txBody>
      </p:sp>
      <p:sp>
        <p:nvSpPr>
          <p:cNvPr id="9" name="Espace réservé du contenu 2">
            <a:extLst>
              <a:ext uri="{FF2B5EF4-FFF2-40B4-BE49-F238E27FC236}">
                <a16:creationId xmlns:a16="http://schemas.microsoft.com/office/drawing/2014/main" id="{F4ABD922-6BCF-4CCA-908C-B921590260EF}"/>
              </a:ext>
            </a:extLst>
          </p:cNvPr>
          <p:cNvSpPr txBox="1">
            <a:spLocks/>
          </p:cNvSpPr>
          <p:nvPr/>
        </p:nvSpPr>
        <p:spPr bwMode="auto">
          <a:xfrm>
            <a:off x="793593" y="2403119"/>
            <a:ext cx="23010304" cy="939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2800" kern="1200">
                <a:solidFill>
                  <a:schemeClr val="tx1"/>
                </a:solidFill>
                <a:latin typeface="+mn-lt"/>
                <a:ea typeface="+mn-ea"/>
                <a:cs typeface="+mn-cs"/>
              </a:defRPr>
            </a:lvl1pPr>
            <a:lvl2pPr marL="914400" indent="-457200" algn="l" defTabSz="457200" rtl="0" eaLnBrk="0" fontAlgn="base" hangingPunct="0">
              <a:spcBef>
                <a:spcPct val="20000"/>
              </a:spcBef>
              <a:spcAft>
                <a:spcPct val="0"/>
              </a:spcAft>
              <a:buFont typeface="Arial"/>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sz="6800" b="0" i="0" u="none" strike="noStrike" kern="1200" cap="none" spc="0" normalizeH="0" baseline="0" noProof="0" dirty="0">
                <a:ln>
                  <a:noFill/>
                </a:ln>
                <a:solidFill>
                  <a:sysClr val="windowText" lastClr="000000"/>
                </a:solidFill>
                <a:effectLst/>
                <a:uLnTx/>
                <a:uFillTx/>
                <a:latin typeface="Calibri"/>
                <a:ea typeface="+mn-ea"/>
                <a:cs typeface="+mn-cs"/>
              </a:rPr>
              <a:t>Une bonne installation permettra à de nombreux ménages de :</a:t>
            </a:r>
          </a:p>
          <a:p>
            <a:pPr marL="342900" marR="0" lvl="0" indent="-342900" algn="just" defTabSz="457200" rtl="0" eaLnBrk="0" fontAlgn="base" latinLnBrk="0" hangingPunct="0">
              <a:lnSpc>
                <a:spcPct val="100000"/>
              </a:lnSpc>
              <a:spcBef>
                <a:spcPct val="20000"/>
              </a:spcBef>
              <a:spcAft>
                <a:spcPct val="0"/>
              </a:spcAft>
              <a:buClrTx/>
              <a:buSzTx/>
              <a:buFontTx/>
              <a:buChar char="-"/>
              <a:tabLst/>
              <a:defRPr/>
            </a:pPr>
            <a:r>
              <a:rPr kumimoji="0" lang="fr-FR" sz="6800" b="1" i="0" u="none" strike="noStrike" kern="1200" cap="none" spc="0" normalizeH="0" baseline="0" noProof="0" dirty="0">
                <a:ln>
                  <a:noFill/>
                </a:ln>
                <a:solidFill>
                  <a:srgbClr val="F79646">
                    <a:lumMod val="75000"/>
                  </a:srgbClr>
                </a:solidFill>
                <a:effectLst/>
                <a:uLnTx/>
                <a:uFillTx/>
                <a:latin typeface="Calibri"/>
                <a:ea typeface="+mn-ea"/>
                <a:cs typeface="+mn-cs"/>
              </a:rPr>
              <a:t>maintenir ou améliorer leur confort</a:t>
            </a:r>
          </a:p>
          <a:p>
            <a:pPr marL="342900" marR="0" lvl="0" indent="-342900" algn="just" defTabSz="457200" rtl="0" eaLnBrk="0" fontAlgn="base" latinLnBrk="0" hangingPunct="0">
              <a:lnSpc>
                <a:spcPct val="100000"/>
              </a:lnSpc>
              <a:spcBef>
                <a:spcPct val="20000"/>
              </a:spcBef>
              <a:spcAft>
                <a:spcPct val="0"/>
              </a:spcAft>
              <a:buClrTx/>
              <a:buSzTx/>
              <a:buFontTx/>
              <a:buChar char="-"/>
              <a:tabLst/>
              <a:defRPr/>
            </a:pPr>
            <a:r>
              <a:rPr kumimoji="0" lang="fr-FR" sz="6800" b="1" i="0" u="none" strike="noStrike" kern="1200" cap="none" spc="0" normalizeH="0" baseline="0" noProof="0" dirty="0">
                <a:ln>
                  <a:noFill/>
                </a:ln>
                <a:solidFill>
                  <a:srgbClr val="F79646">
                    <a:lumMod val="75000"/>
                  </a:srgbClr>
                </a:solidFill>
                <a:effectLst/>
                <a:uLnTx/>
                <a:uFillTx/>
                <a:latin typeface="Calibri"/>
                <a:ea typeface="+mn-ea"/>
                <a:cs typeface="+mn-cs"/>
              </a:rPr>
              <a:t>diminuer leurs consommations</a:t>
            </a:r>
            <a:r>
              <a:rPr kumimoji="0" lang="fr-FR" sz="6800" b="1" i="0" u="none" strike="noStrike" kern="1200" cap="none" spc="0" normalizeH="0" baseline="0" noProof="0" dirty="0">
                <a:ln>
                  <a:noFill/>
                </a:ln>
                <a:solidFill>
                  <a:sysClr val="windowText" lastClr="000000"/>
                </a:solidFill>
                <a:effectLst/>
                <a:uLnTx/>
                <a:uFillTx/>
                <a:latin typeface="Calibri"/>
                <a:ea typeface="+mn-ea"/>
                <a:cs typeface="+mn-cs"/>
              </a:rPr>
              <a:t> </a:t>
            </a:r>
            <a:r>
              <a:rPr kumimoji="0" lang="fr-FR" sz="6800" b="0" i="0" u="none" strike="noStrike" kern="1200" cap="none" spc="0" normalizeH="0" baseline="0" noProof="0" dirty="0">
                <a:ln>
                  <a:noFill/>
                </a:ln>
                <a:solidFill>
                  <a:sysClr val="windowText" lastClr="000000"/>
                </a:solidFill>
                <a:effectLst/>
                <a:uLnTx/>
                <a:uFillTx/>
                <a:latin typeface="Calibri"/>
                <a:ea typeface="+mn-ea"/>
                <a:cs typeface="+mn-cs"/>
              </a:rPr>
              <a:t>de chauffage et d’ECS </a:t>
            </a:r>
          </a:p>
          <a:p>
            <a:pPr marL="342900" marR="0" lvl="0" indent="-342900" algn="just" defTabSz="457200" rtl="0" eaLnBrk="0" fontAlgn="base" latinLnBrk="0" hangingPunct="0">
              <a:lnSpc>
                <a:spcPct val="100000"/>
              </a:lnSpc>
              <a:spcBef>
                <a:spcPct val="20000"/>
              </a:spcBef>
              <a:spcAft>
                <a:spcPct val="0"/>
              </a:spcAft>
              <a:buClrTx/>
              <a:buSzTx/>
              <a:buFontTx/>
              <a:buChar char="-"/>
              <a:tabLst/>
              <a:defRPr/>
            </a:pPr>
            <a:r>
              <a:rPr kumimoji="0" lang="fr-FR" sz="6800" b="1" i="0" u="none" strike="noStrike" kern="1200" cap="none" spc="0" normalizeH="0" baseline="0" noProof="0" dirty="0">
                <a:ln>
                  <a:noFill/>
                </a:ln>
                <a:solidFill>
                  <a:srgbClr val="F79646">
                    <a:lumMod val="75000"/>
                  </a:srgbClr>
                </a:solidFill>
                <a:effectLst/>
                <a:uLnTx/>
                <a:uFillTx/>
                <a:latin typeface="Calibri"/>
                <a:ea typeface="+mn-ea"/>
                <a:cs typeface="+mn-cs"/>
              </a:rPr>
              <a:t>réduire les émissio</a:t>
            </a:r>
            <a:r>
              <a:rPr kumimoji="0" lang="fr-FR" sz="6800" b="1" i="0" u="none" strike="noStrike" kern="1200" cap="none" spc="0" normalizeH="0" baseline="0" noProof="0" dirty="0">
                <a:ln>
                  <a:noFill/>
                </a:ln>
                <a:solidFill>
                  <a:srgbClr val="E46C0A"/>
                </a:solidFill>
                <a:effectLst/>
                <a:uLnTx/>
                <a:uFillTx/>
                <a:latin typeface="Calibri"/>
                <a:ea typeface="+mn-ea"/>
                <a:cs typeface="+mn-cs"/>
              </a:rPr>
              <a:t>ns </a:t>
            </a:r>
            <a:r>
              <a:rPr kumimoji="0" lang="fr-FR" sz="6800" b="1" i="0" u="none" strike="noStrike" kern="1200" cap="none" spc="0" normalizeH="0" baseline="0" noProof="0" dirty="0">
                <a:ln>
                  <a:noFill/>
                </a:ln>
                <a:solidFill>
                  <a:srgbClr val="F79646">
                    <a:lumMod val="75000"/>
                  </a:srgbClr>
                </a:solidFill>
                <a:effectLst/>
                <a:uLnTx/>
                <a:uFillTx/>
                <a:latin typeface="Calibri"/>
                <a:ea typeface="+mn-ea"/>
                <a:cs typeface="+mn-cs"/>
              </a:rPr>
              <a:t>de carbone </a:t>
            </a:r>
            <a:r>
              <a:rPr kumimoji="0" lang="fr-FR" sz="6800" b="0" i="0" u="none" strike="noStrike" kern="1200" cap="none" spc="0" normalizeH="0" baseline="0" noProof="0" dirty="0">
                <a:ln>
                  <a:noFill/>
                </a:ln>
                <a:solidFill>
                  <a:sysClr val="windowText" lastClr="000000"/>
                </a:solidFill>
                <a:effectLst/>
                <a:uLnTx/>
                <a:uFillTx/>
                <a:latin typeface="Calibri"/>
                <a:ea typeface="+mn-ea"/>
                <a:cs typeface="+mn-cs"/>
              </a:rPr>
              <a:t>sur toute la durée de vie de l’installation. </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fr-FR" sz="6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sz="6800" b="0" i="0" u="none" strike="noStrike" kern="1200" cap="none" spc="0" normalizeH="0" baseline="0" noProof="0" dirty="0">
                <a:ln>
                  <a:noFill/>
                </a:ln>
                <a:solidFill>
                  <a:sysClr val="windowText" lastClr="000000"/>
                </a:solidFill>
                <a:effectLst/>
                <a:uLnTx/>
                <a:uFillTx/>
                <a:latin typeface="Calibri"/>
                <a:ea typeface="+mn-ea"/>
                <a:cs typeface="+mn-cs"/>
              </a:rPr>
              <a:t>La </a:t>
            </a:r>
            <a:r>
              <a:rPr kumimoji="0" lang="fr-FR" sz="6800" b="1" i="0" u="none" strike="noStrike" kern="1200" cap="none" spc="0" normalizeH="0" baseline="0" noProof="0" dirty="0">
                <a:ln>
                  <a:noFill/>
                </a:ln>
                <a:solidFill>
                  <a:srgbClr val="F79646">
                    <a:lumMod val="75000"/>
                  </a:srgbClr>
                </a:solidFill>
                <a:effectLst/>
                <a:uLnTx/>
                <a:uFillTx/>
                <a:latin typeface="Calibri"/>
                <a:ea typeface="+mn-ea"/>
                <a:cs typeface="+mn-cs"/>
              </a:rPr>
              <a:t>PAC doit être bien dimensionnée </a:t>
            </a:r>
            <a:r>
              <a:rPr kumimoji="0" lang="fr-FR" sz="6800" b="0" i="0" u="none" strike="noStrike" kern="1200" cap="none" spc="0" normalizeH="0" baseline="0" noProof="0" dirty="0">
                <a:ln>
                  <a:noFill/>
                </a:ln>
                <a:solidFill>
                  <a:sysClr val="windowText" lastClr="000000"/>
                </a:solidFill>
                <a:effectLst/>
                <a:uLnTx/>
                <a:uFillTx/>
                <a:latin typeface="Calibri"/>
                <a:ea typeface="+mn-ea"/>
                <a:cs typeface="+mn-cs"/>
              </a:rPr>
              <a:t>et, surtout, </a:t>
            </a:r>
            <a:r>
              <a:rPr kumimoji="0" lang="fr-FR" sz="6800" b="1" i="0" u="none" strike="noStrike" kern="1200" cap="none" spc="0" normalizeH="0" baseline="0" noProof="0" dirty="0">
                <a:ln>
                  <a:noFill/>
                </a:ln>
                <a:solidFill>
                  <a:srgbClr val="F79646">
                    <a:lumMod val="75000"/>
                  </a:srgbClr>
                </a:solidFill>
                <a:effectLst/>
                <a:uLnTx/>
                <a:uFillTx/>
                <a:latin typeface="Calibri"/>
                <a:ea typeface="+mn-ea"/>
                <a:cs typeface="+mn-cs"/>
              </a:rPr>
              <a:t>bien installée </a:t>
            </a:r>
            <a:r>
              <a:rPr kumimoji="0" lang="fr-FR" sz="6800" b="0" i="0" u="none" strike="noStrike" kern="1200" cap="none" spc="0" normalizeH="0" baseline="0" noProof="0" dirty="0">
                <a:ln>
                  <a:noFill/>
                </a:ln>
                <a:solidFill>
                  <a:sysClr val="windowText" lastClr="000000"/>
                </a:solidFill>
                <a:effectLst/>
                <a:uLnTx/>
                <a:uFillTx/>
                <a:latin typeface="Calibri"/>
                <a:ea typeface="+mn-ea"/>
                <a:cs typeface="+mn-cs"/>
              </a:rPr>
              <a:t>!</a:t>
            </a: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 name="Espace réservé du numéro de diapositive 6">
            <a:extLst>
              <a:ext uri="{FF2B5EF4-FFF2-40B4-BE49-F238E27FC236}">
                <a16:creationId xmlns:a16="http://schemas.microsoft.com/office/drawing/2014/main" id="{6F0FD426-398F-40CF-9283-8F191E5BD4FC}"/>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16</a:t>
            </a:fld>
            <a:endParaRPr lang="fr-FR" altLang="fr-FR" dirty="0"/>
          </a:p>
        </p:txBody>
      </p:sp>
    </p:spTree>
    <p:extLst>
      <p:ext uri="{BB962C8B-B14F-4D97-AF65-F5344CB8AC3E}">
        <p14:creationId xmlns:p14="http://schemas.microsoft.com/office/powerpoint/2010/main" val="1227882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0587" y="10701867"/>
            <a:ext cx="3603413" cy="22489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p>
        </p:txBody>
      </p:sp>
      <p:sp>
        <p:nvSpPr>
          <p:cNvPr id="7" name="Titre 1">
            <a:extLst>
              <a:ext uri="{FF2B5EF4-FFF2-40B4-BE49-F238E27FC236}">
                <a16:creationId xmlns:a16="http://schemas.microsoft.com/office/drawing/2014/main" id="{D4362DA9-60AB-4869-9E8D-A985C24E8829}"/>
              </a:ext>
            </a:extLst>
          </p:cNvPr>
          <p:cNvSpPr>
            <a:spLocks noGrp="1"/>
          </p:cNvSpPr>
          <p:nvPr>
            <p:ph type="title"/>
          </p:nvPr>
        </p:nvSpPr>
        <p:spPr>
          <a:xfrm>
            <a:off x="1219200" y="0"/>
            <a:ext cx="21945600" cy="2286000"/>
          </a:xfrm>
        </p:spPr>
        <p:txBody>
          <a:bodyPr>
            <a:normAutofit/>
          </a:bodyPr>
          <a:lstStyle/>
          <a:p>
            <a:r>
              <a:rPr lang="fr-FR" dirty="0"/>
              <a:t>Les prérequis pour une installation de qualité</a:t>
            </a:r>
            <a:endParaRPr lang="en-GB" dirty="0"/>
          </a:p>
        </p:txBody>
      </p:sp>
      <p:sp>
        <p:nvSpPr>
          <p:cNvPr id="6" name="Espace réservé du contenu 2">
            <a:extLst>
              <a:ext uri="{FF2B5EF4-FFF2-40B4-BE49-F238E27FC236}">
                <a16:creationId xmlns:a16="http://schemas.microsoft.com/office/drawing/2014/main" id="{1F328141-1B15-4F90-A1CF-C5725E50180B}"/>
              </a:ext>
            </a:extLst>
          </p:cNvPr>
          <p:cNvSpPr txBox="1">
            <a:spLocks/>
          </p:cNvSpPr>
          <p:nvPr/>
        </p:nvSpPr>
        <p:spPr bwMode="auto">
          <a:xfrm>
            <a:off x="720000" y="2160000"/>
            <a:ext cx="23287703" cy="10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2800" kern="1200">
                <a:solidFill>
                  <a:schemeClr val="tx1"/>
                </a:solidFill>
                <a:latin typeface="+mn-lt"/>
                <a:ea typeface="+mn-ea"/>
                <a:cs typeface="+mn-cs"/>
              </a:defRPr>
            </a:lvl1pPr>
            <a:lvl2pPr marL="914400" indent="-457200" algn="l" defTabSz="457200" rtl="0" eaLnBrk="0" fontAlgn="base" hangingPunct="0">
              <a:spcBef>
                <a:spcPct val="20000"/>
              </a:spcBef>
              <a:spcAft>
                <a:spcPct val="0"/>
              </a:spcAft>
              <a:buFont typeface="Arial"/>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20000" marR="0" lvl="0" indent="-720000" algn="just" defTabSz="457200" rtl="0" eaLnBrk="0" fontAlgn="base" latinLnBrk="0" hangingPunct="0">
              <a:lnSpc>
                <a:spcPct val="100000"/>
              </a:lnSpc>
              <a:spcBef>
                <a:spcPct val="20000"/>
              </a:spcBef>
              <a:spcAft>
                <a:spcPts val="2400"/>
              </a:spcAft>
              <a:buClrTx/>
              <a:buSzTx/>
              <a:buFont typeface="+mj-lt"/>
              <a:buAutoNum type="arabicPeriod"/>
              <a:tabLst/>
              <a:defRPr/>
            </a:pP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Le professionnel doit </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identifier les attentes </a:t>
            </a: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en termes de confort (chauffage et eau chaude sanitaire).</a:t>
            </a:r>
            <a:endParaRPr kumimoji="0" lang="en-GB" sz="6000" b="0" i="0" u="none" strike="noStrike" kern="1200" cap="none" spc="0" normalizeH="0" baseline="0" noProof="0" dirty="0">
              <a:ln>
                <a:noFill/>
              </a:ln>
              <a:solidFill>
                <a:sysClr val="windowText" lastClr="000000"/>
              </a:solidFill>
              <a:effectLst/>
              <a:uLnTx/>
              <a:uFillTx/>
              <a:latin typeface="Calibri"/>
              <a:ea typeface="+mn-ea"/>
              <a:cs typeface="+mn-cs"/>
            </a:endParaRPr>
          </a:p>
          <a:p>
            <a:pPr marL="720000" marR="0" lvl="0" indent="-720000" algn="just" defTabSz="457200" rtl="0" eaLnBrk="0" fontAlgn="base" latinLnBrk="0" hangingPunct="0">
              <a:lnSpc>
                <a:spcPct val="100000"/>
              </a:lnSpc>
              <a:spcBef>
                <a:spcPct val="20000"/>
              </a:spcBef>
              <a:spcAft>
                <a:spcPts val="2400"/>
              </a:spcAft>
              <a:buClrTx/>
              <a:buSzTx/>
              <a:buFont typeface="+mj-lt"/>
              <a:buAutoNum type="arabicPeriod"/>
              <a:tabLst/>
              <a:defRPr/>
            </a:pP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Le professionnel est </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RGE qualifié </a:t>
            </a: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pour les </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pompes à chaleur.</a:t>
            </a:r>
            <a:endParaRPr kumimoji="0" lang="en-GB" sz="6000" b="0" i="0" u="none" strike="noStrike" kern="1200" cap="none" spc="0" normalizeH="0" baseline="0" noProof="0" dirty="0">
              <a:ln>
                <a:noFill/>
              </a:ln>
              <a:solidFill>
                <a:sysClr val="windowText" lastClr="000000"/>
              </a:solidFill>
              <a:effectLst/>
              <a:uLnTx/>
              <a:uFillTx/>
              <a:latin typeface="Calibri"/>
              <a:ea typeface="+mn-ea"/>
              <a:cs typeface="+mn-cs"/>
            </a:endParaRPr>
          </a:p>
          <a:p>
            <a:pPr marL="720000" marR="0" lvl="0" indent="-720000" algn="just" defTabSz="457200" rtl="0" eaLnBrk="0" fontAlgn="base" latinLnBrk="0" hangingPunct="0">
              <a:lnSpc>
                <a:spcPct val="100000"/>
              </a:lnSpc>
              <a:spcBef>
                <a:spcPct val="20000"/>
              </a:spcBef>
              <a:spcAft>
                <a:spcPts val="2400"/>
              </a:spcAft>
              <a:buClrTx/>
              <a:buSzTx/>
              <a:buFont typeface="+mj-lt"/>
              <a:buAutoNum type="arabicPeriod"/>
              <a:tabLst/>
              <a:defRPr/>
            </a:pP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Le professionnel </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soigne son offre </a:t>
            </a: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car l’AFPAC conseille à l’utilisateur de demander plusieurs devis.</a:t>
            </a:r>
            <a:endParaRPr kumimoji="0" lang="en-GB" sz="6000" b="0" i="0" u="none" strike="noStrike" kern="1200" cap="none" spc="0" normalizeH="0" baseline="0" noProof="0" dirty="0">
              <a:ln>
                <a:noFill/>
              </a:ln>
              <a:solidFill>
                <a:sysClr val="windowText" lastClr="000000"/>
              </a:solidFill>
              <a:effectLst/>
              <a:uLnTx/>
              <a:uFillTx/>
              <a:latin typeface="Calibri"/>
              <a:ea typeface="+mn-ea"/>
              <a:cs typeface="+mn-cs"/>
            </a:endParaRPr>
          </a:p>
          <a:p>
            <a:pPr marL="720000" marR="0" lvl="0" indent="-720000" algn="just" defTabSz="457200" rtl="0" eaLnBrk="0" fontAlgn="base" latinLnBrk="0" hangingPunct="0">
              <a:lnSpc>
                <a:spcPct val="100000"/>
              </a:lnSpc>
              <a:spcBef>
                <a:spcPct val="20000"/>
              </a:spcBef>
              <a:spcAft>
                <a:spcPts val="2400"/>
              </a:spcAft>
              <a:buClrTx/>
              <a:buSzTx/>
              <a:buFont typeface="+mj-lt"/>
              <a:buAutoNum type="arabicPeriod"/>
              <a:tabLst/>
              <a:defRPr/>
            </a:pP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Le professionnel </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ne fait pas de vente sur foire</a:t>
            </a: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 afin de faire bénéficier du délai de rétractation à l’utilisateur.</a:t>
            </a:r>
            <a:endParaRPr kumimoji="0" lang="en-GB" sz="6000" b="0" i="0" u="none" strike="noStrike" kern="1200" cap="none" spc="0" normalizeH="0" baseline="0" noProof="0" dirty="0">
              <a:ln>
                <a:noFill/>
              </a:ln>
              <a:solidFill>
                <a:sysClr val="windowText" lastClr="000000"/>
              </a:solidFill>
              <a:effectLst/>
              <a:uLnTx/>
              <a:uFillTx/>
              <a:latin typeface="Calibri"/>
              <a:ea typeface="+mn-ea"/>
              <a:cs typeface="+mn-cs"/>
            </a:endParaRPr>
          </a:p>
          <a:p>
            <a:pPr marL="720000" marR="0" lvl="0" indent="-720000" algn="just" defTabSz="457200" rtl="0" eaLnBrk="0" fontAlgn="base" latinLnBrk="0" hangingPunct="0">
              <a:lnSpc>
                <a:spcPct val="100000"/>
              </a:lnSpc>
              <a:spcBef>
                <a:spcPct val="20000"/>
              </a:spcBef>
              <a:spcAft>
                <a:spcPct val="0"/>
              </a:spcAft>
              <a:buClrTx/>
              <a:buSzTx/>
              <a:buFont typeface="+mj-lt"/>
              <a:buAutoNum type="arabicPeriod"/>
              <a:tabLst/>
              <a:defRPr/>
            </a:pP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Le professionnel propose son </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offre commerciale </a:t>
            </a:r>
            <a:r>
              <a:rPr kumimoji="0" lang="fr-FR" sz="6000" b="1" i="0" u="sng" strike="noStrike" kern="1200" cap="none" spc="0" normalizeH="0" baseline="0" noProof="0" dirty="0">
                <a:ln>
                  <a:noFill/>
                </a:ln>
                <a:solidFill>
                  <a:srgbClr val="F79646">
                    <a:lumMod val="75000"/>
                  </a:srgbClr>
                </a:solidFill>
                <a:effectLst/>
                <a:uLnTx/>
                <a:uFillTx/>
                <a:latin typeface="Calibri"/>
                <a:ea typeface="+mn-ea"/>
                <a:cs typeface="+mn-cs"/>
              </a:rPr>
              <a:t>après</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 une visite </a:t>
            </a: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de l’installation existante.</a:t>
            </a:r>
            <a:endParaRPr kumimoji="0" lang="en-GB" sz="6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fr-FR"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 name="Espace réservé du numéro de diapositive 6">
            <a:extLst>
              <a:ext uri="{FF2B5EF4-FFF2-40B4-BE49-F238E27FC236}">
                <a16:creationId xmlns:a16="http://schemas.microsoft.com/office/drawing/2014/main" id="{5E9873EF-0F10-4229-B9C6-51ECF997E4DD}"/>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17</a:t>
            </a:fld>
            <a:endParaRPr lang="fr-FR" altLang="fr-FR" dirty="0"/>
          </a:p>
        </p:txBody>
      </p:sp>
    </p:spTree>
    <p:extLst>
      <p:ext uri="{BB962C8B-B14F-4D97-AF65-F5344CB8AC3E}">
        <p14:creationId xmlns:p14="http://schemas.microsoft.com/office/powerpoint/2010/main" val="3577515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0587" y="10701867"/>
            <a:ext cx="3603413" cy="22489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p>
        </p:txBody>
      </p:sp>
      <p:sp>
        <p:nvSpPr>
          <p:cNvPr id="7" name="Titre 1">
            <a:extLst>
              <a:ext uri="{FF2B5EF4-FFF2-40B4-BE49-F238E27FC236}">
                <a16:creationId xmlns:a16="http://schemas.microsoft.com/office/drawing/2014/main" id="{D4362DA9-60AB-4869-9E8D-A985C24E8829}"/>
              </a:ext>
            </a:extLst>
          </p:cNvPr>
          <p:cNvSpPr>
            <a:spLocks noGrp="1"/>
          </p:cNvSpPr>
          <p:nvPr>
            <p:ph type="title"/>
          </p:nvPr>
        </p:nvSpPr>
        <p:spPr>
          <a:xfrm>
            <a:off x="1219200" y="0"/>
            <a:ext cx="21945600" cy="2286000"/>
          </a:xfrm>
        </p:spPr>
        <p:txBody>
          <a:bodyPr>
            <a:normAutofit/>
          </a:bodyPr>
          <a:lstStyle/>
          <a:p>
            <a:r>
              <a:rPr lang="fr-FR" dirty="0"/>
              <a:t>Les prérequis pour une installation de qualité</a:t>
            </a:r>
            <a:endParaRPr lang="en-GB" dirty="0"/>
          </a:p>
        </p:txBody>
      </p:sp>
      <p:sp>
        <p:nvSpPr>
          <p:cNvPr id="8" name="Espace réservé du contenu 2">
            <a:extLst>
              <a:ext uri="{FF2B5EF4-FFF2-40B4-BE49-F238E27FC236}">
                <a16:creationId xmlns:a16="http://schemas.microsoft.com/office/drawing/2014/main" id="{4341EB44-FE8F-4201-88EA-F507BFA6F4A9}"/>
              </a:ext>
            </a:extLst>
          </p:cNvPr>
          <p:cNvSpPr txBox="1">
            <a:spLocks/>
          </p:cNvSpPr>
          <p:nvPr/>
        </p:nvSpPr>
        <p:spPr bwMode="auto">
          <a:xfrm>
            <a:off x="720000" y="2160000"/>
            <a:ext cx="22831425" cy="1020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2800" kern="1200">
                <a:solidFill>
                  <a:schemeClr val="tx1"/>
                </a:solidFill>
                <a:latin typeface="+mn-lt"/>
                <a:ea typeface="+mn-ea"/>
                <a:cs typeface="+mn-cs"/>
              </a:defRPr>
            </a:lvl1pPr>
            <a:lvl2pPr marL="914400" indent="-457200" algn="l" defTabSz="457200" rtl="0" eaLnBrk="0" fontAlgn="base" hangingPunct="0">
              <a:spcBef>
                <a:spcPct val="20000"/>
              </a:spcBef>
              <a:spcAft>
                <a:spcPct val="0"/>
              </a:spcAft>
              <a:buFont typeface="Arial"/>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20000" marR="0" lvl="0" indent="-720000" algn="just" defTabSz="457200" rtl="0" eaLnBrk="0" fontAlgn="base" latinLnBrk="0" hangingPunct="0">
              <a:lnSpc>
                <a:spcPct val="100000"/>
              </a:lnSpc>
              <a:spcBef>
                <a:spcPct val="20000"/>
              </a:spcBef>
              <a:spcAft>
                <a:spcPct val="0"/>
              </a:spcAft>
              <a:buClrTx/>
              <a:buSzTx/>
              <a:buFont typeface="+mj-lt"/>
              <a:buAutoNum type="arabicPeriod" startAt="6"/>
              <a:tabLst/>
              <a:defRPr/>
            </a:pP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Le professionnel réalise une </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étude </a:t>
            </a:r>
            <a:r>
              <a:rPr kumimoji="0" lang="fr-FR" sz="6000" b="1" i="0" u="none" strike="noStrike" kern="1200" cap="none" spc="0" normalizeH="0" baseline="0" noProof="0">
                <a:ln>
                  <a:noFill/>
                </a:ln>
                <a:solidFill>
                  <a:srgbClr val="F79646">
                    <a:lumMod val="75000"/>
                  </a:srgbClr>
                </a:solidFill>
                <a:effectLst/>
                <a:uLnTx/>
                <a:uFillTx/>
                <a:latin typeface="Calibri"/>
                <a:ea typeface="+mn-ea"/>
                <a:cs typeface="+mn-cs"/>
              </a:rPr>
              <a:t>thermique du </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site pour le dimensionnement </a:t>
            </a: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de l’installation, étude qui sera fournie au consommateur une fois le devis accepté.</a:t>
            </a:r>
            <a:endParaRPr kumimoji="0" lang="en-GB" sz="6000" b="0" i="0" u="none" strike="noStrike" kern="1200" cap="none" spc="0" normalizeH="0" baseline="0" noProof="0" dirty="0">
              <a:ln>
                <a:noFill/>
              </a:ln>
              <a:solidFill>
                <a:sysClr val="windowText" lastClr="000000"/>
              </a:solidFill>
              <a:effectLst/>
              <a:uLnTx/>
              <a:uFillTx/>
              <a:latin typeface="Calibri"/>
              <a:ea typeface="+mn-ea"/>
              <a:cs typeface="+mn-cs"/>
            </a:endParaRPr>
          </a:p>
          <a:p>
            <a:pPr marL="1428750" marR="0" lvl="1" indent="-514350" algn="just" defTabSz="457200" rtl="0" eaLnBrk="0" fontAlgn="base" latinLnBrk="0" hangingPunct="0">
              <a:lnSpc>
                <a:spcPct val="100000"/>
              </a:lnSpc>
              <a:spcBef>
                <a:spcPct val="20000"/>
              </a:spcBef>
              <a:spcAft>
                <a:spcPct val="0"/>
              </a:spcAft>
              <a:buClrTx/>
              <a:buSzTx/>
              <a:buFont typeface="Arial"/>
              <a:buChar char="•"/>
              <a:tabLst/>
              <a:defRPr/>
            </a:pP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valider le niveau réel des déperditions chauffage en fonction de l’état des lieux (travaux d’isolation et ventilation) </a:t>
            </a:r>
          </a:p>
          <a:p>
            <a:pPr marL="1428750" marR="0" lvl="1" indent="-514350" algn="just" defTabSz="457200" rtl="0" eaLnBrk="0" fontAlgn="base" latinLnBrk="0" hangingPunct="0">
              <a:lnSpc>
                <a:spcPct val="100000"/>
              </a:lnSpc>
              <a:spcBef>
                <a:spcPct val="20000"/>
              </a:spcBef>
              <a:spcAft>
                <a:spcPct val="0"/>
              </a:spcAft>
              <a:buClrTx/>
              <a:buSzTx/>
              <a:buFont typeface="Arial"/>
              <a:buChar char="•"/>
              <a:tabLst/>
              <a:defRPr/>
            </a:pP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dimensionnement des émetteurs</a:t>
            </a:r>
          </a:p>
          <a:p>
            <a:pPr marL="1428750" marR="0" lvl="1" indent="-514350" algn="just" defTabSz="457200" rtl="0" eaLnBrk="0" fontAlgn="base" latinLnBrk="0" hangingPunct="0">
              <a:lnSpc>
                <a:spcPct val="100000"/>
              </a:lnSpc>
              <a:spcBef>
                <a:spcPct val="20000"/>
              </a:spcBef>
              <a:spcAft>
                <a:spcPct val="0"/>
              </a:spcAft>
              <a:buClrTx/>
              <a:buSzTx/>
              <a:buFont typeface="Arial"/>
              <a:buChar char="•"/>
              <a:tabLst/>
              <a:defRPr/>
            </a:pP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déterminer le ∆T réel de fonctionnement</a:t>
            </a:r>
          </a:p>
          <a:p>
            <a:pPr marL="1428750" marR="0" lvl="1" indent="-514350" algn="just" defTabSz="457200" rtl="0" eaLnBrk="0" fontAlgn="base" latinLnBrk="0" hangingPunct="0">
              <a:lnSpc>
                <a:spcPct val="100000"/>
              </a:lnSpc>
              <a:spcBef>
                <a:spcPct val="20000"/>
              </a:spcBef>
              <a:spcAft>
                <a:spcPct val="0"/>
              </a:spcAft>
              <a:buClrTx/>
              <a:buSzTx/>
              <a:buFont typeface="Arial"/>
              <a:buChar char="•"/>
              <a:tabLst/>
              <a:defRPr/>
            </a:pP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calculer le débit d’eau chaude qui doit alimenter les émetteurs en fonction des besoins.</a:t>
            </a:r>
          </a:p>
          <a:p>
            <a:pPr marL="1428750" marR="0" lvl="1" indent="-514350" algn="l" defTabSz="457200" rtl="0" eaLnBrk="0" fontAlgn="base" latinLnBrk="0" hangingPunct="0">
              <a:lnSpc>
                <a:spcPct val="100000"/>
              </a:lnSpc>
              <a:spcBef>
                <a:spcPct val="20000"/>
              </a:spcBef>
              <a:spcAft>
                <a:spcPct val="0"/>
              </a:spcAft>
              <a:buClrTx/>
              <a:buSzTx/>
              <a:buFont typeface="Arial"/>
              <a:buChar char="•"/>
              <a:tabLst/>
              <a:defRPr/>
            </a:pPr>
            <a:endParaRPr kumimoji="0" lang="fr-FR"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Espace réservé du numéro de diapositive 6">
            <a:extLst>
              <a:ext uri="{FF2B5EF4-FFF2-40B4-BE49-F238E27FC236}">
                <a16:creationId xmlns:a16="http://schemas.microsoft.com/office/drawing/2014/main" id="{C0408E3B-5BF1-4692-9E87-DFD60645C1CE}"/>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18</a:t>
            </a:fld>
            <a:endParaRPr lang="fr-FR" altLang="fr-FR" dirty="0"/>
          </a:p>
        </p:txBody>
      </p:sp>
    </p:spTree>
    <p:extLst>
      <p:ext uri="{BB962C8B-B14F-4D97-AF65-F5344CB8AC3E}">
        <p14:creationId xmlns:p14="http://schemas.microsoft.com/office/powerpoint/2010/main" val="778869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0587" y="10701867"/>
            <a:ext cx="3603413" cy="22489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p>
        </p:txBody>
      </p:sp>
      <p:sp>
        <p:nvSpPr>
          <p:cNvPr id="7" name="Titre 1">
            <a:extLst>
              <a:ext uri="{FF2B5EF4-FFF2-40B4-BE49-F238E27FC236}">
                <a16:creationId xmlns:a16="http://schemas.microsoft.com/office/drawing/2014/main" id="{D4362DA9-60AB-4869-9E8D-A985C24E8829}"/>
              </a:ext>
            </a:extLst>
          </p:cNvPr>
          <p:cNvSpPr>
            <a:spLocks noGrp="1"/>
          </p:cNvSpPr>
          <p:nvPr>
            <p:ph type="title"/>
          </p:nvPr>
        </p:nvSpPr>
        <p:spPr>
          <a:xfrm>
            <a:off x="1219200" y="0"/>
            <a:ext cx="21945600" cy="2286000"/>
          </a:xfrm>
        </p:spPr>
        <p:txBody>
          <a:bodyPr>
            <a:normAutofit/>
          </a:bodyPr>
          <a:lstStyle/>
          <a:p>
            <a:r>
              <a:rPr lang="fr-FR" dirty="0"/>
              <a:t>Les prérequis pour une installation de qualité</a:t>
            </a:r>
            <a:endParaRPr lang="en-GB" dirty="0"/>
          </a:p>
        </p:txBody>
      </p:sp>
      <p:sp>
        <p:nvSpPr>
          <p:cNvPr id="6" name="Espace réservé du contenu 2">
            <a:extLst>
              <a:ext uri="{FF2B5EF4-FFF2-40B4-BE49-F238E27FC236}">
                <a16:creationId xmlns:a16="http://schemas.microsoft.com/office/drawing/2014/main" id="{E5AEE823-390E-496F-A5F4-6644530345E3}"/>
              </a:ext>
            </a:extLst>
          </p:cNvPr>
          <p:cNvSpPr txBox="1">
            <a:spLocks/>
          </p:cNvSpPr>
          <p:nvPr/>
        </p:nvSpPr>
        <p:spPr bwMode="auto">
          <a:xfrm>
            <a:off x="720000" y="2160000"/>
            <a:ext cx="22933742" cy="106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2800" kern="1200">
                <a:solidFill>
                  <a:schemeClr val="tx1"/>
                </a:solidFill>
                <a:latin typeface="+mn-lt"/>
                <a:ea typeface="+mn-ea"/>
                <a:cs typeface="+mn-cs"/>
              </a:defRPr>
            </a:lvl1pPr>
            <a:lvl2pPr marL="914400" indent="-457200" algn="l" defTabSz="457200" rtl="0" eaLnBrk="0" fontAlgn="base" hangingPunct="0">
              <a:spcBef>
                <a:spcPct val="20000"/>
              </a:spcBef>
              <a:spcAft>
                <a:spcPct val="0"/>
              </a:spcAft>
              <a:buFont typeface="Arial"/>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20000" marR="0" lvl="0" indent="-720000" algn="just" defTabSz="457200" rtl="0" eaLnBrk="0" fontAlgn="base" latinLnBrk="0" hangingPunct="0">
              <a:lnSpc>
                <a:spcPct val="100000"/>
              </a:lnSpc>
              <a:spcBef>
                <a:spcPts val="0"/>
              </a:spcBef>
              <a:spcAft>
                <a:spcPts val="6000"/>
              </a:spcAft>
              <a:buClrTx/>
              <a:buSzTx/>
              <a:buFont typeface="+mj-lt"/>
              <a:buAutoNum type="arabicPeriod" startAt="7"/>
              <a:tabLst/>
              <a:defRPr/>
            </a:pP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Le professionnel sélectionne une </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PAC air/eau, eau/eau, sol/eau ou une PAC Hybride</a:t>
            </a: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certifiée NFPAC</a:t>
            </a:r>
            <a:r>
              <a:rPr kumimoji="0" lang="fr-FR" sz="6000" b="1" i="0" u="none" strike="noStrike" kern="1200" cap="none" spc="0" normalizeH="0" baseline="0" noProof="0" dirty="0">
                <a:ln>
                  <a:noFill/>
                </a:ln>
                <a:solidFill>
                  <a:sysClr val="windowText" lastClr="000000"/>
                </a:solidFill>
                <a:effectLst/>
                <a:uLnTx/>
                <a:uFillTx/>
                <a:latin typeface="Calibri"/>
                <a:ea typeface="+mn-ea"/>
                <a:cs typeface="+mn-cs"/>
              </a:rPr>
              <a:t> </a:t>
            </a: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ou</a:t>
            </a:r>
            <a:r>
              <a:rPr kumimoji="0" lang="fr-FR" sz="6000" b="1" i="0" u="none" strike="noStrike" kern="1200" cap="none" spc="0" normalizeH="0" baseline="0" noProof="0" dirty="0">
                <a:ln>
                  <a:noFill/>
                </a:ln>
                <a:solidFill>
                  <a:sysClr val="windowText" lastClr="000000"/>
                </a:solidFill>
                <a:effectLst/>
                <a:uLnTx/>
                <a:uFillTx/>
                <a:latin typeface="Calibri"/>
                <a:ea typeface="+mn-ea"/>
                <a:cs typeface="+mn-cs"/>
              </a:rPr>
              <a:t> </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HP-</a:t>
            </a:r>
            <a:r>
              <a:rPr kumimoji="0" lang="fr-FR" sz="6000" b="1" i="0" u="none" strike="noStrike" kern="1200" cap="none" spc="0" normalizeH="0" baseline="0" noProof="0" dirty="0" err="1">
                <a:ln>
                  <a:noFill/>
                </a:ln>
                <a:solidFill>
                  <a:srgbClr val="F79646">
                    <a:lumMod val="75000"/>
                  </a:srgbClr>
                </a:solidFill>
                <a:effectLst/>
                <a:uLnTx/>
                <a:uFillTx/>
                <a:latin typeface="Calibri"/>
                <a:ea typeface="+mn-ea"/>
                <a:cs typeface="+mn-cs"/>
              </a:rPr>
              <a:t>Keymark</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a:t>
            </a:r>
            <a:endParaRPr kumimoji="0" lang="en-GB" sz="6000" b="1" i="0" u="none" strike="noStrike" kern="1200" cap="none" spc="0" normalizeH="0" baseline="0" noProof="0" dirty="0">
              <a:ln>
                <a:noFill/>
              </a:ln>
              <a:solidFill>
                <a:srgbClr val="F79646">
                  <a:lumMod val="75000"/>
                </a:srgbClr>
              </a:solidFill>
              <a:effectLst/>
              <a:uLnTx/>
              <a:uFillTx/>
              <a:latin typeface="Calibri"/>
              <a:ea typeface="+mn-ea"/>
              <a:cs typeface="+mn-cs"/>
            </a:endParaRPr>
          </a:p>
          <a:p>
            <a:pPr marL="720000" marR="0" lvl="0" indent="-720000" algn="just" defTabSz="457200" rtl="0" eaLnBrk="0" fontAlgn="base" latinLnBrk="0" hangingPunct="0">
              <a:lnSpc>
                <a:spcPct val="100000"/>
              </a:lnSpc>
              <a:spcBef>
                <a:spcPts val="0"/>
              </a:spcBef>
              <a:spcAft>
                <a:spcPts val="6000"/>
              </a:spcAft>
              <a:buClrTx/>
              <a:buSzTx/>
              <a:buFont typeface="+mj-lt"/>
              <a:buAutoNum type="arabicPeriod" startAt="7"/>
              <a:tabLst/>
              <a:defRPr/>
            </a:pP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Le professionnel organise une réception de travaux le jour de la </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mise en service </a:t>
            </a: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et assure </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la prise en main</a:t>
            </a:r>
            <a:r>
              <a:rPr kumimoji="0" lang="fr-FR" sz="6000" b="1" i="0" u="none" strike="noStrike" kern="1200" cap="none" spc="0" normalizeH="0" baseline="0" noProof="0" dirty="0">
                <a:ln>
                  <a:noFill/>
                </a:ln>
                <a:solidFill>
                  <a:sysClr val="windowText" lastClr="000000"/>
                </a:solidFill>
                <a:effectLst/>
                <a:uLnTx/>
                <a:uFillTx/>
                <a:latin typeface="Calibri"/>
                <a:ea typeface="+mn-ea"/>
                <a:cs typeface="+mn-cs"/>
              </a:rPr>
              <a:t> </a:t>
            </a: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de la PAC.</a:t>
            </a:r>
            <a:endParaRPr kumimoji="0" lang="en-GB" sz="6000" b="0" i="0" u="none" strike="noStrike" kern="1200" cap="none" spc="0" normalizeH="0" baseline="0" noProof="0" dirty="0">
              <a:ln>
                <a:noFill/>
              </a:ln>
              <a:solidFill>
                <a:sysClr val="windowText" lastClr="000000"/>
              </a:solidFill>
              <a:effectLst/>
              <a:uLnTx/>
              <a:uFillTx/>
              <a:latin typeface="Calibri"/>
              <a:ea typeface="+mn-ea"/>
              <a:cs typeface="+mn-cs"/>
            </a:endParaRPr>
          </a:p>
          <a:p>
            <a:pPr marL="720000" marR="0" lvl="0" indent="-720000" algn="just" defTabSz="457200" rtl="0" eaLnBrk="0" fontAlgn="base" latinLnBrk="0" hangingPunct="0">
              <a:lnSpc>
                <a:spcPct val="100000"/>
              </a:lnSpc>
              <a:spcBef>
                <a:spcPts val="0"/>
              </a:spcBef>
              <a:spcAft>
                <a:spcPts val="6000"/>
              </a:spcAft>
              <a:buClrTx/>
              <a:buSzTx/>
              <a:buFont typeface="+mj-lt"/>
              <a:buAutoNum type="arabicPeriod" startAt="7"/>
              <a:tabLst/>
              <a:defRPr/>
            </a:pP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Le professionnel précise les </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conditions de garantie par écrit.</a:t>
            </a:r>
            <a:endParaRPr kumimoji="0" lang="en-GB" sz="6000" b="0" i="0" u="none" strike="noStrike" kern="1200" cap="none" spc="0" normalizeH="0" baseline="0" noProof="0" dirty="0">
              <a:ln>
                <a:noFill/>
              </a:ln>
              <a:solidFill>
                <a:sysClr val="windowText" lastClr="000000"/>
              </a:solidFill>
              <a:effectLst/>
              <a:uLnTx/>
              <a:uFillTx/>
              <a:latin typeface="Calibri"/>
              <a:ea typeface="+mn-ea"/>
              <a:cs typeface="+mn-cs"/>
            </a:endParaRPr>
          </a:p>
          <a:p>
            <a:pPr marL="720000" marR="0" lvl="0" indent="-720000" algn="just" defTabSz="457200" rtl="0" eaLnBrk="0" fontAlgn="base" latinLnBrk="0" hangingPunct="0">
              <a:lnSpc>
                <a:spcPct val="100000"/>
              </a:lnSpc>
              <a:spcBef>
                <a:spcPts val="0"/>
              </a:spcBef>
              <a:spcAft>
                <a:spcPts val="4800"/>
              </a:spcAft>
              <a:buClrTx/>
              <a:buSzTx/>
              <a:buFont typeface="+mj-lt"/>
              <a:buAutoNum type="arabicPeriod" startAt="7"/>
              <a:tabLst/>
              <a:defRPr/>
            </a:pPr>
            <a:r>
              <a:rPr kumimoji="0" lang="fr-FR" sz="6000" b="0" i="0" u="none" strike="noStrike" kern="1200" cap="none" spc="0" normalizeH="0" baseline="0" noProof="0" dirty="0">
                <a:ln>
                  <a:noFill/>
                </a:ln>
                <a:solidFill>
                  <a:sysClr val="windowText" lastClr="000000"/>
                </a:solidFill>
                <a:effectLst/>
                <a:uLnTx/>
                <a:uFillTx/>
                <a:latin typeface="Calibri"/>
                <a:ea typeface="+mn-ea"/>
                <a:cs typeface="+mn-cs"/>
              </a:rPr>
              <a:t>Le professionnel propose un </a:t>
            </a:r>
            <a:r>
              <a:rPr kumimoji="0" lang="fr-FR" sz="6000" b="1" i="0" u="none" strike="noStrike" kern="1200" cap="none" spc="0" normalizeH="0" baseline="0" noProof="0" dirty="0">
                <a:ln>
                  <a:noFill/>
                </a:ln>
                <a:solidFill>
                  <a:srgbClr val="F79646">
                    <a:lumMod val="75000"/>
                  </a:srgbClr>
                </a:solidFill>
                <a:effectLst/>
                <a:uLnTx/>
                <a:uFillTx/>
                <a:latin typeface="Calibri"/>
                <a:ea typeface="+mn-ea"/>
                <a:cs typeface="+mn-cs"/>
              </a:rPr>
              <a:t>contrat de maintenance.</a:t>
            </a:r>
            <a:endParaRPr kumimoji="0" lang="en-GB" sz="6000" b="1" i="0" u="none" strike="noStrike" kern="1200" cap="none" spc="0" normalizeH="0" baseline="0" noProof="0" dirty="0">
              <a:ln>
                <a:noFill/>
              </a:ln>
              <a:solidFill>
                <a:sysClr val="windowText" lastClr="000000"/>
              </a:solidFill>
              <a:effectLst/>
              <a:uLnTx/>
              <a:uFillTx/>
              <a:latin typeface="Calibri"/>
              <a:ea typeface="+mn-ea"/>
              <a:cs typeface="+mn-cs"/>
            </a:endParaRPr>
          </a:p>
          <a:p>
            <a:pPr marL="514350" marR="0" lvl="0" indent="-514350" algn="l" defTabSz="457200" rtl="0" eaLnBrk="0" fontAlgn="base" latinLnBrk="0" hangingPunct="0">
              <a:lnSpc>
                <a:spcPct val="100000"/>
              </a:lnSpc>
              <a:spcBef>
                <a:spcPct val="20000"/>
              </a:spcBef>
              <a:spcAft>
                <a:spcPct val="0"/>
              </a:spcAft>
              <a:buClrTx/>
              <a:buSzTx/>
              <a:buFont typeface="+mj-lt"/>
              <a:buAutoNum type="arabicPeriod" startAt="7"/>
              <a:tabLst/>
              <a:defRPr/>
            </a:pPr>
            <a:endParaRPr kumimoji="0" lang="fr-FR"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 name="Espace réservé du numéro de diapositive 6">
            <a:extLst>
              <a:ext uri="{FF2B5EF4-FFF2-40B4-BE49-F238E27FC236}">
                <a16:creationId xmlns:a16="http://schemas.microsoft.com/office/drawing/2014/main" id="{9A3D287E-6CA4-404E-8AE6-31E1E6A12E25}"/>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19</a:t>
            </a:fld>
            <a:endParaRPr lang="fr-FR" altLang="fr-FR" dirty="0"/>
          </a:p>
        </p:txBody>
      </p:sp>
    </p:spTree>
    <p:extLst>
      <p:ext uri="{BB962C8B-B14F-4D97-AF65-F5344CB8AC3E}">
        <p14:creationId xmlns:p14="http://schemas.microsoft.com/office/powerpoint/2010/main" val="137641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24384000" cy="2286000"/>
          </a:xfrm>
        </p:spPr>
        <p:txBody>
          <a:bodyPr>
            <a:normAutofit/>
          </a:bodyPr>
          <a:lstStyle/>
          <a:p>
            <a:pPr algn="ctr"/>
            <a:r>
              <a:rPr lang="fr-FR" sz="6400" dirty="0">
                <a:solidFill>
                  <a:srgbClr val="E45D1A"/>
                </a:solidFill>
              </a:rPr>
              <a:t>« Coup de pouce » changement de chaudière par une PAC</a:t>
            </a:r>
          </a:p>
        </p:txBody>
      </p:sp>
      <p:sp>
        <p:nvSpPr>
          <p:cNvPr id="4" name="Rectangle 3"/>
          <p:cNvSpPr/>
          <p:nvPr/>
        </p:nvSpPr>
        <p:spPr>
          <a:xfrm>
            <a:off x="20780587" y="10701867"/>
            <a:ext cx="3603413" cy="22489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p>
        </p:txBody>
      </p:sp>
      <p:sp>
        <p:nvSpPr>
          <p:cNvPr id="3" name="Rectangle 2"/>
          <p:cNvSpPr/>
          <p:nvPr/>
        </p:nvSpPr>
        <p:spPr>
          <a:xfrm>
            <a:off x="270934" y="1696517"/>
            <a:ext cx="23598293" cy="11031225"/>
          </a:xfrm>
          <a:prstGeom prst="rect">
            <a:avLst/>
          </a:prstGeom>
        </p:spPr>
        <p:txBody>
          <a:bodyPr wrap="square">
            <a:spAutoFit/>
          </a:bodyPr>
          <a:lstStyle/>
          <a:p>
            <a:pPr algn="l"/>
            <a:r>
              <a:rPr lang="fr-FR" sz="4000" b="1" dirty="0">
                <a:solidFill>
                  <a:srgbClr val="042C71"/>
                </a:solidFill>
              </a:rPr>
              <a:t>Introduction et objectif de la réunion </a:t>
            </a:r>
          </a:p>
          <a:p>
            <a:pPr algn="r">
              <a:spcAft>
                <a:spcPts val="3200"/>
              </a:spcAft>
            </a:pPr>
            <a:r>
              <a:rPr lang="fr-FR" sz="4000" b="1" dirty="0" err="1">
                <a:solidFill>
                  <a:srgbClr val="E45D1A"/>
                </a:solidFill>
              </a:rPr>
              <a:t>Eric</a:t>
            </a:r>
            <a:r>
              <a:rPr lang="fr-FR" sz="4000" b="1" dirty="0">
                <a:solidFill>
                  <a:srgbClr val="E45D1A"/>
                </a:solidFill>
              </a:rPr>
              <a:t> BATAILLE, Président de l’AFPAC</a:t>
            </a:r>
          </a:p>
          <a:p>
            <a:pPr lvl="0" algn="l"/>
            <a:r>
              <a:rPr lang="fr-FR" sz="4000" b="1" dirty="0">
                <a:solidFill>
                  <a:srgbClr val="042C71"/>
                </a:solidFill>
              </a:rPr>
              <a:t>Premiers résultats et  perspectives de l’opération « coup de pouce changement de chaudière » pour les PAC</a:t>
            </a:r>
          </a:p>
          <a:p>
            <a:pPr lvl="1" algn="r">
              <a:spcAft>
                <a:spcPts val="3200"/>
              </a:spcAft>
            </a:pPr>
            <a:r>
              <a:rPr lang="fr-FR" sz="4000" b="1" dirty="0">
                <a:solidFill>
                  <a:srgbClr val="E45D1A"/>
                </a:solidFill>
              </a:rPr>
              <a:t>      			Louis-Marie DENOYEL, DGEC</a:t>
            </a:r>
          </a:p>
          <a:p>
            <a:pPr algn="l">
              <a:spcAft>
                <a:spcPts val="533"/>
              </a:spcAft>
            </a:pPr>
            <a:r>
              <a:rPr lang="fr-FR" sz="4000" b="1" dirty="0">
                <a:solidFill>
                  <a:srgbClr val="042C71"/>
                </a:solidFill>
              </a:rPr>
              <a:t>Les prérequis pour une installation de qualité quel que soit le modèle économique</a:t>
            </a:r>
          </a:p>
          <a:p>
            <a:pPr algn="r"/>
            <a:r>
              <a:rPr lang="fr-FR" sz="4000" b="1" dirty="0">
                <a:solidFill>
                  <a:srgbClr val="E45D1A"/>
                </a:solidFill>
              </a:rPr>
              <a:t>François DEROCHE, Vice-Président de l’AFPAC</a:t>
            </a:r>
          </a:p>
          <a:p>
            <a:pPr lvl="0"/>
            <a:endParaRPr lang="fr-FR" sz="4000" dirty="0"/>
          </a:p>
          <a:p>
            <a:pPr lvl="0" algn="l"/>
            <a:r>
              <a:rPr lang="fr-FR" sz="4000" b="1" dirty="0">
                <a:solidFill>
                  <a:srgbClr val="042C71"/>
                </a:solidFill>
              </a:rPr>
              <a:t>Etat des lieux dressé par la filière</a:t>
            </a:r>
          </a:p>
          <a:p>
            <a:pPr lvl="0" algn="r"/>
            <a:r>
              <a:rPr lang="fr-FR" sz="4000" b="1" dirty="0">
                <a:solidFill>
                  <a:srgbClr val="E45D1A"/>
                </a:solidFill>
              </a:rPr>
              <a:t>Jean-François CERISE, Julien DARTHOU, Administrateurs AFPAC</a:t>
            </a:r>
          </a:p>
          <a:p>
            <a:pPr lvl="0" algn="l"/>
            <a:r>
              <a:rPr lang="fr-FR" sz="4000" b="1" dirty="0">
                <a:solidFill>
                  <a:srgbClr val="042C71"/>
                </a:solidFill>
              </a:rPr>
              <a:t>Etat des lieux dressé par les qualificateurs</a:t>
            </a:r>
          </a:p>
          <a:p>
            <a:pPr lvl="0" algn="r"/>
            <a:r>
              <a:rPr lang="fr-FR" sz="4000" b="1" dirty="0">
                <a:solidFill>
                  <a:srgbClr val="E45D1A"/>
                </a:solidFill>
              </a:rPr>
              <a:t>Table-ronde </a:t>
            </a:r>
            <a:r>
              <a:rPr lang="fr-FR" sz="4000" b="1" dirty="0" err="1">
                <a:solidFill>
                  <a:srgbClr val="E45D1A"/>
                </a:solidFill>
              </a:rPr>
              <a:t>Qualit’EnR</a:t>
            </a:r>
            <a:r>
              <a:rPr lang="fr-FR" sz="4000" b="1" dirty="0">
                <a:solidFill>
                  <a:srgbClr val="E45D1A"/>
                </a:solidFill>
              </a:rPr>
              <a:t> – </a:t>
            </a:r>
            <a:r>
              <a:rPr lang="fr-FR" sz="4000" b="1" dirty="0" err="1">
                <a:solidFill>
                  <a:srgbClr val="E45D1A"/>
                </a:solidFill>
              </a:rPr>
              <a:t>Qualifelec</a:t>
            </a:r>
            <a:r>
              <a:rPr lang="fr-FR" sz="4000" b="1" dirty="0">
                <a:solidFill>
                  <a:srgbClr val="E45D1A"/>
                </a:solidFill>
              </a:rPr>
              <a:t> - Qualibat</a:t>
            </a:r>
          </a:p>
          <a:p>
            <a:pPr lvl="0" algn="l"/>
            <a:r>
              <a:rPr lang="fr-FR" sz="4000" b="1" dirty="0">
                <a:solidFill>
                  <a:srgbClr val="042C71"/>
                </a:solidFill>
              </a:rPr>
              <a:t>Le suivi des installations à travers la maintenance</a:t>
            </a:r>
          </a:p>
          <a:p>
            <a:pPr lvl="0" algn="r"/>
            <a:r>
              <a:rPr lang="fr-FR" sz="4000" b="1" dirty="0">
                <a:solidFill>
                  <a:srgbClr val="E45D1A"/>
                </a:solidFill>
              </a:rPr>
              <a:t>Jean-Pascal CHIRAT, Vice-Président de l’AFPAC</a:t>
            </a:r>
          </a:p>
          <a:p>
            <a:pPr algn="l">
              <a:spcAft>
                <a:spcPts val="1600"/>
              </a:spcAft>
            </a:pPr>
            <a:r>
              <a:rPr lang="fr-FR" sz="4000" b="1" dirty="0">
                <a:solidFill>
                  <a:srgbClr val="E45D1A"/>
                </a:solidFill>
              </a:rPr>
              <a:t>Lancement des débats par le Président, Parole à la salle</a:t>
            </a:r>
          </a:p>
          <a:p>
            <a:pPr lvl="0" algn="l"/>
            <a:r>
              <a:rPr lang="fr-FR" sz="4000" b="1" dirty="0">
                <a:solidFill>
                  <a:srgbClr val="E45D1A"/>
                </a:solidFill>
              </a:rPr>
              <a:t>Conclusion par le Président avec affichage du calendrier des travaux identifiés</a:t>
            </a:r>
          </a:p>
        </p:txBody>
      </p:sp>
      <p:sp>
        <p:nvSpPr>
          <p:cNvPr id="6" name="Espace réservé du numéro de diapositive 6">
            <a:extLst>
              <a:ext uri="{FF2B5EF4-FFF2-40B4-BE49-F238E27FC236}">
                <a16:creationId xmlns:a16="http://schemas.microsoft.com/office/drawing/2014/main" id="{C86B8F36-B650-43A8-8FBC-C88124ABC08A}"/>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2</a:t>
            </a:fld>
            <a:endParaRPr lang="fr-FR" alt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gabaritFondV2.png" descr="gabaritFondV2.png"/>
          <p:cNvPicPr>
            <a:picLocks noChangeAspect="1"/>
          </p:cNvPicPr>
          <p:nvPr/>
        </p:nvPicPr>
        <p:blipFill>
          <a:blip r:embed="rId2"/>
          <a:srcRect b="90"/>
          <a:stretch>
            <a:fillRect/>
          </a:stretch>
        </p:blipFill>
        <p:spPr>
          <a:xfrm>
            <a:off x="-78913" y="-69268"/>
            <a:ext cx="24541826" cy="10999714"/>
          </a:xfrm>
          <a:prstGeom prst="rect">
            <a:avLst/>
          </a:prstGeom>
          <a:ln w="12700">
            <a:miter lim="400000"/>
          </a:ln>
        </p:spPr>
      </p:pic>
      <p:sp>
        <p:nvSpPr>
          <p:cNvPr id="122" name="ZoneTexte 3"/>
          <p:cNvSpPr txBox="1"/>
          <p:nvPr/>
        </p:nvSpPr>
        <p:spPr>
          <a:xfrm>
            <a:off x="9083564" y="4613374"/>
            <a:ext cx="15300436"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Réunion plénière des acteurs « Coup de pouce » </a:t>
            </a:r>
          </a:p>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changement de chaudière par une PAC </a:t>
            </a:r>
          </a:p>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Mardi 9 juillet 2019</a:t>
            </a:r>
            <a:endParaRPr lang="fr-FR" sz="3800" dirty="0">
              <a:latin typeface="Calibri" panose="020F0502020204030204" pitchFamily="34" charset="0"/>
              <a:cs typeface="Calibri" panose="020F0502020204030204" pitchFamily="34" charset="0"/>
            </a:endParaRPr>
          </a:p>
        </p:txBody>
      </p:sp>
      <p:pic>
        <p:nvPicPr>
          <p:cNvPr id="123" name="logo-AFPAC.ai" descr="logo-AFPAC.ai"/>
          <p:cNvPicPr>
            <a:picLocks noChangeAspect="1"/>
          </p:cNvPicPr>
          <p:nvPr/>
        </p:nvPicPr>
        <p:blipFill>
          <a:blip r:embed="rId3"/>
          <a:stretch>
            <a:fillRect/>
          </a:stretch>
        </p:blipFill>
        <p:spPr>
          <a:xfrm>
            <a:off x="10198162" y="11646517"/>
            <a:ext cx="3765494" cy="1462457"/>
          </a:xfrm>
          <a:prstGeom prst="rect">
            <a:avLst/>
          </a:prstGeom>
          <a:ln w="12700">
            <a:miter lim="400000"/>
          </a:ln>
        </p:spPr>
      </p:pic>
      <p:sp>
        <p:nvSpPr>
          <p:cNvPr id="5" name="ZoneTexte 3">
            <a:extLst>
              <a:ext uri="{FF2B5EF4-FFF2-40B4-BE49-F238E27FC236}">
                <a16:creationId xmlns:a16="http://schemas.microsoft.com/office/drawing/2014/main" id="{AF7FA94E-0130-41F6-8C39-F60B09B3360D}"/>
              </a:ext>
            </a:extLst>
          </p:cNvPr>
          <p:cNvSpPr txBox="1">
            <a:spLocks noChangeArrowheads="1"/>
          </p:cNvSpPr>
          <p:nvPr/>
        </p:nvSpPr>
        <p:spPr bwMode="auto">
          <a:xfrm>
            <a:off x="9083564" y="8627109"/>
            <a:ext cx="382144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spcAft>
                <a:spcPts val="0"/>
              </a:spcAft>
              <a:buFontTx/>
              <a:buNone/>
            </a:pPr>
            <a:r>
              <a:rPr lang="fr-FR" altLang="fr-FR" sz="4000" dirty="0">
                <a:solidFill>
                  <a:srgbClr val="EA7621"/>
                </a:solidFill>
                <a:latin typeface="Calibri"/>
                <a:cs typeface="Calibri"/>
              </a:rPr>
              <a:t>L’AFPAC</a:t>
            </a:r>
            <a:endParaRPr lang="fr-FR" altLang="fr-FR" sz="4000" dirty="0">
              <a:solidFill>
                <a:schemeClr val="bg1"/>
              </a:solidFill>
              <a:latin typeface="Calibri"/>
              <a:cs typeface="Calibri"/>
            </a:endParaRPr>
          </a:p>
          <a:p>
            <a:pPr algn="l" eaLnBrk="1" hangingPunct="1">
              <a:spcBef>
                <a:spcPct val="0"/>
              </a:spcBef>
              <a:buFontTx/>
              <a:buNone/>
            </a:pPr>
            <a:r>
              <a:rPr lang="fr-FR" sz="2000" dirty="0">
                <a:solidFill>
                  <a:schemeClr val="bg1"/>
                </a:solidFill>
              </a:rPr>
              <a:t>Une réponse au défi CO</a:t>
            </a:r>
            <a:r>
              <a:rPr lang="fr-FR" sz="2000" baseline="-25000" dirty="0">
                <a:solidFill>
                  <a:schemeClr val="bg1"/>
                </a:solidFill>
              </a:rPr>
              <a:t>2</a:t>
            </a:r>
            <a:r>
              <a:rPr lang="fr-FR" sz="2000" dirty="0">
                <a:solidFill>
                  <a:schemeClr val="bg1"/>
                </a:solidFill>
              </a:rPr>
              <a:t> </a:t>
            </a:r>
          </a:p>
          <a:p>
            <a:pPr algn="l" eaLnBrk="1" hangingPunct="1">
              <a:spcBef>
                <a:spcPct val="0"/>
              </a:spcBef>
              <a:buFontTx/>
              <a:buNone/>
            </a:pPr>
            <a:r>
              <a:rPr lang="fr-FR" sz="2000" dirty="0">
                <a:solidFill>
                  <a:schemeClr val="bg1"/>
                </a:solidFill>
              </a:rPr>
              <a:t>et à la transition énergétique </a:t>
            </a:r>
            <a:endParaRPr lang="fr-FR" altLang="fr-FR" sz="2000" dirty="0">
              <a:solidFill>
                <a:schemeClr val="bg1"/>
              </a:solidFill>
            </a:endParaRPr>
          </a:p>
        </p:txBody>
      </p:sp>
      <p:sp>
        <p:nvSpPr>
          <p:cNvPr id="6" name="ZoneTexte 3">
            <a:extLst>
              <a:ext uri="{FF2B5EF4-FFF2-40B4-BE49-F238E27FC236}">
                <a16:creationId xmlns:a16="http://schemas.microsoft.com/office/drawing/2014/main" id="{D704DA56-EE2D-4E13-A95B-9755C84A2E4E}"/>
              </a:ext>
            </a:extLst>
          </p:cNvPr>
          <p:cNvSpPr txBox="1"/>
          <p:nvPr/>
        </p:nvSpPr>
        <p:spPr>
          <a:xfrm>
            <a:off x="9083564" y="6573411"/>
            <a:ext cx="15300436"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hangingPunct="1">
              <a:spcBef>
                <a:spcPct val="0"/>
              </a:spcBef>
            </a:pPr>
            <a:r>
              <a:rPr lang="fr-FR" sz="4000" dirty="0">
                <a:solidFill>
                  <a:schemeClr val="bg1"/>
                </a:solidFill>
                <a:latin typeface="Calibri" panose="020F0502020204030204" pitchFamily="34" charset="0"/>
                <a:cs typeface="Calibri" panose="020F0502020204030204" pitchFamily="34" charset="0"/>
              </a:rPr>
              <a:t>Etat des lieux dressé par la filière </a:t>
            </a:r>
          </a:p>
          <a:p>
            <a:pPr algn="l" hangingPunct="1">
              <a:spcBef>
                <a:spcPct val="0"/>
              </a:spcBef>
            </a:pPr>
            <a:r>
              <a:rPr lang="fr-FR" sz="4000" dirty="0">
                <a:solidFill>
                  <a:schemeClr val="bg1"/>
                </a:solidFill>
                <a:latin typeface="Calibri" panose="020F0502020204030204" pitchFamily="34" charset="0"/>
                <a:cs typeface="Calibri" panose="020F0502020204030204" pitchFamily="34" charset="0"/>
              </a:rPr>
              <a:t>Jean-François CERISE - Julien DARTHOU, Administrateurs AFPAC</a:t>
            </a:r>
          </a:p>
        </p:txBody>
      </p:sp>
    </p:spTree>
    <p:extLst>
      <p:ext uri="{BB962C8B-B14F-4D97-AF65-F5344CB8AC3E}">
        <p14:creationId xmlns:p14="http://schemas.microsoft.com/office/powerpoint/2010/main" val="264286727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0587" y="10701867"/>
            <a:ext cx="3603413" cy="22489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p>
        </p:txBody>
      </p:sp>
      <p:sp>
        <p:nvSpPr>
          <p:cNvPr id="3" name="Rectangle 2"/>
          <p:cNvSpPr/>
          <p:nvPr/>
        </p:nvSpPr>
        <p:spPr>
          <a:xfrm>
            <a:off x="541867" y="2286001"/>
            <a:ext cx="23327360" cy="5326907"/>
          </a:xfrm>
          <a:prstGeom prst="rect">
            <a:avLst/>
          </a:prstGeom>
        </p:spPr>
        <p:txBody>
          <a:bodyPr wrap="square">
            <a:spAutoFit/>
          </a:bodyPr>
          <a:lstStyle/>
          <a:p>
            <a:pPr>
              <a:spcAft>
                <a:spcPts val="533"/>
              </a:spcAft>
            </a:pPr>
            <a:r>
              <a:rPr lang="fr-FR" sz="5333" b="1" dirty="0">
                <a:solidFill>
                  <a:srgbClr val="042C71"/>
                </a:solidFill>
                <a:latin typeface="+mn-lt"/>
              </a:rPr>
              <a:t>Etat des lieux dressé par la filière </a:t>
            </a:r>
          </a:p>
          <a:p>
            <a:endParaRPr lang="fr-FR" sz="5333" b="1" dirty="0">
              <a:solidFill>
                <a:srgbClr val="042C71"/>
              </a:solidFill>
              <a:latin typeface="+mn-lt"/>
            </a:endParaRPr>
          </a:p>
          <a:p>
            <a:pPr>
              <a:spcAft>
                <a:spcPts val="4800"/>
              </a:spcAft>
            </a:pPr>
            <a:r>
              <a:rPr lang="fr-FR" sz="5333" b="1" dirty="0">
                <a:solidFill>
                  <a:srgbClr val="E45D1A"/>
                </a:solidFill>
                <a:latin typeface="+mn-lt"/>
              </a:rPr>
              <a:t>      Jean-François CERISE - Julien DARTHOU, Administrateurs AFPAC</a:t>
            </a:r>
          </a:p>
          <a:p>
            <a:pPr>
              <a:spcAft>
                <a:spcPts val="4800"/>
              </a:spcAft>
            </a:pPr>
            <a:endParaRPr lang="fr-FR" sz="5333" b="1" dirty="0">
              <a:solidFill>
                <a:srgbClr val="E45D1A"/>
              </a:solidFill>
              <a:latin typeface="+mn-lt"/>
            </a:endParaRPr>
          </a:p>
          <a:p>
            <a:endParaRPr lang="fr-FR" sz="4267" b="1" dirty="0">
              <a:solidFill>
                <a:srgbClr val="E45D1A"/>
              </a:solidFill>
            </a:endParaRPr>
          </a:p>
        </p:txBody>
      </p:sp>
      <p:sp>
        <p:nvSpPr>
          <p:cNvPr id="12" name="Titre 1">
            <a:extLst>
              <a:ext uri="{FF2B5EF4-FFF2-40B4-BE49-F238E27FC236}">
                <a16:creationId xmlns:a16="http://schemas.microsoft.com/office/drawing/2014/main" id="{725CABEB-27BC-4441-BE3A-8705F02EAC33}"/>
              </a:ext>
            </a:extLst>
          </p:cNvPr>
          <p:cNvSpPr>
            <a:spLocks noGrp="1"/>
          </p:cNvSpPr>
          <p:nvPr>
            <p:ph type="title"/>
          </p:nvPr>
        </p:nvSpPr>
        <p:spPr>
          <a:xfrm>
            <a:off x="0" y="0"/>
            <a:ext cx="24117300" cy="2286000"/>
          </a:xfrm>
        </p:spPr>
        <p:txBody>
          <a:bodyPr>
            <a:normAutofit/>
          </a:bodyPr>
          <a:lstStyle/>
          <a:p>
            <a:pPr algn="ctr"/>
            <a:r>
              <a:rPr lang="fr-FR" sz="6400" dirty="0">
                <a:solidFill>
                  <a:srgbClr val="E45D1A"/>
                </a:solidFill>
              </a:rPr>
              <a:t>« Coup de pouce » changement de chaudière par une PAC</a:t>
            </a:r>
          </a:p>
        </p:txBody>
      </p:sp>
      <p:sp>
        <p:nvSpPr>
          <p:cNvPr id="9" name="Espace réservé du numéro de diapositive 6">
            <a:extLst>
              <a:ext uri="{FF2B5EF4-FFF2-40B4-BE49-F238E27FC236}">
                <a16:creationId xmlns:a16="http://schemas.microsoft.com/office/drawing/2014/main" id="{1C678370-8531-4624-B5AE-A0F810AF1853}"/>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21</a:t>
            </a:fld>
            <a:endParaRPr lang="fr-FR" altLang="fr-FR" dirty="0"/>
          </a:p>
        </p:txBody>
      </p:sp>
      <p:pic>
        <p:nvPicPr>
          <p:cNvPr id="5" name="Image 4" descr="Une image contenant homme, personne, mur, habits&#10;&#10;Description générée automatiquement">
            <a:extLst>
              <a:ext uri="{FF2B5EF4-FFF2-40B4-BE49-F238E27FC236}">
                <a16:creationId xmlns:a16="http://schemas.microsoft.com/office/drawing/2014/main" id="{1AC3B8BD-B2AB-4688-BC17-17FA33079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453" y="5858466"/>
            <a:ext cx="4320000" cy="4320000"/>
          </a:xfrm>
          <a:prstGeom prst="rect">
            <a:avLst/>
          </a:prstGeom>
        </p:spPr>
      </p:pic>
      <p:pic>
        <p:nvPicPr>
          <p:cNvPr id="20" name="Image 19" descr="Une image contenant personne, cravate, homme, mur&#10;&#10;Description générée automatiquement">
            <a:extLst>
              <a:ext uri="{FF2B5EF4-FFF2-40B4-BE49-F238E27FC236}">
                <a16:creationId xmlns:a16="http://schemas.microsoft.com/office/drawing/2014/main" id="{49876155-A172-4862-8719-38BA2F7E8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8501" y="5858466"/>
            <a:ext cx="5683175" cy="4320000"/>
          </a:xfrm>
          <a:prstGeom prst="rect">
            <a:avLst/>
          </a:prstGeom>
        </p:spPr>
      </p:pic>
    </p:spTree>
    <p:extLst>
      <p:ext uri="{BB962C8B-B14F-4D97-AF65-F5344CB8AC3E}">
        <p14:creationId xmlns:p14="http://schemas.microsoft.com/office/powerpoint/2010/main" val="304627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Contexte du marché de la PAC</a:t>
            </a:r>
          </a:p>
        </p:txBody>
      </p:sp>
      <p:sp>
        <p:nvSpPr>
          <p:cNvPr id="3" name="Espace réservé du contenu 2"/>
          <p:cNvSpPr>
            <a:spLocks noGrp="1"/>
          </p:cNvSpPr>
          <p:nvPr>
            <p:ph idx="1"/>
          </p:nvPr>
        </p:nvSpPr>
        <p:spPr/>
        <p:txBody>
          <a:bodyPr/>
          <a:lstStyle/>
          <a:p>
            <a:pPr algn="just"/>
            <a:r>
              <a:rPr lang="fr-FR" sz="5333" dirty="0">
                <a:solidFill>
                  <a:srgbClr val="042C71"/>
                </a:solidFill>
              </a:rPr>
              <a:t>Un objectif ambitieux de remplacement de chaudières fioul au vu du nombre d’entreprises qualifiées (environ 8.400) et du calendrier souhaité par le gouvernement (horizon 2020)</a:t>
            </a:r>
          </a:p>
          <a:p>
            <a:pPr algn="just"/>
            <a:endParaRPr lang="fr-FR" dirty="0"/>
          </a:p>
          <a:p>
            <a:pPr algn="just"/>
            <a:r>
              <a:rPr lang="fr-FR" b="1" dirty="0">
                <a:solidFill>
                  <a:srgbClr val="E46C0A"/>
                </a:solidFill>
              </a:rPr>
              <a:t>Volonté de l’AFPAC : éviter la production de contre-références, tout en répondant à la demande des consommateurs</a:t>
            </a:r>
          </a:p>
        </p:txBody>
      </p:sp>
      <p:sp>
        <p:nvSpPr>
          <p:cNvPr id="7" name="Espace réservé du numéro de diapositive 6"/>
          <p:cNvSpPr>
            <a:spLocks noGrp="1"/>
          </p:cNvSpPr>
          <p:nvPr>
            <p:ph type="sldNum" sz="quarter" idx="10"/>
          </p:nvPr>
        </p:nvSpPr>
        <p:spPr/>
        <p:txBody>
          <a:bodyPr/>
          <a:lstStyle/>
          <a:p>
            <a:pPr defTabSz="1219215" fontAlgn="base">
              <a:spcBef>
                <a:spcPct val="0"/>
              </a:spcBef>
              <a:spcAft>
                <a:spcPct val="0"/>
              </a:spcAft>
              <a:defRPr/>
            </a:pPr>
            <a:fld id="{A7F6CED8-B318-4956-B7FB-C555938C2DC9}" type="slidenum">
              <a:rPr lang="fr-FR" altLang="fr-FR" kern="1200">
                <a:latin typeface="Calibri" panose="020F0502020204030204" pitchFamily="34" charset="0"/>
                <a:ea typeface="+mn-ea"/>
                <a:cs typeface="+mn-cs"/>
              </a:rPr>
              <a:pPr defTabSz="1219215" fontAlgn="base">
                <a:spcBef>
                  <a:spcPct val="0"/>
                </a:spcBef>
                <a:spcAft>
                  <a:spcPct val="0"/>
                </a:spcAft>
                <a:defRPr/>
              </a:pPr>
              <a:t>22</a:t>
            </a:fld>
            <a:endParaRPr lang="fr-FR" altLang="fr-FR" kern="1200" dirty="0">
              <a:latin typeface="Calibri" panose="020F0502020204030204" pitchFamily="34" charset="0"/>
              <a:ea typeface="+mn-ea"/>
              <a:cs typeface="+mn-cs"/>
            </a:endParaRPr>
          </a:p>
        </p:txBody>
      </p:sp>
      <p:sp>
        <p:nvSpPr>
          <p:cNvPr id="5" name="Espace réservé du numéro de diapositive 5"/>
          <p:cNvSpPr txBox="1">
            <a:spLocks/>
          </p:cNvSpPr>
          <p:nvPr/>
        </p:nvSpPr>
        <p:spPr>
          <a:xfrm>
            <a:off x="200025" y="12985749"/>
            <a:ext cx="14761632" cy="730251"/>
          </a:xfrm>
          <a:prstGeom prst="rect">
            <a:avLst/>
          </a:prstGeom>
        </p:spPr>
        <p:txBody>
          <a:bodyPr anchor="ctr"/>
          <a:lstStyle>
            <a:defPPr>
              <a:defRPr lang="fr-FR"/>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215">
              <a:defRPr/>
            </a:pPr>
            <a:r>
              <a:rPr lang="fr-FR" sz="2200" dirty="0">
                <a:latin typeface="Calibri"/>
              </a:rPr>
              <a:t>Qualité PAC « Coup de pouce  » </a:t>
            </a:r>
            <a:r>
              <a:rPr lang="fr-FR" sz="2200" dirty="0">
                <a:solidFill>
                  <a:srgbClr val="EA7621"/>
                </a:solidFill>
                <a:latin typeface="Calibri"/>
              </a:rPr>
              <a:t>MARDI 9 JUILLET 2019</a:t>
            </a:r>
          </a:p>
        </p:txBody>
      </p:sp>
    </p:spTree>
    <p:extLst>
      <p:ext uri="{BB962C8B-B14F-4D97-AF65-F5344CB8AC3E}">
        <p14:creationId xmlns:p14="http://schemas.microsoft.com/office/powerpoint/2010/main" val="273575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QUEL CONSTAT AU STADE DE l’OFFRE ?</a:t>
            </a:r>
            <a:br>
              <a:rPr lang="fr-FR" dirty="0"/>
            </a:br>
            <a:r>
              <a:rPr lang="fr-FR" dirty="0"/>
              <a:t>QUELS RISQUES AU STADE DU CHANTIER ?</a:t>
            </a:r>
          </a:p>
        </p:txBody>
      </p:sp>
      <p:sp>
        <p:nvSpPr>
          <p:cNvPr id="3" name="Espace réservé du contenu 2"/>
          <p:cNvSpPr>
            <a:spLocks noGrp="1"/>
          </p:cNvSpPr>
          <p:nvPr>
            <p:ph idx="1"/>
          </p:nvPr>
        </p:nvSpPr>
        <p:spPr>
          <a:xfrm>
            <a:off x="1219200" y="2590803"/>
            <a:ext cx="21945600" cy="9051925"/>
          </a:xfrm>
        </p:spPr>
        <p:txBody>
          <a:bodyPr/>
          <a:lstStyle/>
          <a:p>
            <a:pPr marL="1219215" indent="-1219215" algn="just">
              <a:buFont typeface="Arial" panose="020B0604020202020204" pitchFamily="34" charset="0"/>
              <a:buChar char="•"/>
            </a:pPr>
            <a:r>
              <a:rPr lang="fr-FR" sz="5333" dirty="0">
                <a:solidFill>
                  <a:srgbClr val="042C71"/>
                </a:solidFill>
              </a:rPr>
              <a:t>Présence d’offres purement commerciales</a:t>
            </a:r>
          </a:p>
          <a:p>
            <a:pPr algn="just"/>
            <a:r>
              <a:rPr lang="fr-FR" sz="5333" dirty="0">
                <a:solidFill>
                  <a:srgbClr val="E46C0A"/>
                </a:solidFill>
              </a:rPr>
              <a:t>Risque de décalage entre la promesse économique et le résultat quant au reste à charge</a:t>
            </a:r>
          </a:p>
          <a:p>
            <a:pPr marL="1219215" indent="-1219215" algn="just">
              <a:buFont typeface="Arial" panose="020B0604020202020204" pitchFamily="34" charset="0"/>
              <a:buChar char="•"/>
            </a:pPr>
            <a:r>
              <a:rPr lang="fr-FR" sz="5333" dirty="0">
                <a:solidFill>
                  <a:srgbClr val="042C71"/>
                </a:solidFill>
              </a:rPr>
              <a:t>Recrudescence du démarchage et des ventes sur foires</a:t>
            </a:r>
          </a:p>
          <a:p>
            <a:pPr algn="just"/>
            <a:r>
              <a:rPr lang="fr-FR" sz="5333" dirty="0">
                <a:solidFill>
                  <a:srgbClr val="E46C0A"/>
                </a:solidFill>
              </a:rPr>
              <a:t>Risque de voir des ventes réalisées sans étude sérieuse préalable</a:t>
            </a:r>
          </a:p>
          <a:p>
            <a:pPr algn="just"/>
            <a:r>
              <a:rPr lang="fr-FR" sz="5333" dirty="0">
                <a:solidFill>
                  <a:srgbClr val="E46C0A"/>
                </a:solidFill>
              </a:rPr>
              <a:t>Absence de délai de rétractation sur les salons et les foires</a:t>
            </a:r>
          </a:p>
          <a:p>
            <a:pPr marL="914411" indent="-914411" algn="just">
              <a:buFont typeface="Arial" panose="020B0604020202020204" pitchFamily="34" charset="0"/>
              <a:buChar char="•"/>
            </a:pPr>
            <a:r>
              <a:rPr lang="fr-FR" sz="5333" dirty="0">
                <a:solidFill>
                  <a:srgbClr val="042C71"/>
                </a:solidFill>
              </a:rPr>
              <a:t>Glissement de la demande client vers un résultat économique au détriment de la proposition technique</a:t>
            </a:r>
          </a:p>
          <a:p>
            <a:pPr algn="just"/>
            <a:r>
              <a:rPr lang="fr-FR" sz="5333" dirty="0">
                <a:solidFill>
                  <a:srgbClr val="E46C0A"/>
                </a:solidFill>
              </a:rPr>
              <a:t>Remettre la solution technique au centre de la demande (besoins et confort)</a:t>
            </a:r>
          </a:p>
        </p:txBody>
      </p:sp>
      <p:sp>
        <p:nvSpPr>
          <p:cNvPr id="5" name="Espace réservé du numéro de diapositive 5">
            <a:extLst>
              <a:ext uri="{FF2B5EF4-FFF2-40B4-BE49-F238E27FC236}">
                <a16:creationId xmlns:a16="http://schemas.microsoft.com/office/drawing/2014/main" id="{CB470E41-E2EC-4930-AE14-1A29BC8A9626}"/>
              </a:ext>
            </a:extLst>
          </p:cNvPr>
          <p:cNvSpPr txBox="1">
            <a:spLocks/>
          </p:cNvSpPr>
          <p:nvPr/>
        </p:nvSpPr>
        <p:spPr>
          <a:xfrm>
            <a:off x="200025" y="12985749"/>
            <a:ext cx="14761632" cy="730251"/>
          </a:xfrm>
          <a:prstGeom prst="rect">
            <a:avLst/>
          </a:prstGeom>
        </p:spPr>
        <p:txBody>
          <a:bodyPr anchor="ctr"/>
          <a:lstStyle>
            <a:defPPr>
              <a:defRPr lang="fr-FR"/>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215">
              <a:defRPr/>
            </a:pPr>
            <a:r>
              <a:rPr lang="fr-FR" sz="2200" dirty="0">
                <a:latin typeface="Calibri"/>
              </a:rPr>
              <a:t>Qualité PAC « Coup de pouce  » </a:t>
            </a:r>
            <a:r>
              <a:rPr lang="fr-FR" sz="2200" dirty="0">
                <a:solidFill>
                  <a:srgbClr val="EA7621"/>
                </a:solidFill>
                <a:latin typeface="Calibri"/>
              </a:rPr>
              <a:t>MARDI 9 JUILLET 2019</a:t>
            </a:r>
          </a:p>
        </p:txBody>
      </p:sp>
      <p:sp>
        <p:nvSpPr>
          <p:cNvPr id="6" name="Espace réservé du numéro de diapositive 6">
            <a:extLst>
              <a:ext uri="{FF2B5EF4-FFF2-40B4-BE49-F238E27FC236}">
                <a16:creationId xmlns:a16="http://schemas.microsoft.com/office/drawing/2014/main" id="{A8CAE148-0C4D-4451-8B3D-4FDA06BFC079}"/>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23</a:t>
            </a:fld>
            <a:endParaRPr lang="fr-FR" altLang="fr-FR" dirty="0"/>
          </a:p>
        </p:txBody>
      </p:sp>
    </p:spTree>
    <p:extLst>
      <p:ext uri="{BB962C8B-B14F-4D97-AF65-F5344CB8AC3E}">
        <p14:creationId xmlns:p14="http://schemas.microsoft.com/office/powerpoint/2010/main" val="1223916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QUID DE LA QUALIFICATION DES ENTREPRISES ?</a:t>
            </a:r>
          </a:p>
        </p:txBody>
      </p:sp>
      <p:sp>
        <p:nvSpPr>
          <p:cNvPr id="3" name="Espace réservé du contenu 2"/>
          <p:cNvSpPr>
            <a:spLocks noGrp="1"/>
          </p:cNvSpPr>
          <p:nvPr>
            <p:ph idx="1"/>
          </p:nvPr>
        </p:nvSpPr>
        <p:spPr>
          <a:xfrm>
            <a:off x="931333" y="2621283"/>
            <a:ext cx="22233467" cy="9051925"/>
          </a:xfrm>
        </p:spPr>
        <p:txBody>
          <a:bodyPr/>
          <a:lstStyle/>
          <a:p>
            <a:pPr marL="1219215" indent="-1219215" algn="just">
              <a:buFont typeface="Arial" panose="020B0604020202020204" pitchFamily="34" charset="0"/>
              <a:buChar char="•"/>
            </a:pPr>
            <a:r>
              <a:rPr lang="fr-FR" sz="5333" dirty="0">
                <a:solidFill>
                  <a:srgbClr val="042C71"/>
                </a:solidFill>
              </a:rPr>
              <a:t>Entreprises probatoires auditées au bout de deux ans</a:t>
            </a:r>
          </a:p>
          <a:p>
            <a:pPr marL="1219215" indent="-1219215" algn="just">
              <a:buFont typeface="Arial" panose="020B0604020202020204" pitchFamily="34" charset="0"/>
              <a:buChar char="•"/>
            </a:pPr>
            <a:r>
              <a:rPr lang="fr-FR" sz="5333" dirty="0">
                <a:solidFill>
                  <a:srgbClr val="042C71"/>
                </a:solidFill>
              </a:rPr>
              <a:t>Entreprises nouvelles disposant de références de chantier auditées au terme d’un cycle de qualification</a:t>
            </a:r>
          </a:p>
          <a:p>
            <a:pPr marL="1219215" indent="-1219215" algn="just">
              <a:buFont typeface="Arial" panose="020B0604020202020204" pitchFamily="34" charset="0"/>
              <a:buChar char="•"/>
            </a:pPr>
            <a:endParaRPr lang="fr-FR" sz="5333" dirty="0"/>
          </a:p>
          <a:p>
            <a:pPr algn="just"/>
            <a:r>
              <a:rPr lang="fr-FR" sz="5333" dirty="0">
                <a:solidFill>
                  <a:srgbClr val="042C71"/>
                </a:solidFill>
              </a:rPr>
              <a:t>Que faire pour éviter la prolifération d’entreprises créées par effet d’aubaine ?</a:t>
            </a:r>
          </a:p>
          <a:p>
            <a:pPr algn="just"/>
            <a:r>
              <a:rPr lang="fr-FR" sz="5333" dirty="0">
                <a:solidFill>
                  <a:srgbClr val="E46C0A"/>
                </a:solidFill>
              </a:rPr>
              <a:t>→ Comment faire remonter rapidement les références pour les auditer ?</a:t>
            </a:r>
          </a:p>
          <a:p>
            <a:pPr algn="just"/>
            <a:endParaRPr lang="fr-FR" sz="5333" dirty="0">
              <a:solidFill>
                <a:srgbClr val="E46C0A"/>
              </a:solidFill>
            </a:endParaRPr>
          </a:p>
          <a:p>
            <a:pPr algn="just"/>
            <a:r>
              <a:rPr lang="fr-FR" sz="5333" dirty="0">
                <a:solidFill>
                  <a:srgbClr val="E46C0A"/>
                </a:solidFill>
              </a:rPr>
              <a:t>Quelles ressources pour la remontée de références de chantier auprès des organismes qualificateurs (PNCEE, obligés, délégataires…) ?</a:t>
            </a:r>
          </a:p>
        </p:txBody>
      </p:sp>
      <p:sp>
        <p:nvSpPr>
          <p:cNvPr id="5" name="Espace réservé du numéro de diapositive 5">
            <a:extLst>
              <a:ext uri="{FF2B5EF4-FFF2-40B4-BE49-F238E27FC236}">
                <a16:creationId xmlns:a16="http://schemas.microsoft.com/office/drawing/2014/main" id="{377797D5-5E95-42A2-BB5F-ACFBCCDDE4B2}"/>
              </a:ext>
            </a:extLst>
          </p:cNvPr>
          <p:cNvSpPr txBox="1">
            <a:spLocks/>
          </p:cNvSpPr>
          <p:nvPr/>
        </p:nvSpPr>
        <p:spPr>
          <a:xfrm>
            <a:off x="200025" y="12985749"/>
            <a:ext cx="14761632" cy="730251"/>
          </a:xfrm>
          <a:prstGeom prst="rect">
            <a:avLst/>
          </a:prstGeom>
        </p:spPr>
        <p:txBody>
          <a:bodyPr anchor="ctr"/>
          <a:lstStyle>
            <a:defPPr>
              <a:defRPr lang="fr-FR"/>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215">
              <a:defRPr/>
            </a:pPr>
            <a:r>
              <a:rPr lang="fr-FR" sz="2200" dirty="0">
                <a:latin typeface="Calibri"/>
              </a:rPr>
              <a:t>Qualité PAC « Coup de pouce  » </a:t>
            </a:r>
            <a:r>
              <a:rPr lang="fr-FR" sz="2200" dirty="0">
                <a:solidFill>
                  <a:srgbClr val="EA7621"/>
                </a:solidFill>
                <a:latin typeface="Calibri"/>
              </a:rPr>
              <a:t>MARDI 9 JUILLET 2019</a:t>
            </a:r>
          </a:p>
        </p:txBody>
      </p:sp>
      <p:sp>
        <p:nvSpPr>
          <p:cNvPr id="6" name="Espace réservé du numéro de diapositive 6">
            <a:extLst>
              <a:ext uri="{FF2B5EF4-FFF2-40B4-BE49-F238E27FC236}">
                <a16:creationId xmlns:a16="http://schemas.microsoft.com/office/drawing/2014/main" id="{8B4C34F3-EE1E-4759-9B02-CFACB83C7B69}"/>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24</a:t>
            </a:fld>
            <a:endParaRPr lang="fr-FR" altLang="fr-FR" dirty="0"/>
          </a:p>
        </p:txBody>
      </p:sp>
    </p:spTree>
    <p:extLst>
      <p:ext uri="{BB962C8B-B14F-4D97-AF65-F5344CB8AC3E}">
        <p14:creationId xmlns:p14="http://schemas.microsoft.com/office/powerpoint/2010/main" val="400367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down)">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QUESTIONS DE LA SOUS-TRAITANCE ?</a:t>
            </a:r>
          </a:p>
        </p:txBody>
      </p:sp>
      <p:sp>
        <p:nvSpPr>
          <p:cNvPr id="3" name="Espace réservé du contenu 2"/>
          <p:cNvSpPr>
            <a:spLocks noGrp="1"/>
          </p:cNvSpPr>
          <p:nvPr>
            <p:ph idx="1"/>
          </p:nvPr>
        </p:nvSpPr>
        <p:spPr>
          <a:xfrm>
            <a:off x="1219200" y="2045760"/>
            <a:ext cx="21945600" cy="10393891"/>
          </a:xfrm>
        </p:spPr>
        <p:txBody>
          <a:bodyPr/>
          <a:lstStyle/>
          <a:p>
            <a:pPr marL="2955925" indent="-2955925" algn="just"/>
            <a:r>
              <a:rPr lang="fr-FR" sz="5333" dirty="0">
                <a:solidFill>
                  <a:srgbClr val="042C71"/>
                </a:solidFill>
              </a:rPr>
              <a:t>Constat : certains opérateurs ont vendu un nombre significatif de PAC et cherchent des sous-traitants pour réaliser les travaux</a:t>
            </a:r>
          </a:p>
          <a:p>
            <a:pPr marL="2955925" indent="-2955925" algn="just"/>
            <a:r>
              <a:rPr lang="fr-FR" sz="5333" dirty="0">
                <a:solidFill>
                  <a:srgbClr val="042C71"/>
                </a:solidFill>
              </a:rPr>
              <a:t>Règle : 	30 à 50% maximum des chantiers peuvent être réalisés en sous-traitance dans le cadre de la charte RGE</a:t>
            </a:r>
          </a:p>
          <a:p>
            <a:pPr marL="3048000" indent="-3048000" algn="just">
              <a:spcBef>
                <a:spcPts val="4800"/>
              </a:spcBef>
              <a:spcAft>
                <a:spcPts val="4800"/>
              </a:spcAft>
            </a:pPr>
            <a:r>
              <a:rPr lang="fr-FR" sz="5333" dirty="0">
                <a:solidFill>
                  <a:srgbClr val="042C71"/>
                </a:solidFill>
              </a:rPr>
              <a:t>Risque : 	« d’ubérisation » des petites entreprises du bâtiment</a:t>
            </a:r>
          </a:p>
          <a:p>
            <a:pPr algn="just"/>
            <a:r>
              <a:rPr lang="fr-FR" sz="5333" dirty="0">
                <a:solidFill>
                  <a:srgbClr val="E46C0A"/>
                </a:solidFill>
              </a:rPr>
              <a:t>→ Comment donner les moyens aux organismes qualificateurs de procéder aux vérifications de comptabilité ?</a:t>
            </a:r>
          </a:p>
          <a:p>
            <a:pPr algn="just"/>
            <a:r>
              <a:rPr lang="fr-FR" sz="5333" dirty="0">
                <a:solidFill>
                  <a:srgbClr val="E46C0A"/>
                </a:solidFill>
              </a:rPr>
              <a:t>→ Comment s’assurer que les entreprises qualifiées respectent leurs engagements ? Le faire savoir aux consommateurs…</a:t>
            </a:r>
          </a:p>
        </p:txBody>
      </p:sp>
      <p:sp>
        <p:nvSpPr>
          <p:cNvPr id="5" name="Espace réservé du numéro de diapositive 5">
            <a:extLst>
              <a:ext uri="{FF2B5EF4-FFF2-40B4-BE49-F238E27FC236}">
                <a16:creationId xmlns:a16="http://schemas.microsoft.com/office/drawing/2014/main" id="{156D2BB3-7292-43CD-BDE5-397F51B94C17}"/>
              </a:ext>
            </a:extLst>
          </p:cNvPr>
          <p:cNvSpPr txBox="1">
            <a:spLocks/>
          </p:cNvSpPr>
          <p:nvPr/>
        </p:nvSpPr>
        <p:spPr>
          <a:xfrm>
            <a:off x="200025" y="12985749"/>
            <a:ext cx="14761632" cy="730251"/>
          </a:xfrm>
          <a:prstGeom prst="rect">
            <a:avLst/>
          </a:prstGeom>
        </p:spPr>
        <p:txBody>
          <a:bodyPr anchor="ctr"/>
          <a:lstStyle>
            <a:defPPr>
              <a:defRPr lang="fr-FR"/>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215">
              <a:defRPr/>
            </a:pPr>
            <a:r>
              <a:rPr lang="fr-FR" sz="2200" dirty="0">
                <a:latin typeface="Calibri"/>
              </a:rPr>
              <a:t>Qualité PAC « Coup de pouce  » </a:t>
            </a:r>
            <a:r>
              <a:rPr lang="fr-FR" sz="2200" dirty="0">
                <a:solidFill>
                  <a:srgbClr val="EA7621"/>
                </a:solidFill>
                <a:latin typeface="Calibri"/>
              </a:rPr>
              <a:t>MARDI 9 JUILLET 2019</a:t>
            </a:r>
          </a:p>
        </p:txBody>
      </p:sp>
      <p:sp>
        <p:nvSpPr>
          <p:cNvPr id="6" name="Espace réservé du numéro de diapositive 6">
            <a:extLst>
              <a:ext uri="{FF2B5EF4-FFF2-40B4-BE49-F238E27FC236}">
                <a16:creationId xmlns:a16="http://schemas.microsoft.com/office/drawing/2014/main" id="{E1C5B3BD-6B6D-46CA-B952-E56EBC679E8C}"/>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25</a:t>
            </a:fld>
            <a:endParaRPr lang="fr-FR" altLang="fr-FR" dirty="0"/>
          </a:p>
        </p:txBody>
      </p:sp>
    </p:spTree>
    <p:extLst>
      <p:ext uri="{BB962C8B-B14F-4D97-AF65-F5344CB8AC3E}">
        <p14:creationId xmlns:p14="http://schemas.microsoft.com/office/powerpoint/2010/main" val="935217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QUESTIONS DE LA SOUS-TRAITANCE ? </a:t>
            </a:r>
          </a:p>
        </p:txBody>
      </p:sp>
      <p:sp>
        <p:nvSpPr>
          <p:cNvPr id="3" name="Espace réservé du contenu 2"/>
          <p:cNvSpPr>
            <a:spLocks noGrp="1"/>
          </p:cNvSpPr>
          <p:nvPr>
            <p:ph idx="1"/>
          </p:nvPr>
        </p:nvSpPr>
        <p:spPr>
          <a:xfrm>
            <a:off x="1219200" y="2519682"/>
            <a:ext cx="21945600" cy="9245597"/>
          </a:xfrm>
        </p:spPr>
        <p:txBody>
          <a:bodyPr/>
          <a:lstStyle/>
          <a:p>
            <a:pPr lvl="0" algn="just"/>
            <a:r>
              <a:rPr lang="fr-FR" sz="5333" dirty="0">
                <a:solidFill>
                  <a:srgbClr val="042C71"/>
                </a:solidFill>
              </a:rPr>
              <a:t>Des entreprises plus généralistes ou des maîtres d’œuvre peuvent accéder à RGE</a:t>
            </a:r>
          </a:p>
          <a:p>
            <a:pPr algn="just"/>
            <a:r>
              <a:rPr lang="fr-FR" sz="5333" dirty="0">
                <a:solidFill>
                  <a:srgbClr val="E46C0A"/>
                </a:solidFill>
              </a:rPr>
              <a:t>Comment éviter qu’une entreprise « RGE non qualifiée en PAC »  puisse entrer dans le dispositif ?</a:t>
            </a:r>
          </a:p>
          <a:p>
            <a:pPr algn="just"/>
            <a:endParaRPr lang="fr-FR" sz="5333" dirty="0">
              <a:solidFill>
                <a:srgbClr val="E46C0A"/>
              </a:solidFill>
            </a:endParaRPr>
          </a:p>
        </p:txBody>
      </p:sp>
      <p:sp>
        <p:nvSpPr>
          <p:cNvPr id="5" name="Espace réservé du numéro de diapositive 5">
            <a:extLst>
              <a:ext uri="{FF2B5EF4-FFF2-40B4-BE49-F238E27FC236}">
                <a16:creationId xmlns:a16="http://schemas.microsoft.com/office/drawing/2014/main" id="{6499BA8E-1896-412B-8134-06E7251A2219}"/>
              </a:ext>
            </a:extLst>
          </p:cNvPr>
          <p:cNvSpPr txBox="1">
            <a:spLocks/>
          </p:cNvSpPr>
          <p:nvPr/>
        </p:nvSpPr>
        <p:spPr>
          <a:xfrm>
            <a:off x="200025" y="12985749"/>
            <a:ext cx="14761632" cy="730251"/>
          </a:xfrm>
          <a:prstGeom prst="rect">
            <a:avLst/>
          </a:prstGeom>
        </p:spPr>
        <p:txBody>
          <a:bodyPr anchor="ctr"/>
          <a:lstStyle>
            <a:defPPr>
              <a:defRPr lang="fr-FR"/>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215">
              <a:defRPr/>
            </a:pPr>
            <a:r>
              <a:rPr lang="fr-FR" sz="2200" dirty="0">
                <a:latin typeface="Calibri"/>
              </a:rPr>
              <a:t>Qualité PAC « Coup de pouce  » </a:t>
            </a:r>
            <a:r>
              <a:rPr lang="fr-FR" sz="2200" dirty="0">
                <a:solidFill>
                  <a:srgbClr val="EA7621"/>
                </a:solidFill>
                <a:latin typeface="Calibri"/>
              </a:rPr>
              <a:t>MARDI 9 JUILLET 2019</a:t>
            </a:r>
          </a:p>
        </p:txBody>
      </p:sp>
      <p:sp>
        <p:nvSpPr>
          <p:cNvPr id="6" name="Espace réservé du numéro de diapositive 6">
            <a:extLst>
              <a:ext uri="{FF2B5EF4-FFF2-40B4-BE49-F238E27FC236}">
                <a16:creationId xmlns:a16="http://schemas.microsoft.com/office/drawing/2014/main" id="{142C8839-0396-4B25-A329-60908935E74D}"/>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26</a:t>
            </a:fld>
            <a:endParaRPr lang="fr-FR" altLang="fr-FR" dirty="0"/>
          </a:p>
        </p:txBody>
      </p:sp>
      <p:sp>
        <p:nvSpPr>
          <p:cNvPr id="8" name="Rectangle 7">
            <a:extLst>
              <a:ext uri="{FF2B5EF4-FFF2-40B4-BE49-F238E27FC236}">
                <a16:creationId xmlns:a16="http://schemas.microsoft.com/office/drawing/2014/main" id="{034499D0-1909-4791-BAD2-FC8500E6C5B9}"/>
              </a:ext>
            </a:extLst>
          </p:cNvPr>
          <p:cNvSpPr/>
          <p:nvPr/>
        </p:nvSpPr>
        <p:spPr>
          <a:xfrm>
            <a:off x="1219200" y="7264271"/>
            <a:ext cx="22250400" cy="3375026"/>
          </a:xfrm>
          <a:prstGeom prst="rect">
            <a:avLst/>
          </a:prstGeom>
        </p:spPr>
        <p:txBody>
          <a:bodyPr wrap="square">
            <a:spAutoFit/>
          </a:bodyPr>
          <a:lstStyle/>
          <a:p>
            <a:pPr algn="just"/>
            <a:r>
              <a:rPr lang="fr-FR" sz="5333" kern="1200" dirty="0">
                <a:solidFill>
                  <a:srgbClr val="042C71"/>
                </a:solidFill>
                <a:latin typeface="+mn-lt"/>
                <a:ea typeface="+mn-ea"/>
                <a:cs typeface="+mn-cs"/>
              </a:rPr>
              <a:t>Veiller à  maintenir la proximité entre l’installateur et son client.</a:t>
            </a:r>
          </a:p>
          <a:p>
            <a:pPr algn="just"/>
            <a:endParaRPr lang="fr-FR" sz="5333" kern="1200" dirty="0">
              <a:solidFill>
                <a:srgbClr val="042C71"/>
              </a:solidFill>
              <a:latin typeface="+mn-lt"/>
              <a:ea typeface="+mn-ea"/>
              <a:cs typeface="+mn-cs"/>
            </a:endParaRPr>
          </a:p>
          <a:p>
            <a:pPr algn="just"/>
            <a:r>
              <a:rPr lang="fr-FR" sz="5333" kern="1200" dirty="0">
                <a:solidFill>
                  <a:srgbClr val="042C71"/>
                </a:solidFill>
                <a:latin typeface="+mn-lt"/>
                <a:ea typeface="+mn-ea"/>
                <a:cs typeface="+mn-cs"/>
              </a:rPr>
              <a:t>Veiller à l’équité des exigences, dans l’intérêt du consommateur : une offre commerciale est l’aboutissement d’une étude technique !</a:t>
            </a:r>
          </a:p>
        </p:txBody>
      </p:sp>
    </p:spTree>
    <p:extLst>
      <p:ext uri="{BB962C8B-B14F-4D97-AF65-F5344CB8AC3E}">
        <p14:creationId xmlns:p14="http://schemas.microsoft.com/office/powerpoint/2010/main" val="3791172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POLITIQUE DE CONTRÔLE</a:t>
            </a:r>
          </a:p>
        </p:txBody>
      </p:sp>
      <p:sp>
        <p:nvSpPr>
          <p:cNvPr id="3" name="Espace réservé du contenu 2"/>
          <p:cNvSpPr>
            <a:spLocks noGrp="1"/>
          </p:cNvSpPr>
          <p:nvPr>
            <p:ph idx="1"/>
          </p:nvPr>
        </p:nvSpPr>
        <p:spPr>
          <a:xfrm>
            <a:off x="1219200" y="2743200"/>
            <a:ext cx="22433280" cy="8289928"/>
          </a:xfrm>
        </p:spPr>
        <p:txBody>
          <a:bodyPr/>
          <a:lstStyle/>
          <a:p>
            <a:pPr algn="just"/>
            <a:r>
              <a:rPr lang="fr-FR" sz="5333" dirty="0">
                <a:solidFill>
                  <a:srgbClr val="E46C0A"/>
                </a:solidFill>
              </a:rPr>
              <a:t>Comment  valider plus rapidement les compétences des entrants sans </a:t>
            </a:r>
            <a:br>
              <a:rPr lang="fr-FR" sz="5333" dirty="0">
                <a:solidFill>
                  <a:srgbClr val="E46C0A"/>
                </a:solidFill>
              </a:rPr>
            </a:br>
            <a:r>
              <a:rPr lang="fr-FR" sz="5333" dirty="0">
                <a:solidFill>
                  <a:srgbClr val="E46C0A"/>
                </a:solidFill>
              </a:rPr>
              <a:t>« sur-auditer » les Titulaires ?</a:t>
            </a:r>
          </a:p>
          <a:p>
            <a:pPr algn="just"/>
            <a:endParaRPr lang="fr-FR" sz="5333" dirty="0">
              <a:solidFill>
                <a:srgbClr val="E46C0A"/>
              </a:solidFill>
            </a:endParaRPr>
          </a:p>
          <a:p>
            <a:pPr algn="just"/>
            <a:r>
              <a:rPr lang="fr-FR" sz="5333" dirty="0">
                <a:solidFill>
                  <a:srgbClr val="E46C0A"/>
                </a:solidFill>
              </a:rPr>
              <a:t>Quid de la suspension de l’appellation en cas de doute le temps nécessaire aux investigations complémentaires ?</a:t>
            </a:r>
          </a:p>
          <a:p>
            <a:endParaRPr lang="fr-FR" sz="5333" dirty="0"/>
          </a:p>
        </p:txBody>
      </p:sp>
      <p:sp>
        <p:nvSpPr>
          <p:cNvPr id="5" name="Espace réservé du numéro de diapositive 5">
            <a:extLst>
              <a:ext uri="{FF2B5EF4-FFF2-40B4-BE49-F238E27FC236}">
                <a16:creationId xmlns:a16="http://schemas.microsoft.com/office/drawing/2014/main" id="{D1E3CB2F-A31D-4718-BFD7-B4F3811CFB4C}"/>
              </a:ext>
            </a:extLst>
          </p:cNvPr>
          <p:cNvSpPr txBox="1">
            <a:spLocks/>
          </p:cNvSpPr>
          <p:nvPr/>
        </p:nvSpPr>
        <p:spPr>
          <a:xfrm>
            <a:off x="200025" y="12985749"/>
            <a:ext cx="14761632" cy="730251"/>
          </a:xfrm>
          <a:prstGeom prst="rect">
            <a:avLst/>
          </a:prstGeom>
        </p:spPr>
        <p:txBody>
          <a:bodyPr anchor="ctr"/>
          <a:lstStyle>
            <a:defPPr>
              <a:defRPr lang="fr-FR"/>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215">
              <a:defRPr/>
            </a:pPr>
            <a:r>
              <a:rPr lang="fr-FR" sz="2200" dirty="0">
                <a:latin typeface="Calibri"/>
              </a:rPr>
              <a:t>Qualité PAC « Coup de pouce  » </a:t>
            </a:r>
            <a:r>
              <a:rPr lang="fr-FR" sz="2200" dirty="0">
                <a:solidFill>
                  <a:srgbClr val="EA7621"/>
                </a:solidFill>
                <a:latin typeface="Calibri"/>
              </a:rPr>
              <a:t>MARDI 9 JUILLET 2019</a:t>
            </a:r>
          </a:p>
        </p:txBody>
      </p:sp>
      <p:sp>
        <p:nvSpPr>
          <p:cNvPr id="6" name="Espace réservé du numéro de diapositive 6">
            <a:extLst>
              <a:ext uri="{FF2B5EF4-FFF2-40B4-BE49-F238E27FC236}">
                <a16:creationId xmlns:a16="http://schemas.microsoft.com/office/drawing/2014/main" id="{17FDF10D-5A26-440F-9EEC-08A3B6554D87}"/>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27</a:t>
            </a:fld>
            <a:endParaRPr lang="fr-FR" altLang="fr-FR" dirty="0"/>
          </a:p>
        </p:txBody>
      </p:sp>
    </p:spTree>
    <p:extLst>
      <p:ext uri="{BB962C8B-B14F-4D97-AF65-F5344CB8AC3E}">
        <p14:creationId xmlns:p14="http://schemas.microsoft.com/office/powerpoint/2010/main" val="1827287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PÉRENNITE DES INSTALLATIONS</a:t>
            </a:r>
          </a:p>
        </p:txBody>
      </p:sp>
      <p:sp>
        <p:nvSpPr>
          <p:cNvPr id="3" name="Espace réservé du contenu 2"/>
          <p:cNvSpPr>
            <a:spLocks noGrp="1"/>
          </p:cNvSpPr>
          <p:nvPr>
            <p:ph idx="1"/>
          </p:nvPr>
        </p:nvSpPr>
        <p:spPr/>
        <p:txBody>
          <a:bodyPr/>
          <a:lstStyle/>
          <a:p>
            <a:pPr algn="just"/>
            <a:r>
              <a:rPr lang="fr-FR" sz="5333" dirty="0">
                <a:solidFill>
                  <a:srgbClr val="042C71"/>
                </a:solidFill>
              </a:rPr>
              <a:t>Remettre la solution technique au centre de la décision</a:t>
            </a:r>
          </a:p>
          <a:p>
            <a:pPr algn="just"/>
            <a:r>
              <a:rPr lang="fr-FR" sz="5333" dirty="0">
                <a:solidFill>
                  <a:srgbClr val="E46C0A"/>
                </a:solidFill>
              </a:rPr>
              <a:t>Valoriser la relation directe installateur – consommateur</a:t>
            </a:r>
          </a:p>
          <a:p>
            <a:pPr algn="just"/>
            <a:endParaRPr lang="fr-FR" sz="5333" dirty="0">
              <a:solidFill>
                <a:srgbClr val="042C71"/>
              </a:solidFill>
            </a:endParaRPr>
          </a:p>
          <a:p>
            <a:pPr algn="just"/>
            <a:r>
              <a:rPr lang="fr-FR" sz="5333" dirty="0">
                <a:solidFill>
                  <a:srgbClr val="042C71"/>
                </a:solidFill>
              </a:rPr>
              <a:t>Penser à la maintenance préventive des PAC</a:t>
            </a:r>
          </a:p>
          <a:p>
            <a:pPr algn="just"/>
            <a:endParaRPr lang="fr-FR" sz="5333" dirty="0">
              <a:solidFill>
                <a:srgbClr val="042C71"/>
              </a:solidFill>
            </a:endParaRPr>
          </a:p>
          <a:p>
            <a:pPr marL="914411" indent="-914411" algn="just">
              <a:buFont typeface="Arial" panose="020B0604020202020204" pitchFamily="34" charset="0"/>
              <a:buChar char="•"/>
            </a:pPr>
            <a:r>
              <a:rPr lang="fr-FR" sz="5333" dirty="0">
                <a:solidFill>
                  <a:srgbClr val="042C71"/>
                </a:solidFill>
              </a:rPr>
              <a:t>Maintenance préventive des réseaux (désembouage)</a:t>
            </a:r>
          </a:p>
          <a:p>
            <a:pPr marL="914411" indent="-914411" algn="just">
              <a:buFont typeface="Arial" panose="020B0604020202020204" pitchFamily="34" charset="0"/>
              <a:buChar char="•"/>
            </a:pPr>
            <a:r>
              <a:rPr lang="fr-FR" sz="5333" dirty="0">
                <a:solidFill>
                  <a:srgbClr val="042C71"/>
                </a:solidFill>
              </a:rPr>
              <a:t>Assurer l’entretien annuel de sa PAC</a:t>
            </a:r>
          </a:p>
          <a:p>
            <a:pPr marL="914411" indent="-914411" algn="just">
              <a:buFont typeface="Arial" panose="020B0604020202020204" pitchFamily="34" charset="0"/>
              <a:buChar char="•"/>
            </a:pPr>
            <a:r>
              <a:rPr lang="fr-FR" sz="5333" dirty="0">
                <a:solidFill>
                  <a:srgbClr val="042C71"/>
                </a:solidFill>
              </a:rPr>
              <a:t>Préserver la performance de son installation</a:t>
            </a:r>
            <a:endParaRPr lang="fr-FR" sz="6400" dirty="0">
              <a:solidFill>
                <a:srgbClr val="042C71"/>
              </a:solidFill>
            </a:endParaRPr>
          </a:p>
        </p:txBody>
      </p:sp>
      <p:sp>
        <p:nvSpPr>
          <p:cNvPr id="5" name="Espace réservé du numéro de diapositive 6">
            <a:extLst>
              <a:ext uri="{FF2B5EF4-FFF2-40B4-BE49-F238E27FC236}">
                <a16:creationId xmlns:a16="http://schemas.microsoft.com/office/drawing/2014/main" id="{8DD1ED1D-E11F-4B66-BA7B-2336A93C7F67}"/>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28</a:t>
            </a:fld>
            <a:endParaRPr lang="fr-FR" altLang="fr-FR" dirty="0"/>
          </a:p>
        </p:txBody>
      </p:sp>
    </p:spTree>
    <p:extLst>
      <p:ext uri="{BB962C8B-B14F-4D97-AF65-F5344CB8AC3E}">
        <p14:creationId xmlns:p14="http://schemas.microsoft.com/office/powerpoint/2010/main" val="3416409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gabaritFondV2.png" descr="gabaritFondV2.png"/>
          <p:cNvPicPr>
            <a:picLocks noChangeAspect="1"/>
          </p:cNvPicPr>
          <p:nvPr/>
        </p:nvPicPr>
        <p:blipFill>
          <a:blip r:embed="rId2"/>
          <a:srcRect b="90"/>
          <a:stretch>
            <a:fillRect/>
          </a:stretch>
        </p:blipFill>
        <p:spPr>
          <a:xfrm>
            <a:off x="-78913" y="-69268"/>
            <a:ext cx="24541826" cy="10999714"/>
          </a:xfrm>
          <a:prstGeom prst="rect">
            <a:avLst/>
          </a:prstGeom>
          <a:ln w="12700">
            <a:miter lim="400000"/>
          </a:ln>
        </p:spPr>
      </p:pic>
      <p:sp>
        <p:nvSpPr>
          <p:cNvPr id="122" name="ZoneTexte 3"/>
          <p:cNvSpPr txBox="1"/>
          <p:nvPr/>
        </p:nvSpPr>
        <p:spPr>
          <a:xfrm>
            <a:off x="9083564" y="4613374"/>
            <a:ext cx="15300436"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Réunion plénière des acteurs « Coup de pouce » </a:t>
            </a:r>
          </a:p>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changement de chaudière par une PAC </a:t>
            </a:r>
          </a:p>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Mardi 9 juillet 2019</a:t>
            </a:r>
            <a:endParaRPr lang="fr-FR" sz="3800" dirty="0">
              <a:latin typeface="Calibri" panose="020F0502020204030204" pitchFamily="34" charset="0"/>
              <a:cs typeface="Calibri" panose="020F0502020204030204" pitchFamily="34" charset="0"/>
            </a:endParaRPr>
          </a:p>
        </p:txBody>
      </p:sp>
      <p:pic>
        <p:nvPicPr>
          <p:cNvPr id="123" name="logo-AFPAC.ai" descr="logo-AFPAC.ai"/>
          <p:cNvPicPr>
            <a:picLocks noChangeAspect="1"/>
          </p:cNvPicPr>
          <p:nvPr/>
        </p:nvPicPr>
        <p:blipFill>
          <a:blip r:embed="rId3"/>
          <a:stretch>
            <a:fillRect/>
          </a:stretch>
        </p:blipFill>
        <p:spPr>
          <a:xfrm>
            <a:off x="10198162" y="11646517"/>
            <a:ext cx="3765494" cy="1462457"/>
          </a:xfrm>
          <a:prstGeom prst="rect">
            <a:avLst/>
          </a:prstGeom>
          <a:ln w="12700">
            <a:miter lim="400000"/>
          </a:ln>
        </p:spPr>
      </p:pic>
      <p:sp>
        <p:nvSpPr>
          <p:cNvPr id="5" name="ZoneTexte 3">
            <a:extLst>
              <a:ext uri="{FF2B5EF4-FFF2-40B4-BE49-F238E27FC236}">
                <a16:creationId xmlns:a16="http://schemas.microsoft.com/office/drawing/2014/main" id="{AF7FA94E-0130-41F6-8C39-F60B09B3360D}"/>
              </a:ext>
            </a:extLst>
          </p:cNvPr>
          <p:cNvSpPr txBox="1">
            <a:spLocks noChangeArrowheads="1"/>
          </p:cNvSpPr>
          <p:nvPr/>
        </p:nvSpPr>
        <p:spPr bwMode="auto">
          <a:xfrm>
            <a:off x="9083564" y="8627109"/>
            <a:ext cx="382144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spcAft>
                <a:spcPts val="0"/>
              </a:spcAft>
              <a:buFontTx/>
              <a:buNone/>
            </a:pPr>
            <a:r>
              <a:rPr lang="fr-FR" altLang="fr-FR" sz="4000" dirty="0">
                <a:solidFill>
                  <a:srgbClr val="EA7621"/>
                </a:solidFill>
                <a:latin typeface="Calibri"/>
                <a:cs typeface="Calibri"/>
              </a:rPr>
              <a:t>L’AFPAC</a:t>
            </a:r>
            <a:endParaRPr lang="fr-FR" altLang="fr-FR" sz="4000" dirty="0">
              <a:solidFill>
                <a:schemeClr val="bg1"/>
              </a:solidFill>
              <a:latin typeface="Calibri"/>
              <a:cs typeface="Calibri"/>
            </a:endParaRPr>
          </a:p>
          <a:p>
            <a:pPr algn="l" eaLnBrk="1" hangingPunct="1">
              <a:spcBef>
                <a:spcPct val="0"/>
              </a:spcBef>
              <a:buFontTx/>
              <a:buNone/>
            </a:pPr>
            <a:r>
              <a:rPr lang="fr-FR" sz="2000" dirty="0">
                <a:solidFill>
                  <a:schemeClr val="bg1"/>
                </a:solidFill>
              </a:rPr>
              <a:t>Une réponse au défi CO</a:t>
            </a:r>
            <a:r>
              <a:rPr lang="fr-FR" sz="2000" baseline="-25000" dirty="0">
                <a:solidFill>
                  <a:schemeClr val="bg1"/>
                </a:solidFill>
              </a:rPr>
              <a:t>2</a:t>
            </a:r>
            <a:r>
              <a:rPr lang="fr-FR" sz="2000" dirty="0">
                <a:solidFill>
                  <a:schemeClr val="bg1"/>
                </a:solidFill>
              </a:rPr>
              <a:t> </a:t>
            </a:r>
          </a:p>
          <a:p>
            <a:pPr algn="l" eaLnBrk="1" hangingPunct="1">
              <a:spcBef>
                <a:spcPct val="0"/>
              </a:spcBef>
              <a:buFontTx/>
              <a:buNone/>
            </a:pPr>
            <a:r>
              <a:rPr lang="fr-FR" sz="2000" dirty="0">
                <a:solidFill>
                  <a:schemeClr val="bg1"/>
                </a:solidFill>
              </a:rPr>
              <a:t>et à la transition énergétique </a:t>
            </a:r>
            <a:endParaRPr lang="fr-FR" altLang="fr-FR" sz="2000" dirty="0">
              <a:solidFill>
                <a:schemeClr val="bg1"/>
              </a:solidFill>
            </a:endParaRPr>
          </a:p>
        </p:txBody>
      </p:sp>
      <p:sp>
        <p:nvSpPr>
          <p:cNvPr id="6" name="ZoneTexte 3">
            <a:extLst>
              <a:ext uri="{FF2B5EF4-FFF2-40B4-BE49-F238E27FC236}">
                <a16:creationId xmlns:a16="http://schemas.microsoft.com/office/drawing/2014/main" id="{D704DA56-EE2D-4E13-A95B-9755C84A2E4E}"/>
              </a:ext>
            </a:extLst>
          </p:cNvPr>
          <p:cNvSpPr txBox="1"/>
          <p:nvPr/>
        </p:nvSpPr>
        <p:spPr>
          <a:xfrm>
            <a:off x="9083564" y="6573411"/>
            <a:ext cx="15300436"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hangingPunct="1">
              <a:spcBef>
                <a:spcPct val="0"/>
              </a:spcBef>
            </a:pPr>
            <a:r>
              <a:rPr lang="fr-FR" sz="4000" dirty="0">
                <a:solidFill>
                  <a:schemeClr val="bg1"/>
                </a:solidFill>
                <a:latin typeface="Calibri" panose="020F0502020204030204" pitchFamily="34" charset="0"/>
                <a:cs typeface="Calibri" panose="020F0502020204030204" pitchFamily="34" charset="0"/>
              </a:rPr>
              <a:t>Etat des lieux dressé par les qualificateurs </a:t>
            </a:r>
          </a:p>
          <a:p>
            <a:pPr algn="l" hangingPunct="1">
              <a:spcBef>
                <a:spcPct val="0"/>
              </a:spcBef>
            </a:pPr>
            <a:r>
              <a:rPr lang="fr-FR" sz="4000" dirty="0">
                <a:solidFill>
                  <a:schemeClr val="bg1"/>
                </a:solidFill>
                <a:latin typeface="Calibri" panose="020F0502020204030204" pitchFamily="34" charset="0"/>
                <a:cs typeface="Calibri" panose="020F0502020204030204" pitchFamily="34" charset="0"/>
              </a:rPr>
              <a:t>Table-ronde </a:t>
            </a:r>
            <a:r>
              <a:rPr lang="fr-FR" sz="4000" dirty="0" err="1">
                <a:solidFill>
                  <a:schemeClr val="bg1"/>
                </a:solidFill>
                <a:latin typeface="Calibri" panose="020F0502020204030204" pitchFamily="34" charset="0"/>
                <a:cs typeface="Calibri" panose="020F0502020204030204" pitchFamily="34" charset="0"/>
              </a:rPr>
              <a:t>Qualit’EnR</a:t>
            </a:r>
            <a:r>
              <a:rPr lang="fr-FR" sz="4000" dirty="0">
                <a:solidFill>
                  <a:schemeClr val="bg1"/>
                </a:solidFill>
                <a:latin typeface="Calibri" panose="020F0502020204030204" pitchFamily="34" charset="0"/>
                <a:cs typeface="Calibri" panose="020F0502020204030204" pitchFamily="34" charset="0"/>
              </a:rPr>
              <a:t> – </a:t>
            </a:r>
            <a:r>
              <a:rPr lang="fr-FR" sz="4000" dirty="0" err="1">
                <a:solidFill>
                  <a:schemeClr val="bg1"/>
                </a:solidFill>
                <a:latin typeface="Calibri" panose="020F0502020204030204" pitchFamily="34" charset="0"/>
                <a:cs typeface="Calibri" panose="020F0502020204030204" pitchFamily="34" charset="0"/>
              </a:rPr>
              <a:t>Qualifelec</a:t>
            </a:r>
            <a:r>
              <a:rPr lang="fr-FR" sz="4000" dirty="0">
                <a:solidFill>
                  <a:schemeClr val="bg1"/>
                </a:solidFill>
                <a:latin typeface="Calibri" panose="020F0502020204030204" pitchFamily="34" charset="0"/>
                <a:cs typeface="Calibri" panose="020F0502020204030204" pitchFamily="34" charset="0"/>
              </a:rPr>
              <a:t> - Qualibat</a:t>
            </a:r>
          </a:p>
        </p:txBody>
      </p:sp>
    </p:spTree>
    <p:extLst>
      <p:ext uri="{BB962C8B-B14F-4D97-AF65-F5344CB8AC3E}">
        <p14:creationId xmlns:p14="http://schemas.microsoft.com/office/powerpoint/2010/main" val="30267136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0587" y="10701867"/>
            <a:ext cx="3603413" cy="22489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p>
        </p:txBody>
      </p:sp>
      <p:sp>
        <p:nvSpPr>
          <p:cNvPr id="3" name="Rectangle 2"/>
          <p:cNvSpPr/>
          <p:nvPr/>
        </p:nvSpPr>
        <p:spPr>
          <a:xfrm>
            <a:off x="541867" y="2286001"/>
            <a:ext cx="23327360" cy="3890680"/>
          </a:xfrm>
          <a:prstGeom prst="rect">
            <a:avLst/>
          </a:prstGeom>
        </p:spPr>
        <p:txBody>
          <a:bodyPr wrap="square">
            <a:spAutoFit/>
          </a:bodyPr>
          <a:lstStyle/>
          <a:p>
            <a:pPr>
              <a:spcAft>
                <a:spcPts val="533"/>
              </a:spcAft>
            </a:pPr>
            <a:r>
              <a:rPr lang="fr-FR" sz="5333" b="1" dirty="0">
                <a:solidFill>
                  <a:srgbClr val="042C71"/>
                </a:solidFill>
                <a:latin typeface="+mn-lt"/>
              </a:rPr>
              <a:t>Introduction et objectif de la réunion </a:t>
            </a:r>
          </a:p>
          <a:p>
            <a:endParaRPr lang="fr-FR" sz="5333" b="1" dirty="0">
              <a:solidFill>
                <a:srgbClr val="042C71"/>
              </a:solidFill>
              <a:latin typeface="+mn-lt"/>
            </a:endParaRPr>
          </a:p>
          <a:p>
            <a:pPr>
              <a:spcAft>
                <a:spcPts val="4800"/>
              </a:spcAft>
            </a:pPr>
            <a:r>
              <a:rPr lang="fr-FR" sz="5333" b="1" dirty="0">
                <a:solidFill>
                  <a:srgbClr val="E45D1A"/>
                </a:solidFill>
                <a:latin typeface="+mn-lt"/>
              </a:rPr>
              <a:t>      </a:t>
            </a:r>
            <a:r>
              <a:rPr lang="fr-FR" sz="5333" b="1" dirty="0" err="1">
                <a:solidFill>
                  <a:srgbClr val="E45D1A"/>
                </a:solidFill>
                <a:latin typeface="+mn-lt"/>
              </a:rPr>
              <a:t>Eric</a:t>
            </a:r>
            <a:r>
              <a:rPr lang="fr-FR" sz="5333" b="1" dirty="0">
                <a:solidFill>
                  <a:srgbClr val="E45D1A"/>
                </a:solidFill>
                <a:latin typeface="+mn-lt"/>
              </a:rPr>
              <a:t> BATAILLE, Président de l’AFPAC </a:t>
            </a:r>
          </a:p>
          <a:p>
            <a:endParaRPr lang="fr-FR" sz="4267" b="1" dirty="0">
              <a:solidFill>
                <a:srgbClr val="E45D1A"/>
              </a:solidFill>
            </a:endParaRPr>
          </a:p>
        </p:txBody>
      </p:sp>
      <p:pic>
        <p:nvPicPr>
          <p:cNvPr id="6" name="Image 5" descr="Une image contenant personne, homme, cravate, complet&#10;&#10;Description générée automatiquement">
            <a:extLst>
              <a:ext uri="{FF2B5EF4-FFF2-40B4-BE49-F238E27FC236}">
                <a16:creationId xmlns:a16="http://schemas.microsoft.com/office/drawing/2014/main" id="{A05E32B0-EB9A-4844-A8AC-4562367ABDCC}"/>
              </a:ext>
            </a:extLst>
          </p:cNvPr>
          <p:cNvPicPr>
            <a:picLocks noChangeAspect="1"/>
          </p:cNvPicPr>
          <p:nvPr/>
        </p:nvPicPr>
        <p:blipFill>
          <a:blip r:embed="rId2"/>
          <a:stretch>
            <a:fillRect/>
          </a:stretch>
        </p:blipFill>
        <p:spPr>
          <a:xfrm>
            <a:off x="10949333" y="5740624"/>
            <a:ext cx="3840000" cy="5760693"/>
          </a:xfrm>
          <a:prstGeom prst="rect">
            <a:avLst/>
          </a:prstGeom>
          <a:effectLst>
            <a:softEdge rad="63500"/>
          </a:effectLst>
        </p:spPr>
      </p:pic>
      <p:sp>
        <p:nvSpPr>
          <p:cNvPr id="12" name="Titre 1">
            <a:extLst>
              <a:ext uri="{FF2B5EF4-FFF2-40B4-BE49-F238E27FC236}">
                <a16:creationId xmlns:a16="http://schemas.microsoft.com/office/drawing/2014/main" id="{725CABEB-27BC-4441-BE3A-8705F02EAC33}"/>
              </a:ext>
            </a:extLst>
          </p:cNvPr>
          <p:cNvSpPr>
            <a:spLocks noGrp="1"/>
          </p:cNvSpPr>
          <p:nvPr>
            <p:ph type="title"/>
          </p:nvPr>
        </p:nvSpPr>
        <p:spPr>
          <a:xfrm>
            <a:off x="0" y="0"/>
            <a:ext cx="24117300" cy="2286000"/>
          </a:xfrm>
        </p:spPr>
        <p:txBody>
          <a:bodyPr>
            <a:normAutofit/>
          </a:bodyPr>
          <a:lstStyle/>
          <a:p>
            <a:pPr algn="ctr"/>
            <a:r>
              <a:rPr lang="fr-FR" sz="6400" dirty="0">
                <a:solidFill>
                  <a:srgbClr val="E45D1A"/>
                </a:solidFill>
              </a:rPr>
              <a:t>« Coup de pouce » changement de chaudière par une PAC</a:t>
            </a:r>
          </a:p>
        </p:txBody>
      </p:sp>
      <p:sp>
        <p:nvSpPr>
          <p:cNvPr id="9" name="Espace réservé du numéro de diapositive 6">
            <a:extLst>
              <a:ext uri="{FF2B5EF4-FFF2-40B4-BE49-F238E27FC236}">
                <a16:creationId xmlns:a16="http://schemas.microsoft.com/office/drawing/2014/main" id="{1C678370-8531-4624-B5AE-A0F810AF1853}"/>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3</a:t>
            </a:fld>
            <a:endParaRPr lang="fr-FR" altLang="fr-FR" dirty="0"/>
          </a:p>
        </p:txBody>
      </p:sp>
    </p:spTree>
    <p:extLst>
      <p:ext uri="{BB962C8B-B14F-4D97-AF65-F5344CB8AC3E}">
        <p14:creationId xmlns:p14="http://schemas.microsoft.com/office/powerpoint/2010/main" val="741332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gabaritFondV2.png" descr="gabaritFondV2.png"/>
          <p:cNvPicPr>
            <a:picLocks noChangeAspect="1"/>
          </p:cNvPicPr>
          <p:nvPr/>
        </p:nvPicPr>
        <p:blipFill>
          <a:blip r:embed="rId2"/>
          <a:srcRect b="90"/>
          <a:stretch>
            <a:fillRect/>
          </a:stretch>
        </p:blipFill>
        <p:spPr>
          <a:xfrm>
            <a:off x="-78913" y="-69268"/>
            <a:ext cx="24541826" cy="10999714"/>
          </a:xfrm>
          <a:prstGeom prst="rect">
            <a:avLst/>
          </a:prstGeom>
          <a:ln w="12700">
            <a:miter lim="400000"/>
          </a:ln>
        </p:spPr>
      </p:pic>
      <p:sp>
        <p:nvSpPr>
          <p:cNvPr id="122" name="ZoneTexte 3"/>
          <p:cNvSpPr txBox="1"/>
          <p:nvPr/>
        </p:nvSpPr>
        <p:spPr>
          <a:xfrm>
            <a:off x="9083564" y="4613374"/>
            <a:ext cx="15300436"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Réunion plénière des acteurs « Coup de pouce » </a:t>
            </a:r>
          </a:p>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changement de chaudière par une PAC </a:t>
            </a:r>
          </a:p>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Mardi 9 juillet 2019</a:t>
            </a:r>
            <a:endParaRPr lang="fr-FR" sz="3800" dirty="0">
              <a:latin typeface="Calibri" panose="020F0502020204030204" pitchFamily="34" charset="0"/>
              <a:cs typeface="Calibri" panose="020F0502020204030204" pitchFamily="34" charset="0"/>
            </a:endParaRPr>
          </a:p>
        </p:txBody>
      </p:sp>
      <p:pic>
        <p:nvPicPr>
          <p:cNvPr id="123" name="logo-AFPAC.ai" descr="logo-AFPAC.ai"/>
          <p:cNvPicPr>
            <a:picLocks noChangeAspect="1"/>
          </p:cNvPicPr>
          <p:nvPr/>
        </p:nvPicPr>
        <p:blipFill>
          <a:blip r:embed="rId3"/>
          <a:stretch>
            <a:fillRect/>
          </a:stretch>
        </p:blipFill>
        <p:spPr>
          <a:xfrm>
            <a:off x="10198162" y="11646517"/>
            <a:ext cx="3765494" cy="1462457"/>
          </a:xfrm>
          <a:prstGeom prst="rect">
            <a:avLst/>
          </a:prstGeom>
          <a:ln w="12700">
            <a:miter lim="400000"/>
          </a:ln>
        </p:spPr>
      </p:pic>
      <p:sp>
        <p:nvSpPr>
          <p:cNvPr id="5" name="ZoneTexte 3">
            <a:extLst>
              <a:ext uri="{FF2B5EF4-FFF2-40B4-BE49-F238E27FC236}">
                <a16:creationId xmlns:a16="http://schemas.microsoft.com/office/drawing/2014/main" id="{AF7FA94E-0130-41F6-8C39-F60B09B3360D}"/>
              </a:ext>
            </a:extLst>
          </p:cNvPr>
          <p:cNvSpPr txBox="1">
            <a:spLocks noChangeArrowheads="1"/>
          </p:cNvSpPr>
          <p:nvPr/>
        </p:nvSpPr>
        <p:spPr bwMode="auto">
          <a:xfrm>
            <a:off x="9083564" y="8627109"/>
            <a:ext cx="382144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spcAft>
                <a:spcPts val="0"/>
              </a:spcAft>
              <a:buFontTx/>
              <a:buNone/>
            </a:pPr>
            <a:r>
              <a:rPr lang="fr-FR" altLang="fr-FR" sz="4000" dirty="0">
                <a:solidFill>
                  <a:srgbClr val="EA7621"/>
                </a:solidFill>
                <a:latin typeface="Calibri"/>
                <a:cs typeface="Calibri"/>
              </a:rPr>
              <a:t>L’AFPAC</a:t>
            </a:r>
            <a:endParaRPr lang="fr-FR" altLang="fr-FR" sz="4000" dirty="0">
              <a:solidFill>
                <a:schemeClr val="bg1"/>
              </a:solidFill>
              <a:latin typeface="Calibri"/>
              <a:cs typeface="Calibri"/>
            </a:endParaRPr>
          </a:p>
          <a:p>
            <a:pPr algn="l" eaLnBrk="1" hangingPunct="1">
              <a:spcBef>
                <a:spcPct val="0"/>
              </a:spcBef>
              <a:buFontTx/>
              <a:buNone/>
            </a:pPr>
            <a:r>
              <a:rPr lang="fr-FR" sz="2000" dirty="0">
                <a:solidFill>
                  <a:schemeClr val="bg1"/>
                </a:solidFill>
              </a:rPr>
              <a:t>Une réponse au défi CO</a:t>
            </a:r>
            <a:r>
              <a:rPr lang="fr-FR" sz="2000" baseline="-25000" dirty="0">
                <a:solidFill>
                  <a:schemeClr val="bg1"/>
                </a:solidFill>
              </a:rPr>
              <a:t>2</a:t>
            </a:r>
            <a:r>
              <a:rPr lang="fr-FR" sz="2000" dirty="0">
                <a:solidFill>
                  <a:schemeClr val="bg1"/>
                </a:solidFill>
              </a:rPr>
              <a:t> </a:t>
            </a:r>
          </a:p>
          <a:p>
            <a:pPr algn="l" eaLnBrk="1" hangingPunct="1">
              <a:spcBef>
                <a:spcPct val="0"/>
              </a:spcBef>
              <a:buFontTx/>
              <a:buNone/>
            </a:pPr>
            <a:r>
              <a:rPr lang="fr-FR" sz="2000" dirty="0">
                <a:solidFill>
                  <a:schemeClr val="bg1"/>
                </a:solidFill>
              </a:rPr>
              <a:t>et à la transition énergétique </a:t>
            </a:r>
            <a:endParaRPr lang="fr-FR" altLang="fr-FR" sz="2000" dirty="0">
              <a:solidFill>
                <a:schemeClr val="bg1"/>
              </a:solidFill>
            </a:endParaRPr>
          </a:p>
        </p:txBody>
      </p:sp>
      <p:sp>
        <p:nvSpPr>
          <p:cNvPr id="6" name="ZoneTexte 3">
            <a:extLst>
              <a:ext uri="{FF2B5EF4-FFF2-40B4-BE49-F238E27FC236}">
                <a16:creationId xmlns:a16="http://schemas.microsoft.com/office/drawing/2014/main" id="{D704DA56-EE2D-4E13-A95B-9755C84A2E4E}"/>
              </a:ext>
            </a:extLst>
          </p:cNvPr>
          <p:cNvSpPr txBox="1"/>
          <p:nvPr/>
        </p:nvSpPr>
        <p:spPr>
          <a:xfrm>
            <a:off x="9083564" y="6573411"/>
            <a:ext cx="15300436"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hangingPunct="1">
              <a:spcBef>
                <a:spcPct val="0"/>
              </a:spcBef>
            </a:pPr>
            <a:r>
              <a:rPr lang="fr-FR" sz="4000" dirty="0">
                <a:solidFill>
                  <a:schemeClr val="bg1"/>
                </a:solidFill>
                <a:latin typeface="Calibri" panose="020F0502020204030204" pitchFamily="34" charset="0"/>
                <a:cs typeface="Calibri" panose="020F0502020204030204" pitchFamily="34" charset="0"/>
              </a:rPr>
              <a:t>Le suivi des installations à travers la maintenance </a:t>
            </a:r>
          </a:p>
          <a:p>
            <a:pPr algn="l" hangingPunct="1">
              <a:spcBef>
                <a:spcPct val="0"/>
              </a:spcBef>
            </a:pPr>
            <a:r>
              <a:rPr lang="fr-FR" sz="4000" dirty="0">
                <a:solidFill>
                  <a:schemeClr val="bg1"/>
                </a:solidFill>
                <a:latin typeface="Calibri" panose="020F0502020204030204" pitchFamily="34" charset="0"/>
                <a:cs typeface="Calibri" panose="020F0502020204030204" pitchFamily="34" charset="0"/>
              </a:rPr>
              <a:t>Jean-Pascal CHIRAT, Vice-Président de l’AFPAC</a:t>
            </a:r>
          </a:p>
        </p:txBody>
      </p:sp>
    </p:spTree>
    <p:extLst>
      <p:ext uri="{BB962C8B-B14F-4D97-AF65-F5344CB8AC3E}">
        <p14:creationId xmlns:p14="http://schemas.microsoft.com/office/powerpoint/2010/main" val="111088816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0587" y="10701867"/>
            <a:ext cx="3603413" cy="22489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p>
        </p:txBody>
      </p:sp>
      <p:sp>
        <p:nvSpPr>
          <p:cNvPr id="3" name="Rectangle 2"/>
          <p:cNvSpPr/>
          <p:nvPr/>
        </p:nvSpPr>
        <p:spPr>
          <a:xfrm>
            <a:off x="541867" y="2286001"/>
            <a:ext cx="23327360" cy="3890680"/>
          </a:xfrm>
          <a:prstGeom prst="rect">
            <a:avLst/>
          </a:prstGeom>
        </p:spPr>
        <p:txBody>
          <a:bodyPr wrap="square">
            <a:spAutoFit/>
          </a:bodyPr>
          <a:lstStyle/>
          <a:p>
            <a:pPr>
              <a:spcAft>
                <a:spcPts val="533"/>
              </a:spcAft>
            </a:pPr>
            <a:r>
              <a:rPr lang="fr-FR" sz="5333" b="1" dirty="0">
                <a:solidFill>
                  <a:srgbClr val="042C71"/>
                </a:solidFill>
                <a:latin typeface="+mn-lt"/>
              </a:rPr>
              <a:t>Le suivi des installations à travers la maintenance </a:t>
            </a:r>
          </a:p>
          <a:p>
            <a:endParaRPr lang="fr-FR" sz="5333" b="1" dirty="0">
              <a:solidFill>
                <a:srgbClr val="042C71"/>
              </a:solidFill>
              <a:latin typeface="+mn-lt"/>
            </a:endParaRPr>
          </a:p>
          <a:p>
            <a:pPr>
              <a:spcAft>
                <a:spcPts val="4800"/>
              </a:spcAft>
            </a:pPr>
            <a:r>
              <a:rPr lang="fr-FR" sz="5333" b="1" dirty="0">
                <a:solidFill>
                  <a:srgbClr val="E45D1A"/>
                </a:solidFill>
                <a:latin typeface="+mn-lt"/>
              </a:rPr>
              <a:t>      Jean-Pascal CHIRAT, Vice-Président de l’AFPAC</a:t>
            </a:r>
          </a:p>
          <a:p>
            <a:endParaRPr lang="fr-FR" sz="4267" b="1" dirty="0">
              <a:solidFill>
                <a:srgbClr val="E45D1A"/>
              </a:solidFill>
            </a:endParaRPr>
          </a:p>
        </p:txBody>
      </p:sp>
      <p:sp>
        <p:nvSpPr>
          <p:cNvPr id="12" name="Titre 1">
            <a:extLst>
              <a:ext uri="{FF2B5EF4-FFF2-40B4-BE49-F238E27FC236}">
                <a16:creationId xmlns:a16="http://schemas.microsoft.com/office/drawing/2014/main" id="{725CABEB-27BC-4441-BE3A-8705F02EAC33}"/>
              </a:ext>
            </a:extLst>
          </p:cNvPr>
          <p:cNvSpPr>
            <a:spLocks noGrp="1"/>
          </p:cNvSpPr>
          <p:nvPr>
            <p:ph type="title"/>
          </p:nvPr>
        </p:nvSpPr>
        <p:spPr>
          <a:xfrm>
            <a:off x="0" y="0"/>
            <a:ext cx="24117300" cy="2286000"/>
          </a:xfrm>
        </p:spPr>
        <p:txBody>
          <a:bodyPr>
            <a:normAutofit/>
          </a:bodyPr>
          <a:lstStyle/>
          <a:p>
            <a:pPr algn="ctr"/>
            <a:r>
              <a:rPr lang="fr-FR" sz="6400" dirty="0">
                <a:solidFill>
                  <a:srgbClr val="E45D1A"/>
                </a:solidFill>
              </a:rPr>
              <a:t>« Coup de pouce » changement de chaudière par une PAC</a:t>
            </a:r>
          </a:p>
        </p:txBody>
      </p:sp>
      <p:sp>
        <p:nvSpPr>
          <p:cNvPr id="9" name="Espace réservé du numéro de diapositive 6">
            <a:extLst>
              <a:ext uri="{FF2B5EF4-FFF2-40B4-BE49-F238E27FC236}">
                <a16:creationId xmlns:a16="http://schemas.microsoft.com/office/drawing/2014/main" id="{1C678370-8531-4624-B5AE-A0F810AF1853}"/>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31</a:t>
            </a:fld>
            <a:endParaRPr lang="fr-FR" altLang="fr-FR" dirty="0"/>
          </a:p>
        </p:txBody>
      </p:sp>
      <p:pic>
        <p:nvPicPr>
          <p:cNvPr id="6" name="Image 5" descr="Une image contenant personne, homme, intérieur, mur&#10;&#10;Description générée automatiquement">
            <a:extLst>
              <a:ext uri="{FF2B5EF4-FFF2-40B4-BE49-F238E27FC236}">
                <a16:creationId xmlns:a16="http://schemas.microsoft.com/office/drawing/2014/main" id="{0177F854-066F-401E-A1BD-23038899A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583" y="6643116"/>
            <a:ext cx="4296133" cy="4320000"/>
          </a:xfrm>
          <a:prstGeom prst="rect">
            <a:avLst/>
          </a:prstGeom>
        </p:spPr>
      </p:pic>
    </p:spTree>
    <p:extLst>
      <p:ext uri="{BB962C8B-B14F-4D97-AF65-F5344CB8AC3E}">
        <p14:creationId xmlns:p14="http://schemas.microsoft.com/office/powerpoint/2010/main" val="2633525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0587" y="10701867"/>
            <a:ext cx="3603413" cy="22489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p>
        </p:txBody>
      </p:sp>
      <p:sp>
        <p:nvSpPr>
          <p:cNvPr id="9" name="Espace réservé du numéro de diapositive 6">
            <a:extLst>
              <a:ext uri="{FF2B5EF4-FFF2-40B4-BE49-F238E27FC236}">
                <a16:creationId xmlns:a16="http://schemas.microsoft.com/office/drawing/2014/main" id="{1C678370-8531-4624-B5AE-A0F810AF1853}"/>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32</a:t>
            </a:fld>
            <a:endParaRPr lang="fr-FR" altLang="fr-FR" dirty="0"/>
          </a:p>
        </p:txBody>
      </p:sp>
      <p:sp>
        <p:nvSpPr>
          <p:cNvPr id="5" name="Titre 4">
            <a:extLst>
              <a:ext uri="{FF2B5EF4-FFF2-40B4-BE49-F238E27FC236}">
                <a16:creationId xmlns:a16="http://schemas.microsoft.com/office/drawing/2014/main" id="{DF88FA42-F349-4E99-8613-3D61F0C17C73}"/>
              </a:ext>
            </a:extLst>
          </p:cNvPr>
          <p:cNvSpPr>
            <a:spLocks noGrp="1"/>
          </p:cNvSpPr>
          <p:nvPr>
            <p:ph type="title"/>
          </p:nvPr>
        </p:nvSpPr>
        <p:spPr/>
        <p:txBody>
          <a:bodyPr>
            <a:normAutofit/>
          </a:bodyPr>
          <a:lstStyle/>
          <a:p>
            <a:pPr algn="ctr"/>
            <a:r>
              <a:rPr lang="fr-FR" sz="8000" dirty="0"/>
              <a:t>Valoriser la maintenance des PAC</a:t>
            </a:r>
            <a:endParaRPr lang="fr-FR" dirty="0"/>
          </a:p>
        </p:txBody>
      </p:sp>
      <p:sp>
        <p:nvSpPr>
          <p:cNvPr id="10" name="Espace réservé du contenu 2">
            <a:extLst>
              <a:ext uri="{FF2B5EF4-FFF2-40B4-BE49-F238E27FC236}">
                <a16:creationId xmlns:a16="http://schemas.microsoft.com/office/drawing/2014/main" id="{902A358C-6706-461F-9E6E-B241C2F93B5C}"/>
              </a:ext>
            </a:extLst>
          </p:cNvPr>
          <p:cNvSpPr txBox="1">
            <a:spLocks/>
          </p:cNvSpPr>
          <p:nvPr/>
        </p:nvSpPr>
        <p:spPr>
          <a:xfrm>
            <a:off x="609599" y="1879602"/>
            <a:ext cx="23164801" cy="10617198"/>
          </a:xfrm>
          <a:prstGeom prst="rect">
            <a:avLst/>
          </a:prstGeom>
        </p:spPr>
        <p:txBody>
          <a:bodyPr/>
          <a:lstStyle>
            <a:lvl1pPr marL="6111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1pPr>
            <a:lvl2pPr marL="10556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2pPr>
            <a:lvl3pPr marL="15001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3pPr>
            <a:lvl4pPr marL="1944686"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4pPr>
            <a:lvl5pPr marL="2389186" marR="0" indent="-611186"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5pPr>
            <a:lvl6pPr marL="2833686" marR="0" indent="-611186"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6pPr>
            <a:lvl7pPr marL="32781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7pPr>
            <a:lvl8pPr marL="37226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8pPr>
            <a:lvl9pPr marL="41671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9pPr>
          </a:lstStyle>
          <a:p>
            <a:pPr marL="0" lvl="0" indent="0" algn="just">
              <a:spcBef>
                <a:spcPts val="0"/>
              </a:spcBef>
              <a:spcAft>
                <a:spcPts val="2400"/>
              </a:spcAft>
              <a:buNone/>
            </a:pPr>
            <a:r>
              <a:rPr lang="fr-FR" sz="5000" b="1" dirty="0">
                <a:solidFill>
                  <a:srgbClr val="E46C0A"/>
                </a:solidFill>
                <a:latin typeface="Calibri" panose="020F0502020204030204" pitchFamily="34" charset="0"/>
                <a:cs typeface="Calibri" panose="020F0502020204030204" pitchFamily="34" charset="0"/>
              </a:rPr>
              <a:t>Mise en place d’un programme d’étude de performance sur l’entretien des PAC en liaison avec le centre de recherche EDF des Renardières et le lycée Technique La Martinière à Lyon, en vue de pouvoir mesurer et modéliser les impacts financiers et énergétique de la maintenance des PAC</a:t>
            </a:r>
            <a:r>
              <a:rPr lang="fr-FR" sz="5000" dirty="0">
                <a:solidFill>
                  <a:srgbClr val="E46C0A"/>
                </a:solidFill>
                <a:latin typeface="Calibri" panose="020F0502020204030204" pitchFamily="34" charset="0"/>
                <a:cs typeface="Calibri" panose="020F0502020204030204" pitchFamily="34" charset="0"/>
              </a:rPr>
              <a:t>.</a:t>
            </a:r>
          </a:p>
          <a:p>
            <a:pPr marL="571500" lvl="0" indent="-571500" algn="just">
              <a:spcBef>
                <a:spcPts val="0"/>
              </a:spcBef>
              <a:spcAft>
                <a:spcPts val="600"/>
              </a:spcAft>
              <a:buFont typeface="Wingdings" panose="05000000000000000000" pitchFamily="2" charset="2"/>
              <a:buChar char="Ø"/>
            </a:pPr>
            <a:r>
              <a:rPr lang="fr-FR" sz="4600" dirty="0">
                <a:solidFill>
                  <a:srgbClr val="042C71"/>
                </a:solidFill>
                <a:latin typeface="Calibri" panose="020F0502020204030204" pitchFamily="34" charset="0"/>
                <a:cs typeface="Calibri" panose="020F0502020204030204" pitchFamily="34" charset="0"/>
              </a:rPr>
              <a:t>Méthodologie proposée : Essais menés sur la plateforme pédagogique du Lycée techniques La Martinière à Lyon dans le cadre d’un module d’étude en relation avec le centre R&amp;D EDF Des Renardières.</a:t>
            </a:r>
          </a:p>
          <a:p>
            <a:pPr lvl="1" algn="just">
              <a:spcBef>
                <a:spcPts val="1200"/>
              </a:spcBef>
              <a:spcAft>
                <a:spcPts val="600"/>
              </a:spcAft>
              <a:buFont typeface="Wingdings" panose="05000000000000000000" pitchFamily="2" charset="2"/>
              <a:buChar char="§"/>
            </a:pPr>
            <a:r>
              <a:rPr lang="fr-FR" sz="4600" dirty="0">
                <a:solidFill>
                  <a:srgbClr val="042C71"/>
                </a:solidFill>
                <a:latin typeface="Calibri" panose="020F0502020204030204" pitchFamily="34" charset="0"/>
                <a:cs typeface="Calibri" panose="020F0502020204030204" pitchFamily="34" charset="0"/>
              </a:rPr>
              <a:t>Mise en fonctionnement des équipements en mode normal puis dégradé selon plusieurs situations  de contraintes ou défauts techniques représentant la majorité de ceux rencontrés sur le terrain. </a:t>
            </a:r>
          </a:p>
          <a:p>
            <a:pPr lvl="1" algn="just">
              <a:spcBef>
                <a:spcPts val="1200"/>
              </a:spcBef>
              <a:buFont typeface="Wingdings" panose="05000000000000000000" pitchFamily="2" charset="2"/>
              <a:buChar char="§"/>
            </a:pPr>
            <a:r>
              <a:rPr lang="fr-FR" sz="4600" dirty="0">
                <a:solidFill>
                  <a:srgbClr val="042C71"/>
                </a:solidFill>
                <a:latin typeface="Calibri" panose="020F0502020204030204" pitchFamily="34" charset="0"/>
                <a:cs typeface="Calibri" panose="020F0502020204030204" pitchFamily="34" charset="0"/>
              </a:rPr>
              <a:t>Exemple: diminution de la quantité de fluide dans l’appareil, encrassement des échangeurs…</a:t>
            </a:r>
          </a:p>
          <a:p>
            <a:pPr lvl="1" algn="just">
              <a:spcBef>
                <a:spcPts val="1200"/>
              </a:spcBef>
              <a:buFont typeface="Wingdings" panose="05000000000000000000" pitchFamily="2" charset="2"/>
              <a:buChar char="§"/>
            </a:pPr>
            <a:r>
              <a:rPr lang="fr-FR" sz="4600" dirty="0">
                <a:solidFill>
                  <a:srgbClr val="042C71"/>
                </a:solidFill>
                <a:latin typeface="Calibri" panose="020F0502020204030204" pitchFamily="34" charset="0"/>
                <a:cs typeface="Calibri" panose="020F0502020204030204" pitchFamily="34" charset="0"/>
              </a:rPr>
              <a:t>L’idée étant de faire des relevés de consommation instantanée et de les comparer avec les rendements annoncés par le fabricant et ceux constatés en mode dégradés ou non.</a:t>
            </a:r>
          </a:p>
          <a:p>
            <a:pPr lvl="1" algn="just">
              <a:buFont typeface="Wingdings" panose="05000000000000000000" pitchFamily="2" charset="2"/>
              <a:buChar char="§"/>
            </a:pPr>
            <a:endParaRPr lang="fr-FR" sz="5333" dirty="0">
              <a:solidFill>
                <a:srgbClr val="E46C0A"/>
              </a:solidFill>
            </a:endParaRPr>
          </a:p>
        </p:txBody>
      </p:sp>
    </p:spTree>
    <p:extLst>
      <p:ext uri="{BB962C8B-B14F-4D97-AF65-F5344CB8AC3E}">
        <p14:creationId xmlns:p14="http://schemas.microsoft.com/office/powerpoint/2010/main" val="2677534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gabaritFondV2.png" descr="gabaritFondV2.png"/>
          <p:cNvPicPr>
            <a:picLocks noChangeAspect="1"/>
          </p:cNvPicPr>
          <p:nvPr/>
        </p:nvPicPr>
        <p:blipFill>
          <a:blip r:embed="rId2"/>
          <a:srcRect b="90"/>
          <a:stretch>
            <a:fillRect/>
          </a:stretch>
        </p:blipFill>
        <p:spPr>
          <a:xfrm>
            <a:off x="-78913" y="-69268"/>
            <a:ext cx="24541826" cy="10999714"/>
          </a:xfrm>
          <a:prstGeom prst="rect">
            <a:avLst/>
          </a:prstGeom>
          <a:ln w="12700">
            <a:miter lim="400000"/>
          </a:ln>
        </p:spPr>
      </p:pic>
      <p:sp>
        <p:nvSpPr>
          <p:cNvPr id="122" name="ZoneTexte 3"/>
          <p:cNvSpPr txBox="1"/>
          <p:nvPr/>
        </p:nvSpPr>
        <p:spPr>
          <a:xfrm>
            <a:off x="9083564" y="4613374"/>
            <a:ext cx="15300436"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Réunion plénière des acteurs « Coup de pouce » </a:t>
            </a:r>
          </a:p>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changement de chaudière par une PAC </a:t>
            </a:r>
          </a:p>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Mardi 9 juillet 2019</a:t>
            </a:r>
            <a:endParaRPr lang="fr-FR" sz="3800" dirty="0">
              <a:latin typeface="Calibri" panose="020F0502020204030204" pitchFamily="34" charset="0"/>
              <a:cs typeface="Calibri" panose="020F0502020204030204" pitchFamily="34" charset="0"/>
            </a:endParaRPr>
          </a:p>
        </p:txBody>
      </p:sp>
      <p:pic>
        <p:nvPicPr>
          <p:cNvPr id="123" name="logo-AFPAC.ai" descr="logo-AFPAC.ai"/>
          <p:cNvPicPr>
            <a:picLocks noChangeAspect="1"/>
          </p:cNvPicPr>
          <p:nvPr/>
        </p:nvPicPr>
        <p:blipFill>
          <a:blip r:embed="rId3"/>
          <a:stretch>
            <a:fillRect/>
          </a:stretch>
        </p:blipFill>
        <p:spPr>
          <a:xfrm>
            <a:off x="10198162" y="11646517"/>
            <a:ext cx="3765494" cy="1462457"/>
          </a:xfrm>
          <a:prstGeom prst="rect">
            <a:avLst/>
          </a:prstGeom>
          <a:ln w="12700">
            <a:miter lim="400000"/>
          </a:ln>
        </p:spPr>
      </p:pic>
      <p:sp>
        <p:nvSpPr>
          <p:cNvPr id="5" name="ZoneTexte 3">
            <a:extLst>
              <a:ext uri="{FF2B5EF4-FFF2-40B4-BE49-F238E27FC236}">
                <a16:creationId xmlns:a16="http://schemas.microsoft.com/office/drawing/2014/main" id="{AF7FA94E-0130-41F6-8C39-F60B09B3360D}"/>
              </a:ext>
            </a:extLst>
          </p:cNvPr>
          <p:cNvSpPr txBox="1">
            <a:spLocks noChangeArrowheads="1"/>
          </p:cNvSpPr>
          <p:nvPr/>
        </p:nvSpPr>
        <p:spPr bwMode="auto">
          <a:xfrm>
            <a:off x="9083564" y="8627109"/>
            <a:ext cx="382144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spcAft>
                <a:spcPts val="0"/>
              </a:spcAft>
              <a:buFontTx/>
              <a:buNone/>
            </a:pPr>
            <a:r>
              <a:rPr lang="fr-FR" altLang="fr-FR" sz="4000" dirty="0">
                <a:solidFill>
                  <a:srgbClr val="EA7621"/>
                </a:solidFill>
                <a:latin typeface="Calibri"/>
                <a:cs typeface="Calibri"/>
              </a:rPr>
              <a:t>L’AFPAC</a:t>
            </a:r>
            <a:endParaRPr lang="fr-FR" altLang="fr-FR" sz="4000" dirty="0">
              <a:solidFill>
                <a:schemeClr val="bg1"/>
              </a:solidFill>
              <a:latin typeface="Calibri"/>
              <a:cs typeface="Calibri"/>
            </a:endParaRPr>
          </a:p>
          <a:p>
            <a:pPr algn="l" eaLnBrk="1" hangingPunct="1">
              <a:spcBef>
                <a:spcPct val="0"/>
              </a:spcBef>
              <a:buFontTx/>
              <a:buNone/>
            </a:pPr>
            <a:r>
              <a:rPr lang="fr-FR" sz="2000" dirty="0">
                <a:solidFill>
                  <a:schemeClr val="bg1"/>
                </a:solidFill>
              </a:rPr>
              <a:t>Une réponse au défi CO</a:t>
            </a:r>
            <a:r>
              <a:rPr lang="fr-FR" sz="2000" baseline="-25000" dirty="0">
                <a:solidFill>
                  <a:schemeClr val="bg1"/>
                </a:solidFill>
              </a:rPr>
              <a:t>2</a:t>
            </a:r>
            <a:r>
              <a:rPr lang="fr-FR" sz="2000" dirty="0">
                <a:solidFill>
                  <a:schemeClr val="bg1"/>
                </a:solidFill>
              </a:rPr>
              <a:t> </a:t>
            </a:r>
          </a:p>
          <a:p>
            <a:pPr algn="l" eaLnBrk="1" hangingPunct="1">
              <a:spcBef>
                <a:spcPct val="0"/>
              </a:spcBef>
              <a:buFontTx/>
              <a:buNone/>
            </a:pPr>
            <a:r>
              <a:rPr lang="fr-FR" sz="2000" dirty="0">
                <a:solidFill>
                  <a:schemeClr val="bg1"/>
                </a:solidFill>
              </a:rPr>
              <a:t>et à la transition énergétique </a:t>
            </a:r>
            <a:endParaRPr lang="fr-FR" altLang="fr-FR" sz="2000" dirty="0">
              <a:solidFill>
                <a:schemeClr val="bg1"/>
              </a:solidFill>
            </a:endParaRPr>
          </a:p>
        </p:txBody>
      </p:sp>
      <p:sp>
        <p:nvSpPr>
          <p:cNvPr id="6" name="ZoneTexte 3">
            <a:extLst>
              <a:ext uri="{FF2B5EF4-FFF2-40B4-BE49-F238E27FC236}">
                <a16:creationId xmlns:a16="http://schemas.microsoft.com/office/drawing/2014/main" id="{D704DA56-EE2D-4E13-A95B-9755C84A2E4E}"/>
              </a:ext>
            </a:extLst>
          </p:cNvPr>
          <p:cNvSpPr txBox="1"/>
          <p:nvPr/>
        </p:nvSpPr>
        <p:spPr>
          <a:xfrm>
            <a:off x="9083564" y="6573411"/>
            <a:ext cx="15300436"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hangingPunct="1">
              <a:spcBef>
                <a:spcPct val="0"/>
              </a:spcBef>
            </a:pPr>
            <a:r>
              <a:rPr lang="fr-FR" sz="4000" dirty="0">
                <a:solidFill>
                  <a:schemeClr val="bg1"/>
                </a:solidFill>
                <a:latin typeface="Calibri" panose="020F0502020204030204" pitchFamily="34" charset="0"/>
                <a:cs typeface="Calibri" panose="020F0502020204030204" pitchFamily="34" charset="0"/>
              </a:rPr>
              <a:t>Lancement des débats par le Président de l’AFPAC</a:t>
            </a:r>
          </a:p>
          <a:p>
            <a:pPr algn="l" hangingPunct="1">
              <a:spcBef>
                <a:spcPct val="0"/>
              </a:spcBef>
            </a:pPr>
            <a:r>
              <a:rPr lang="fr-FR" sz="4000" dirty="0">
                <a:solidFill>
                  <a:schemeClr val="bg1"/>
                </a:solidFill>
                <a:latin typeface="Calibri" panose="020F0502020204030204" pitchFamily="34" charset="0"/>
                <a:cs typeface="Calibri" panose="020F0502020204030204" pitchFamily="34" charset="0"/>
              </a:rPr>
              <a:t>Parole à la salle</a:t>
            </a:r>
          </a:p>
        </p:txBody>
      </p:sp>
    </p:spTree>
    <p:extLst>
      <p:ext uri="{BB962C8B-B14F-4D97-AF65-F5344CB8AC3E}">
        <p14:creationId xmlns:p14="http://schemas.microsoft.com/office/powerpoint/2010/main" val="378013201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gabaritFondV2.png" descr="gabaritFondV2.png"/>
          <p:cNvPicPr>
            <a:picLocks noChangeAspect="1"/>
          </p:cNvPicPr>
          <p:nvPr/>
        </p:nvPicPr>
        <p:blipFill>
          <a:blip r:embed="rId2"/>
          <a:srcRect b="90"/>
          <a:stretch>
            <a:fillRect/>
          </a:stretch>
        </p:blipFill>
        <p:spPr>
          <a:xfrm>
            <a:off x="-78913" y="-69268"/>
            <a:ext cx="24541826" cy="10999714"/>
          </a:xfrm>
          <a:prstGeom prst="rect">
            <a:avLst/>
          </a:prstGeom>
          <a:ln w="12700">
            <a:miter lim="400000"/>
          </a:ln>
        </p:spPr>
      </p:pic>
      <p:sp>
        <p:nvSpPr>
          <p:cNvPr id="122" name="ZoneTexte 3"/>
          <p:cNvSpPr txBox="1"/>
          <p:nvPr/>
        </p:nvSpPr>
        <p:spPr>
          <a:xfrm>
            <a:off x="9083564" y="4613374"/>
            <a:ext cx="15300436"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Réunion plénière des acteurs « Coup de pouce » </a:t>
            </a:r>
          </a:p>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changement de chaudière par une PAC </a:t>
            </a:r>
          </a:p>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Mardi 9 juillet 2019</a:t>
            </a:r>
            <a:endParaRPr lang="fr-FR" sz="3800" dirty="0">
              <a:latin typeface="Calibri" panose="020F0502020204030204" pitchFamily="34" charset="0"/>
              <a:cs typeface="Calibri" panose="020F0502020204030204" pitchFamily="34" charset="0"/>
            </a:endParaRPr>
          </a:p>
        </p:txBody>
      </p:sp>
      <p:pic>
        <p:nvPicPr>
          <p:cNvPr id="123" name="logo-AFPAC.ai" descr="logo-AFPAC.ai"/>
          <p:cNvPicPr>
            <a:picLocks noChangeAspect="1"/>
          </p:cNvPicPr>
          <p:nvPr/>
        </p:nvPicPr>
        <p:blipFill>
          <a:blip r:embed="rId3"/>
          <a:stretch>
            <a:fillRect/>
          </a:stretch>
        </p:blipFill>
        <p:spPr>
          <a:xfrm>
            <a:off x="10198162" y="11646517"/>
            <a:ext cx="3765494" cy="1462457"/>
          </a:xfrm>
          <a:prstGeom prst="rect">
            <a:avLst/>
          </a:prstGeom>
          <a:ln w="12700">
            <a:miter lim="400000"/>
          </a:ln>
        </p:spPr>
      </p:pic>
      <p:sp>
        <p:nvSpPr>
          <p:cNvPr id="5" name="ZoneTexte 3">
            <a:extLst>
              <a:ext uri="{FF2B5EF4-FFF2-40B4-BE49-F238E27FC236}">
                <a16:creationId xmlns:a16="http://schemas.microsoft.com/office/drawing/2014/main" id="{AF7FA94E-0130-41F6-8C39-F60B09B3360D}"/>
              </a:ext>
            </a:extLst>
          </p:cNvPr>
          <p:cNvSpPr txBox="1">
            <a:spLocks noChangeArrowheads="1"/>
          </p:cNvSpPr>
          <p:nvPr/>
        </p:nvSpPr>
        <p:spPr bwMode="auto">
          <a:xfrm>
            <a:off x="9083564" y="8627109"/>
            <a:ext cx="382144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spcAft>
                <a:spcPts val="0"/>
              </a:spcAft>
              <a:buFontTx/>
              <a:buNone/>
            </a:pPr>
            <a:r>
              <a:rPr lang="fr-FR" altLang="fr-FR" sz="4000" dirty="0">
                <a:solidFill>
                  <a:srgbClr val="EA7621"/>
                </a:solidFill>
                <a:latin typeface="Calibri"/>
                <a:cs typeface="Calibri"/>
              </a:rPr>
              <a:t>L’AFPAC</a:t>
            </a:r>
            <a:endParaRPr lang="fr-FR" altLang="fr-FR" sz="4000" dirty="0">
              <a:solidFill>
                <a:schemeClr val="bg1"/>
              </a:solidFill>
              <a:latin typeface="Calibri"/>
              <a:cs typeface="Calibri"/>
            </a:endParaRPr>
          </a:p>
          <a:p>
            <a:pPr algn="l" eaLnBrk="1" hangingPunct="1">
              <a:spcBef>
                <a:spcPct val="0"/>
              </a:spcBef>
              <a:buFontTx/>
              <a:buNone/>
            </a:pPr>
            <a:r>
              <a:rPr lang="fr-FR" sz="2000" dirty="0">
                <a:solidFill>
                  <a:schemeClr val="bg1"/>
                </a:solidFill>
              </a:rPr>
              <a:t>Une réponse au défi CO</a:t>
            </a:r>
            <a:r>
              <a:rPr lang="fr-FR" sz="2000" baseline="-25000" dirty="0">
                <a:solidFill>
                  <a:schemeClr val="bg1"/>
                </a:solidFill>
              </a:rPr>
              <a:t>2</a:t>
            </a:r>
            <a:r>
              <a:rPr lang="fr-FR" sz="2000" dirty="0">
                <a:solidFill>
                  <a:schemeClr val="bg1"/>
                </a:solidFill>
              </a:rPr>
              <a:t> </a:t>
            </a:r>
          </a:p>
          <a:p>
            <a:pPr algn="l" eaLnBrk="1" hangingPunct="1">
              <a:spcBef>
                <a:spcPct val="0"/>
              </a:spcBef>
              <a:buFontTx/>
              <a:buNone/>
            </a:pPr>
            <a:r>
              <a:rPr lang="fr-FR" sz="2000" dirty="0">
                <a:solidFill>
                  <a:schemeClr val="bg1"/>
                </a:solidFill>
              </a:rPr>
              <a:t>et à la transition énergétique </a:t>
            </a:r>
            <a:endParaRPr lang="fr-FR" altLang="fr-FR" sz="2000" dirty="0">
              <a:solidFill>
                <a:schemeClr val="bg1"/>
              </a:solidFill>
            </a:endParaRPr>
          </a:p>
        </p:txBody>
      </p:sp>
      <p:sp>
        <p:nvSpPr>
          <p:cNvPr id="6" name="ZoneTexte 3">
            <a:extLst>
              <a:ext uri="{FF2B5EF4-FFF2-40B4-BE49-F238E27FC236}">
                <a16:creationId xmlns:a16="http://schemas.microsoft.com/office/drawing/2014/main" id="{D704DA56-EE2D-4E13-A95B-9755C84A2E4E}"/>
              </a:ext>
            </a:extLst>
          </p:cNvPr>
          <p:cNvSpPr txBox="1"/>
          <p:nvPr/>
        </p:nvSpPr>
        <p:spPr>
          <a:xfrm>
            <a:off x="9083564" y="6573411"/>
            <a:ext cx="15300436"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hangingPunct="1">
              <a:spcBef>
                <a:spcPct val="0"/>
              </a:spcBef>
            </a:pPr>
            <a:r>
              <a:rPr lang="fr-FR" sz="4000" dirty="0">
                <a:solidFill>
                  <a:schemeClr val="bg1"/>
                </a:solidFill>
                <a:latin typeface="Calibri" panose="020F0502020204030204" pitchFamily="34" charset="0"/>
                <a:cs typeface="Calibri" panose="020F0502020204030204" pitchFamily="34" charset="0"/>
              </a:rPr>
              <a:t>Conclusion par le Président </a:t>
            </a:r>
          </a:p>
          <a:p>
            <a:pPr algn="l" hangingPunct="1">
              <a:spcBef>
                <a:spcPct val="0"/>
              </a:spcBef>
            </a:pPr>
            <a:r>
              <a:rPr lang="fr-FR" sz="4000" dirty="0">
                <a:solidFill>
                  <a:schemeClr val="bg1"/>
                </a:solidFill>
                <a:latin typeface="Calibri" panose="020F0502020204030204" pitchFamily="34" charset="0"/>
                <a:cs typeface="Calibri" panose="020F0502020204030204" pitchFamily="34" charset="0"/>
              </a:rPr>
              <a:t>avec affichage du calendrier des travaux identifiés</a:t>
            </a:r>
          </a:p>
        </p:txBody>
      </p:sp>
    </p:spTree>
    <p:extLst>
      <p:ext uri="{BB962C8B-B14F-4D97-AF65-F5344CB8AC3E}">
        <p14:creationId xmlns:p14="http://schemas.microsoft.com/office/powerpoint/2010/main" val="118973835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gabaritFondV2.png" descr="gabaritFondV2.png"/>
          <p:cNvPicPr>
            <a:picLocks noChangeAspect="1"/>
          </p:cNvPicPr>
          <p:nvPr/>
        </p:nvPicPr>
        <p:blipFill>
          <a:blip r:embed="rId3"/>
          <a:srcRect b="90"/>
          <a:stretch>
            <a:fillRect/>
          </a:stretch>
        </p:blipFill>
        <p:spPr>
          <a:xfrm>
            <a:off x="-78913" y="-69268"/>
            <a:ext cx="24541826" cy="10999714"/>
          </a:xfrm>
          <a:prstGeom prst="rect">
            <a:avLst/>
          </a:prstGeom>
          <a:ln w="12700">
            <a:miter lim="400000"/>
          </a:ln>
        </p:spPr>
      </p:pic>
      <p:sp>
        <p:nvSpPr>
          <p:cNvPr id="122" name="ZoneTexte 3"/>
          <p:cNvSpPr txBox="1"/>
          <p:nvPr/>
        </p:nvSpPr>
        <p:spPr>
          <a:xfrm>
            <a:off x="9083564" y="4613374"/>
            <a:ext cx="15300436"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Réunion plénière des acteurs « Coup de pouce » </a:t>
            </a:r>
          </a:p>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changement de chaudière par une PAC </a:t>
            </a:r>
          </a:p>
          <a:p>
            <a:pPr algn="l" hangingPunct="1">
              <a:spcBef>
                <a:spcPct val="0"/>
              </a:spcBef>
            </a:pPr>
            <a:r>
              <a:rPr lang="fr-FR" altLang="fr-FR" sz="3800" b="1" dirty="0">
                <a:solidFill>
                  <a:srgbClr val="EA7621"/>
                </a:solidFill>
                <a:latin typeface="Calibri" panose="020F0502020204030204" pitchFamily="34" charset="0"/>
                <a:cs typeface="Calibri" panose="020F0502020204030204" pitchFamily="34" charset="0"/>
              </a:rPr>
              <a:t>Mardi 9 juillet 2019</a:t>
            </a:r>
            <a:endParaRPr lang="fr-FR" sz="3800" dirty="0">
              <a:latin typeface="Calibri" panose="020F0502020204030204" pitchFamily="34" charset="0"/>
              <a:cs typeface="Calibri" panose="020F0502020204030204" pitchFamily="34" charset="0"/>
            </a:endParaRPr>
          </a:p>
        </p:txBody>
      </p:sp>
      <p:pic>
        <p:nvPicPr>
          <p:cNvPr id="123" name="logo-AFPAC.ai" descr="logo-AFPAC.ai"/>
          <p:cNvPicPr>
            <a:picLocks noChangeAspect="1"/>
          </p:cNvPicPr>
          <p:nvPr/>
        </p:nvPicPr>
        <p:blipFill>
          <a:blip r:embed="rId4"/>
          <a:stretch>
            <a:fillRect/>
          </a:stretch>
        </p:blipFill>
        <p:spPr>
          <a:xfrm>
            <a:off x="10198162" y="11646517"/>
            <a:ext cx="3765494" cy="1462457"/>
          </a:xfrm>
          <a:prstGeom prst="rect">
            <a:avLst/>
          </a:prstGeom>
          <a:ln w="12700">
            <a:miter lim="400000"/>
          </a:ln>
        </p:spPr>
      </p:pic>
      <p:sp>
        <p:nvSpPr>
          <p:cNvPr id="5" name="ZoneTexte 3">
            <a:extLst>
              <a:ext uri="{FF2B5EF4-FFF2-40B4-BE49-F238E27FC236}">
                <a16:creationId xmlns:a16="http://schemas.microsoft.com/office/drawing/2014/main" id="{AF7FA94E-0130-41F6-8C39-F60B09B3360D}"/>
              </a:ext>
            </a:extLst>
          </p:cNvPr>
          <p:cNvSpPr txBox="1">
            <a:spLocks noChangeArrowheads="1"/>
          </p:cNvSpPr>
          <p:nvPr/>
        </p:nvSpPr>
        <p:spPr bwMode="auto">
          <a:xfrm>
            <a:off x="9083564" y="8627109"/>
            <a:ext cx="382144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spcAft>
                <a:spcPts val="0"/>
              </a:spcAft>
              <a:buFontTx/>
              <a:buNone/>
            </a:pPr>
            <a:r>
              <a:rPr lang="fr-FR" altLang="fr-FR" sz="4000" dirty="0">
                <a:solidFill>
                  <a:srgbClr val="EA7621"/>
                </a:solidFill>
                <a:latin typeface="Calibri"/>
                <a:cs typeface="Calibri"/>
              </a:rPr>
              <a:t>L’AFPAC</a:t>
            </a:r>
            <a:endParaRPr lang="fr-FR" altLang="fr-FR" sz="4000" dirty="0">
              <a:solidFill>
                <a:schemeClr val="bg1"/>
              </a:solidFill>
              <a:latin typeface="Calibri"/>
              <a:cs typeface="Calibri"/>
            </a:endParaRPr>
          </a:p>
          <a:p>
            <a:pPr algn="l" eaLnBrk="1" hangingPunct="1">
              <a:spcBef>
                <a:spcPct val="0"/>
              </a:spcBef>
              <a:buFontTx/>
              <a:buNone/>
            </a:pPr>
            <a:r>
              <a:rPr lang="fr-FR" sz="2000" dirty="0">
                <a:solidFill>
                  <a:schemeClr val="bg1"/>
                </a:solidFill>
              </a:rPr>
              <a:t>Une réponse au défi CO</a:t>
            </a:r>
            <a:r>
              <a:rPr lang="fr-FR" sz="2000" baseline="-25000" dirty="0">
                <a:solidFill>
                  <a:schemeClr val="bg1"/>
                </a:solidFill>
              </a:rPr>
              <a:t>2</a:t>
            </a:r>
            <a:r>
              <a:rPr lang="fr-FR" sz="2000" dirty="0">
                <a:solidFill>
                  <a:schemeClr val="bg1"/>
                </a:solidFill>
              </a:rPr>
              <a:t> </a:t>
            </a:r>
          </a:p>
          <a:p>
            <a:pPr algn="l" eaLnBrk="1" hangingPunct="1">
              <a:spcBef>
                <a:spcPct val="0"/>
              </a:spcBef>
              <a:buFontTx/>
              <a:buNone/>
            </a:pPr>
            <a:r>
              <a:rPr lang="fr-FR" sz="2000" dirty="0">
                <a:solidFill>
                  <a:schemeClr val="bg1"/>
                </a:solidFill>
              </a:rPr>
              <a:t>et à la transition énergétique </a:t>
            </a:r>
            <a:endParaRPr lang="fr-FR" altLang="fr-FR" sz="2000" dirty="0">
              <a:solidFill>
                <a:schemeClr val="bg1"/>
              </a:solidFill>
            </a:endParaRPr>
          </a:p>
        </p:txBody>
      </p:sp>
      <p:sp>
        <p:nvSpPr>
          <p:cNvPr id="6" name="ZoneTexte 3">
            <a:extLst>
              <a:ext uri="{FF2B5EF4-FFF2-40B4-BE49-F238E27FC236}">
                <a16:creationId xmlns:a16="http://schemas.microsoft.com/office/drawing/2014/main" id="{D704DA56-EE2D-4E13-A95B-9755C84A2E4E}"/>
              </a:ext>
            </a:extLst>
          </p:cNvPr>
          <p:cNvSpPr txBox="1"/>
          <p:nvPr/>
        </p:nvSpPr>
        <p:spPr>
          <a:xfrm>
            <a:off x="9083564" y="6268611"/>
            <a:ext cx="15300436" cy="3077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hangingPunct="1">
              <a:spcBef>
                <a:spcPct val="0"/>
              </a:spcBef>
            </a:pPr>
            <a:r>
              <a:rPr lang="fr-FR" sz="4000" dirty="0">
                <a:solidFill>
                  <a:schemeClr val="bg1"/>
                </a:solidFill>
                <a:latin typeface="Calibri" panose="020F0502020204030204" pitchFamily="34" charset="0"/>
                <a:cs typeface="Calibri" panose="020F0502020204030204" pitchFamily="34" charset="0"/>
              </a:rPr>
              <a:t>Premiers résultats et  perspectives de l’opération </a:t>
            </a:r>
            <a:br>
              <a:rPr lang="fr-FR" sz="4000" dirty="0">
                <a:solidFill>
                  <a:schemeClr val="bg1"/>
                </a:solidFill>
                <a:latin typeface="Calibri" panose="020F0502020204030204" pitchFamily="34" charset="0"/>
                <a:cs typeface="Calibri" panose="020F0502020204030204" pitchFamily="34" charset="0"/>
              </a:rPr>
            </a:br>
            <a:r>
              <a:rPr lang="fr-FR" sz="4000" dirty="0">
                <a:solidFill>
                  <a:schemeClr val="bg1"/>
                </a:solidFill>
                <a:latin typeface="Calibri" panose="020F0502020204030204" pitchFamily="34" charset="0"/>
                <a:cs typeface="Calibri" panose="020F0502020204030204" pitchFamily="34" charset="0"/>
              </a:rPr>
              <a:t>« coup de pouce changement de chaudière » pour les PAC</a:t>
            </a:r>
          </a:p>
          <a:p>
            <a:pPr algn="l" hangingPunct="1">
              <a:spcBef>
                <a:spcPct val="0"/>
              </a:spcBef>
            </a:pPr>
            <a:r>
              <a:rPr lang="fr-FR" sz="4000" dirty="0">
                <a:solidFill>
                  <a:schemeClr val="bg1"/>
                </a:solidFill>
                <a:latin typeface="Calibri" panose="020F0502020204030204" pitchFamily="34" charset="0"/>
                <a:cs typeface="Calibri" panose="020F0502020204030204" pitchFamily="34" charset="0"/>
              </a:rPr>
              <a:t>Louis-Marie DENOYEL, DGEC, Bureau économies d’énergie et chaleur renouvelable - Chargé de mission chaleur renouvelable</a:t>
            </a:r>
          </a:p>
          <a:p>
            <a:pPr algn="l" hangingPunct="1">
              <a:spcBef>
                <a:spcPct val="0"/>
              </a:spcBef>
            </a:pPr>
            <a:endParaRPr sz="4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304299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0587" y="10701867"/>
            <a:ext cx="3603413" cy="22489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p>
        </p:txBody>
      </p:sp>
      <p:sp>
        <p:nvSpPr>
          <p:cNvPr id="3" name="Rectangle 2"/>
          <p:cNvSpPr/>
          <p:nvPr/>
        </p:nvSpPr>
        <p:spPr>
          <a:xfrm>
            <a:off x="394970" y="4924465"/>
            <a:ext cx="23327360" cy="5550302"/>
          </a:xfrm>
          <a:prstGeom prst="rect">
            <a:avLst/>
          </a:prstGeom>
        </p:spPr>
        <p:txBody>
          <a:bodyPr wrap="square">
            <a:spAutoFit/>
          </a:bodyPr>
          <a:lstStyle/>
          <a:p>
            <a:endParaRPr lang="fr-FR" sz="4800" b="1" dirty="0">
              <a:solidFill>
                <a:srgbClr val="042C71"/>
              </a:solidFill>
              <a:latin typeface="+mn-lt"/>
            </a:endParaRPr>
          </a:p>
          <a:p>
            <a:pPr>
              <a:spcAft>
                <a:spcPts val="4800"/>
              </a:spcAft>
            </a:pPr>
            <a:r>
              <a:rPr lang="fr-FR" sz="4800" b="1" dirty="0">
                <a:solidFill>
                  <a:srgbClr val="042C71"/>
                </a:solidFill>
                <a:latin typeface="+mn-lt"/>
              </a:rPr>
              <a:t>     Louis-Marie DENOYEL</a:t>
            </a:r>
          </a:p>
          <a:p>
            <a:pPr>
              <a:spcAft>
                <a:spcPts val="4800"/>
              </a:spcAft>
            </a:pPr>
            <a:r>
              <a:rPr lang="fr-FR" sz="4800" b="1" dirty="0">
                <a:solidFill>
                  <a:srgbClr val="042C71"/>
                </a:solidFill>
                <a:latin typeface="+mn-lt"/>
              </a:rPr>
              <a:t>DGEC, Bureau économies d’énergie et chaleur renouvelable</a:t>
            </a:r>
          </a:p>
          <a:p>
            <a:pPr>
              <a:spcAft>
                <a:spcPts val="4800"/>
              </a:spcAft>
            </a:pPr>
            <a:r>
              <a:rPr lang="fr-FR" sz="4800" b="1" dirty="0">
                <a:solidFill>
                  <a:srgbClr val="042C71"/>
                </a:solidFill>
                <a:latin typeface="+mn-lt"/>
              </a:rPr>
              <a:t>Chargé de mission chaleur renouvelable</a:t>
            </a:r>
          </a:p>
          <a:p>
            <a:endParaRPr lang="fr-FR" sz="4000" b="1" dirty="0">
              <a:solidFill>
                <a:srgbClr val="042C71"/>
              </a:solidFill>
            </a:endParaRPr>
          </a:p>
        </p:txBody>
      </p:sp>
      <p:sp>
        <p:nvSpPr>
          <p:cNvPr id="12" name="Titre 1">
            <a:extLst>
              <a:ext uri="{FF2B5EF4-FFF2-40B4-BE49-F238E27FC236}">
                <a16:creationId xmlns:a16="http://schemas.microsoft.com/office/drawing/2014/main" id="{725CABEB-27BC-4441-BE3A-8705F02EAC33}"/>
              </a:ext>
            </a:extLst>
          </p:cNvPr>
          <p:cNvSpPr>
            <a:spLocks noGrp="1"/>
          </p:cNvSpPr>
          <p:nvPr>
            <p:ph type="title"/>
          </p:nvPr>
        </p:nvSpPr>
        <p:spPr>
          <a:xfrm>
            <a:off x="0" y="2452198"/>
            <a:ext cx="24117300" cy="2286000"/>
          </a:xfrm>
        </p:spPr>
        <p:txBody>
          <a:bodyPr>
            <a:normAutofit/>
          </a:bodyPr>
          <a:lstStyle/>
          <a:p>
            <a:pPr algn="ctr"/>
            <a:r>
              <a:rPr lang="fr-FR" sz="6400" dirty="0">
                <a:solidFill>
                  <a:srgbClr val="E45D1A"/>
                </a:solidFill>
              </a:rPr>
              <a:t>Premiers résultats et  perspectives </a:t>
            </a:r>
            <a:br>
              <a:rPr lang="fr-FR" sz="6400" dirty="0">
                <a:solidFill>
                  <a:srgbClr val="E45D1A"/>
                </a:solidFill>
              </a:rPr>
            </a:br>
            <a:r>
              <a:rPr lang="fr-FR" sz="6400" dirty="0">
                <a:solidFill>
                  <a:srgbClr val="E45D1A"/>
                </a:solidFill>
              </a:rPr>
              <a:t>de l’opération « Coup de pouce chauffage » pour les PAC</a:t>
            </a:r>
          </a:p>
        </p:txBody>
      </p:sp>
      <p:sp>
        <p:nvSpPr>
          <p:cNvPr id="9" name="Espace réservé du numéro de diapositive 6">
            <a:extLst>
              <a:ext uri="{FF2B5EF4-FFF2-40B4-BE49-F238E27FC236}">
                <a16:creationId xmlns:a16="http://schemas.microsoft.com/office/drawing/2014/main" id="{1C678370-8531-4624-B5AE-A0F810AF1853}"/>
              </a:ext>
            </a:extLst>
          </p:cNvPr>
          <p:cNvSpPr>
            <a:spLocks noGrp="1"/>
          </p:cNvSpPr>
          <p:nvPr>
            <p:ph type="sldNum" sz="quarter" idx="10"/>
          </p:nvPr>
        </p:nvSpPr>
        <p:spPr>
          <a:xfrm>
            <a:off x="21600000" y="13140000"/>
            <a:ext cx="2431385" cy="273844"/>
          </a:xfrm>
        </p:spPr>
        <p:txBody>
          <a:bodyPr/>
          <a:lstStyle/>
          <a:p>
            <a:pPr>
              <a:defRPr/>
            </a:pPr>
            <a:fld id="{A7F6CED8-B318-4956-B7FB-C555938C2DC9}" type="slidenum">
              <a:rPr lang="fr-FR" altLang="fr-FR" smtClean="0"/>
              <a:pPr>
                <a:defRPr/>
              </a:pPr>
              <a:t>5</a:t>
            </a:fld>
            <a:endParaRPr lang="fr-FR" altLang="fr-FR" dirty="0"/>
          </a:p>
        </p:txBody>
      </p:sp>
      <p:pic>
        <p:nvPicPr>
          <p:cNvPr id="6" name="Image 5" descr="Une image contenant mur, personne, homme, cravate&#10;&#10;Description générée automatiquement">
            <a:extLst>
              <a:ext uri="{FF2B5EF4-FFF2-40B4-BE49-F238E27FC236}">
                <a16:creationId xmlns:a16="http://schemas.microsoft.com/office/drawing/2014/main" id="{5033F880-8665-4C5C-B87A-2FC5D469A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7510" y="8101407"/>
            <a:ext cx="4320000" cy="4320000"/>
          </a:xfrm>
          <a:prstGeom prst="rect">
            <a:avLst/>
          </a:prstGeom>
        </p:spPr>
      </p:pic>
    </p:spTree>
    <p:extLst>
      <p:ext uri="{BB962C8B-B14F-4D97-AF65-F5344CB8AC3E}">
        <p14:creationId xmlns:p14="http://schemas.microsoft.com/office/powerpoint/2010/main" val="352031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4168" y="0"/>
            <a:ext cx="16345379" cy="1347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9305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091" y="1042987"/>
            <a:ext cx="23620303" cy="1165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0168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456" y="853207"/>
            <a:ext cx="23098295" cy="114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8659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114" y="1025734"/>
            <a:ext cx="23507935" cy="1127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61062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263</TotalTime>
  <Words>1605</Words>
  <Application>Microsoft Office PowerPoint</Application>
  <PresentationFormat>Personnalisé</PresentationFormat>
  <Paragraphs>231</Paragraphs>
  <Slides>34</Slides>
  <Notes>2</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34</vt:i4>
      </vt:variant>
    </vt:vector>
  </HeadingPairs>
  <TitlesOfParts>
    <vt:vector size="45" baseType="lpstr">
      <vt:lpstr>Arial</vt:lpstr>
      <vt:lpstr>Calibri</vt:lpstr>
      <vt:lpstr>Helvetica</vt:lpstr>
      <vt:lpstr>Helvetica Light</vt:lpstr>
      <vt:lpstr>Helvetica Neue</vt:lpstr>
      <vt:lpstr>Helvetica Neue Light</vt:lpstr>
      <vt:lpstr>Helvetica Neue Medium</vt:lpstr>
      <vt:lpstr>Helvetica Neue Thin</vt:lpstr>
      <vt:lpstr>Wingdings</vt:lpstr>
      <vt:lpstr>White</vt:lpstr>
      <vt:lpstr>Thème Office</vt:lpstr>
      <vt:lpstr>Présentation PowerPoint</vt:lpstr>
      <vt:lpstr>« Coup de pouce » changement de chaudière par une PAC</vt:lpstr>
      <vt:lpstr>« Coup de pouce » changement de chaudière par une PAC</vt:lpstr>
      <vt:lpstr>Présentation PowerPoint</vt:lpstr>
      <vt:lpstr>Premiers résultats et  perspectives  de l’opération « Coup de pouce chauffage » pour les PAC</vt:lpstr>
      <vt:lpstr>Présentation PowerPoint</vt:lpstr>
      <vt:lpstr>Présentation PowerPoint</vt:lpstr>
      <vt:lpstr>Présentation PowerPoint</vt:lpstr>
      <vt:lpstr>Présentation PowerPoint</vt:lpstr>
      <vt:lpstr>Rappel sur les qualifications RGE pour les PAC</vt:lpstr>
      <vt:lpstr>Présentation PowerPoint</vt:lpstr>
      <vt:lpstr>A diffuser : recommandations à destination des particuliers</vt:lpstr>
      <vt:lpstr>Présentation PowerPoint</vt:lpstr>
      <vt:lpstr>Présentation PowerPoint</vt:lpstr>
      <vt:lpstr>« Coup de pouce » changement de chaudière par une PAC</vt:lpstr>
      <vt:lpstr>Les prérequis pour une installation de qualité</vt:lpstr>
      <vt:lpstr>Les prérequis pour une installation de qualité</vt:lpstr>
      <vt:lpstr>Les prérequis pour une installation de qualité</vt:lpstr>
      <vt:lpstr>Les prérequis pour une installation de qualité</vt:lpstr>
      <vt:lpstr>Présentation PowerPoint</vt:lpstr>
      <vt:lpstr>« Coup de pouce » changement de chaudière par une PAC</vt:lpstr>
      <vt:lpstr>Contexte du marché de la PAC</vt:lpstr>
      <vt:lpstr>QUEL CONSTAT AU STADE DE l’OFFRE ? QUELS RISQUES AU STADE DU CHANTIER ?</vt:lpstr>
      <vt:lpstr>QUID DE LA QUALIFICATION DES ENTREPRISES ?</vt:lpstr>
      <vt:lpstr>QUESTIONS DE LA SOUS-TRAITANCE ?</vt:lpstr>
      <vt:lpstr>QUESTIONS DE LA SOUS-TRAITANCE ? </vt:lpstr>
      <vt:lpstr>POLITIQUE DE CONTRÔLE</vt:lpstr>
      <vt:lpstr>PÉRENNITE DES INSTALLATIONS</vt:lpstr>
      <vt:lpstr>Présentation PowerPoint</vt:lpstr>
      <vt:lpstr>Présentation PowerPoint</vt:lpstr>
      <vt:lpstr>« Coup de pouce » changement de chaudière par une PAC</vt:lpstr>
      <vt:lpstr>Valoriser la maintenance des PAC</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utilisateur9</dc:creator>
  <cp:lastModifiedBy>Certex France</cp:lastModifiedBy>
  <cp:revision>92</cp:revision>
  <cp:lastPrinted>2019-07-09T06:39:17Z</cp:lastPrinted>
  <dcterms:modified xsi:type="dcterms:W3CDTF">2019-07-09T08:40:46Z</dcterms:modified>
</cp:coreProperties>
</file>